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24"/>
  </p:notesMasterIdLst>
  <p:sldIdLst>
    <p:sldId id="780" r:id="rId2"/>
    <p:sldId id="632" r:id="rId3"/>
    <p:sldId id="817" r:id="rId4"/>
    <p:sldId id="818" r:id="rId5"/>
    <p:sldId id="819" r:id="rId6"/>
    <p:sldId id="820" r:id="rId7"/>
    <p:sldId id="822" r:id="rId8"/>
    <p:sldId id="821" r:id="rId9"/>
    <p:sldId id="815" r:id="rId10"/>
    <p:sldId id="827" r:id="rId11"/>
    <p:sldId id="828" r:id="rId12"/>
    <p:sldId id="666" r:id="rId13"/>
    <p:sldId id="683" r:id="rId14"/>
    <p:sldId id="702" r:id="rId15"/>
    <p:sldId id="675" r:id="rId16"/>
    <p:sldId id="676" r:id="rId17"/>
    <p:sldId id="761" r:id="rId18"/>
    <p:sldId id="788" r:id="rId19"/>
    <p:sldId id="674" r:id="rId20"/>
    <p:sldId id="711" r:id="rId21"/>
    <p:sldId id="800" r:id="rId22"/>
    <p:sldId id="698" r:id="rId23"/>
    <p:sldId id="633" r:id="rId24"/>
    <p:sldId id="784" r:id="rId25"/>
    <p:sldId id="324" r:id="rId26"/>
    <p:sldId id="333" r:id="rId27"/>
    <p:sldId id="703" r:id="rId28"/>
    <p:sldId id="361" r:id="rId29"/>
    <p:sldId id="326" r:id="rId30"/>
    <p:sldId id="407" r:id="rId31"/>
    <p:sldId id="354" r:id="rId32"/>
    <p:sldId id="614" r:id="rId33"/>
    <p:sldId id="523" r:id="rId34"/>
    <p:sldId id="753" r:id="rId35"/>
    <p:sldId id="415" r:id="rId36"/>
    <p:sldId id="796" r:id="rId37"/>
    <p:sldId id="785" r:id="rId38"/>
    <p:sldId id="420" r:id="rId39"/>
    <p:sldId id="590" r:id="rId40"/>
    <p:sldId id="464" r:id="rId41"/>
    <p:sldId id="470" r:id="rId42"/>
    <p:sldId id="476" r:id="rId43"/>
    <p:sldId id="744" r:id="rId44"/>
    <p:sldId id="634" r:id="rId45"/>
    <p:sldId id="618" r:id="rId46"/>
    <p:sldId id="485" r:id="rId47"/>
    <p:sldId id="762" r:id="rId48"/>
    <p:sldId id="454" r:id="rId49"/>
    <p:sldId id="635" r:id="rId50"/>
    <p:sldId id="829" r:id="rId51"/>
    <p:sldId id="830" r:id="rId52"/>
    <p:sldId id="831" r:id="rId53"/>
    <p:sldId id="791" r:id="rId54"/>
    <p:sldId id="763" r:id="rId55"/>
    <p:sldId id="489" r:id="rId56"/>
    <p:sldId id="491" r:id="rId57"/>
    <p:sldId id="494" r:id="rId58"/>
    <p:sldId id="773" r:id="rId59"/>
    <p:sldId id="542" r:id="rId60"/>
    <p:sldId id="793" r:id="rId61"/>
    <p:sldId id="638" r:id="rId62"/>
    <p:sldId id="640" r:id="rId63"/>
    <p:sldId id="641" r:id="rId64"/>
    <p:sldId id="823" r:id="rId65"/>
    <p:sldId id="824" r:id="rId66"/>
    <p:sldId id="825" r:id="rId67"/>
    <p:sldId id="561" r:id="rId68"/>
    <p:sldId id="568" r:id="rId69"/>
    <p:sldId id="566" r:id="rId70"/>
    <p:sldId id="576" r:id="rId71"/>
    <p:sldId id="798" r:id="rId72"/>
    <p:sldId id="582" r:id="rId73"/>
    <p:sldId id="588" r:id="rId74"/>
    <p:sldId id="591" r:id="rId75"/>
    <p:sldId id="726" r:id="rId76"/>
    <p:sldId id="755" r:id="rId77"/>
    <p:sldId id="832" r:id="rId78"/>
    <p:sldId id="834" r:id="rId79"/>
    <p:sldId id="833" r:id="rId80"/>
    <p:sldId id="646" r:id="rId81"/>
    <p:sldId id="835" r:id="rId82"/>
    <p:sldId id="647" r:id="rId83"/>
    <p:sldId id="649" r:id="rId84"/>
    <p:sldId id="650" r:id="rId85"/>
    <p:sldId id="708" r:id="rId86"/>
    <p:sldId id="592" r:id="rId87"/>
    <p:sldId id="612" r:id="rId88"/>
    <p:sldId id="797" r:id="rId89"/>
    <p:sldId id="801" r:id="rId90"/>
    <p:sldId id="722" r:id="rId91"/>
    <p:sldId id="723" r:id="rId92"/>
    <p:sldId id="724" r:id="rId93"/>
    <p:sldId id="725" r:id="rId94"/>
    <p:sldId id="757" r:id="rId95"/>
    <p:sldId id="602" r:id="rId96"/>
    <p:sldId id="802" r:id="rId97"/>
    <p:sldId id="729" r:id="rId98"/>
    <p:sldId id="775" r:id="rId99"/>
    <p:sldId id="730" r:id="rId100"/>
    <p:sldId id="731" r:id="rId101"/>
    <p:sldId id="750" r:id="rId102"/>
    <p:sldId id="748" r:id="rId103"/>
    <p:sldId id="749" r:id="rId104"/>
    <p:sldId id="806" r:id="rId105"/>
    <p:sldId id="805" r:id="rId106"/>
    <p:sldId id="760" r:id="rId107"/>
    <p:sldId id="758" r:id="rId108"/>
    <p:sldId id="742" r:id="rId109"/>
    <p:sldId id="719" r:id="rId110"/>
    <p:sldId id="740" r:id="rId111"/>
    <p:sldId id="741" r:id="rId112"/>
    <p:sldId id="803" r:id="rId113"/>
    <p:sldId id="786" r:id="rId114"/>
    <p:sldId id="611" r:id="rId115"/>
    <p:sldId id="720" r:id="rId116"/>
    <p:sldId id="779" r:id="rId117"/>
    <p:sldId id="776" r:id="rId118"/>
    <p:sldId id="787" r:id="rId119"/>
    <p:sldId id="782" r:id="rId120"/>
    <p:sldId id="381" r:id="rId121"/>
    <p:sldId id="751" r:id="rId122"/>
    <p:sldId id="794" r:id="rId1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Arial" pitchFamily="34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C2A"/>
    <a:srgbClr val="00FF99"/>
    <a:srgbClr val="F363D4"/>
    <a:srgbClr val="E5E943"/>
    <a:srgbClr val="F79175"/>
    <a:srgbClr val="D4ECBA"/>
    <a:srgbClr val="C4652D"/>
    <a:srgbClr val="F2D8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62" autoAdjust="0"/>
    <p:restoredTop sz="86792" autoAdjust="0"/>
  </p:normalViewPr>
  <p:slideViewPr>
    <p:cSldViewPr>
      <p:cViewPr>
        <p:scale>
          <a:sx n="52" d="100"/>
          <a:sy n="52" d="100"/>
        </p:scale>
        <p:origin x="-990" y="-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3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3088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theme" Target="theme/theme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notesMaster" Target="notesMasters/notesMaster1.xml"/><Relationship Id="rId12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commentAuthors" Target="commentAuthor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04-12T23:30:36.610" idx="1">
    <p:pos x="5472" y="528"/>
    <p:text/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04-12T23:30:36.610" idx="1">
    <p:pos x="5472" y="528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CB64F22-F814-44CB-8E21-69896833B399}" type="datetimeFigureOut">
              <a:rPr lang="fa-IR"/>
              <a:pPr>
                <a:defRPr/>
              </a:pPr>
              <a:t>1440/02/06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fa-IR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6A10F89-5B10-4BCD-B693-CD5432D2290D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749912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fa-IR" smtClean="0"/>
          </a:p>
        </p:txBody>
      </p:sp>
      <p:sp>
        <p:nvSpPr>
          <p:cNvPr id="1310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A415357-7EDA-4B4D-8ED5-B30744F5571D}" type="slidenum">
              <a:rPr lang="fa-IR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fa-I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20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32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2927D53-23C4-4A25-AB9A-1AADDD321F1F}" type="slidenum">
              <a:rPr lang="fa-IR"/>
              <a:pPr fontAlgn="base">
                <a:spcBef>
                  <a:spcPct val="0"/>
                </a:spcBef>
                <a:spcAft>
                  <a:spcPct val="0"/>
                </a:spcAft>
              </a:pPr>
              <a:t>50</a:t>
            </a:fld>
            <a:endParaRPr lang="fa-I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33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1A240A3-7D35-4F54-9849-09B7E61EFB04}" type="slidenum">
              <a:rPr lang="fa-IR"/>
              <a:pPr fontAlgn="base">
                <a:spcBef>
                  <a:spcPct val="0"/>
                </a:spcBef>
                <a:spcAft>
                  <a:spcPct val="0"/>
                </a:spcAft>
              </a:pPr>
              <a:t>51</a:t>
            </a:fld>
            <a:endParaRPr lang="fa-I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2346B07-03D8-4FFE-ACB4-DEA5532F4498}" type="slidenum">
              <a:rPr lang="fa-IR"/>
              <a:pPr fontAlgn="base">
                <a:spcBef>
                  <a:spcPct val="0"/>
                </a:spcBef>
                <a:spcAft>
                  <a:spcPct val="0"/>
                </a:spcAft>
              </a:pPr>
              <a:t>52</a:t>
            </a:fld>
            <a:endParaRPr lang="fa-I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35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5C6BE64-5886-4793-BD21-FB5CE5862AB2}" type="slidenum">
              <a:rPr lang="fa-IR"/>
              <a:pPr fontAlgn="base">
                <a:spcBef>
                  <a:spcPct val="0"/>
                </a:spcBef>
                <a:spcAft>
                  <a:spcPct val="0"/>
                </a:spcAft>
              </a:pPr>
              <a:t>53</a:t>
            </a:fld>
            <a:endParaRPr lang="fa-I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36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6982BA0-B83A-4607-9ECB-9CD13E60CD2A}" type="slidenum">
              <a:rPr lang="fa-IR"/>
              <a:pPr fontAlgn="base">
                <a:spcBef>
                  <a:spcPct val="0"/>
                </a:spcBef>
                <a:spcAft>
                  <a:spcPct val="0"/>
                </a:spcAft>
              </a:pPr>
              <a:t>87</a:t>
            </a:fld>
            <a:endParaRPr lang="fa-I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37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E68387F-524B-431C-8543-60370924AF46}" type="slidenum">
              <a:rPr lang="fa-IR"/>
              <a:pPr fontAlgn="base">
                <a:spcBef>
                  <a:spcPct val="0"/>
                </a:spcBef>
                <a:spcAft>
                  <a:spcPct val="0"/>
                </a:spcAft>
              </a:pPr>
              <a:t>88</a:t>
            </a:fld>
            <a:endParaRPr lang="fa-I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38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70E707B-9843-4242-874F-BC41072B76F8}" type="slidenum">
              <a:rPr lang="fa-IR"/>
              <a:pPr fontAlgn="base">
                <a:spcBef>
                  <a:spcPct val="0"/>
                </a:spcBef>
                <a:spcAft>
                  <a:spcPct val="0"/>
                </a:spcAft>
              </a:pPr>
              <a:t>92</a:t>
            </a:fld>
            <a:endParaRPr lang="fa-I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39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FE301F3-C77D-4CF6-B3F4-7B8FEC02C8AB}" type="slidenum">
              <a:rPr lang="fa-IR"/>
              <a:pPr fontAlgn="base">
                <a:spcBef>
                  <a:spcPct val="0"/>
                </a:spcBef>
                <a:spcAft>
                  <a:spcPct val="0"/>
                </a:spcAft>
              </a:pPr>
              <a:t>106</a:t>
            </a:fld>
            <a:endParaRPr lang="fa-I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1" name="Rounded Rectangle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2" name="Rounded Rectangle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7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DB560-0A9C-4A25-9213-8C7059B7DE1B}" type="datetime8">
              <a:rPr lang="fa-IR"/>
              <a:pPr>
                <a:defRPr/>
              </a:pPr>
              <a:t>18/اکتبر/16</a:t>
            </a:fld>
            <a:endParaRPr lang="en-US"/>
          </a:p>
        </p:txBody>
      </p:sp>
      <p:sp>
        <p:nvSpPr>
          <p:cNvPr id="18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73667E6-4A9F-497C-92DC-9B4EA14EAD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34857-D8F4-4D4A-BE73-BB4A22EBC858}" type="datetime8">
              <a:rPr lang="fa-IR"/>
              <a:pPr>
                <a:defRPr/>
              </a:pPr>
              <a:t>18/اکتبر/16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6C009-85ED-4D52-A230-15C25181EA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635AB-8940-4C31-BB76-A8F5DC68871B}" type="datetime8">
              <a:rPr lang="fa-IR"/>
              <a:pPr>
                <a:defRPr/>
              </a:pPr>
              <a:t>18/اکتبر/16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EB09A-16AB-4623-BBEE-7598F3E8B2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012BF-F64A-489E-B0B1-D0D502D07823}" type="datetime8">
              <a:rPr lang="fa-IR"/>
              <a:pPr>
                <a:defRPr/>
              </a:pPr>
              <a:t>18/اکتبر/16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C08D0-5312-444D-87E4-CC15C46CED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C0A97-21F6-487F-AA3B-FCD8FCC67AA8}" type="datetime8">
              <a:rPr lang="fa-IR"/>
              <a:pPr>
                <a:defRPr/>
              </a:pPr>
              <a:t>18/اکتبر/16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4397A-81D5-4DD7-9267-0BBD632AB7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D7C4A-3754-47C7-AD9B-7529AB89CF7E}" type="datetime8">
              <a:rPr lang="fa-IR"/>
              <a:pPr>
                <a:defRPr/>
              </a:pPr>
              <a:t>18/اکتبر/16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B4CE6-C18C-4D5D-B54A-BEEF852726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9BB4DDE-2848-476A-A9F7-18DB4A040DAF}" type="datetime8">
              <a:rPr lang="fa-IR"/>
              <a:pPr>
                <a:defRPr/>
              </a:pPr>
              <a:t>18/اکتبر/16</a:t>
            </a:fld>
            <a:endParaRPr lang="en-US"/>
          </a:p>
        </p:txBody>
      </p:sp>
      <p:sp>
        <p:nvSpPr>
          <p:cNvPr id="8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244C929-9A42-4F96-BA27-2E4F5D16A9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F4E45B-3578-4F35-8244-F175976C5ACB}" type="datetime8">
              <a:rPr lang="fa-IR"/>
              <a:pPr>
                <a:defRPr/>
              </a:pPr>
              <a:t>18/اکتبر/16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30B37-9EC8-4E1B-9510-FFA6B857A3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DAEA3-5269-4083-ABC6-1431DA6F8B9D}" type="datetime8">
              <a:rPr lang="fa-IR"/>
              <a:pPr>
                <a:defRPr/>
              </a:pPr>
              <a:t>18/اکتبر/16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6828FD-DEEE-4FE5-843B-822C06588E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A2E7F-AF77-4E25-B5F7-E9FEBB2BA145}" type="datetime8">
              <a:rPr lang="fa-IR"/>
              <a:pPr>
                <a:defRPr/>
              </a:pPr>
              <a:t>18/اکتبر/16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28B32-E32F-42D3-B628-8707006DC0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0DBDB-0C44-47EA-A87B-13313DB7CFA1}" type="datetime8">
              <a:rPr lang="fa-IR"/>
              <a:pPr>
                <a:defRPr/>
              </a:pPr>
              <a:t>18/اکتبر/16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48DA5-896B-428F-A2C9-D5AEA4E420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39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40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 smtClean="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3B4B703-45F8-404C-8C35-07CDA55EBE65}" type="datetime8">
              <a:rPr lang="fa-IR"/>
              <a:pPr>
                <a:defRPr/>
              </a:pPr>
              <a:t>18/اکتبر/16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26B4B4E-704D-43C0-BC36-D5C9E4E9DF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795" r:id="rId2"/>
    <p:sldLayoutId id="2147483796" r:id="rId3"/>
    <p:sldLayoutId id="2147483797" r:id="rId4"/>
    <p:sldLayoutId id="2147483804" r:id="rId5"/>
    <p:sldLayoutId id="2147483805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emf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james.westgard.com/.a/6a00d8354de03569e201761736969b970c-pi" TargetMode="Externa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featherfiles.aviary.com/2013-08-14/f77694d11/bff856cf48e642729e42a070133904a5_hires.pn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hyperlink" Target="http://westgard.com/" TargetMode="Externa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stgard.com/biodatabase1.htm" TargetMode="External"/><Relationship Id="rId2" Type="http://schemas.openxmlformats.org/officeDocument/2006/relationships/hyperlink" Target="http://www.westgard.com/clia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westgard.com/rcpa-australasian-quality-requirements.htm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4479925" y="2362200"/>
            <a:ext cx="1841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1"/>
            <a:endParaRPr lang="en-US" sz="7200" b="1">
              <a:solidFill>
                <a:srgbClr val="00B050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blipFill>
            <a:blip r:embed="rId2"/>
            <a:tile tx="0" ty="0" sx="100000" sy="100000" flip="none" algn="tl"/>
          </a:blip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algn="ctr" rtl="1" fontAlgn="auto">
              <a:spcAft>
                <a:spcPts val="0"/>
              </a:spcAft>
              <a:defRPr/>
            </a:pPr>
            <a:r>
              <a:rPr lang="fa-IR" sz="13800" b="1" dirty="0" smtClean="0">
                <a:solidFill>
                  <a:srgbClr val="006600"/>
                </a:solidFill>
                <a:latin typeface="Sakkal Majalla" pitchFamily="2" charset="-78"/>
                <a:cs typeface="Sakkal Majalla" pitchFamily="2" charset="-78"/>
              </a:rPr>
              <a:t/>
            </a:r>
            <a:br>
              <a:rPr lang="fa-IR" sz="13800" b="1" dirty="0" smtClean="0">
                <a:solidFill>
                  <a:srgbClr val="006600"/>
                </a:solidFill>
                <a:latin typeface="Sakkal Majalla" pitchFamily="2" charset="-78"/>
                <a:cs typeface="Sakkal Majalla" pitchFamily="2" charset="-78"/>
              </a:rPr>
            </a:br>
            <a:r>
              <a:rPr lang="fa-IR" sz="13800" b="1" dirty="0">
                <a:solidFill>
                  <a:srgbClr val="006600"/>
                </a:solidFill>
                <a:latin typeface="Sakkal Majalla" pitchFamily="2" charset="-78"/>
                <a:cs typeface="Sakkal Majalla" pitchFamily="2" charset="-78"/>
              </a:rPr>
              <a:t/>
            </a:r>
            <a:br>
              <a:rPr lang="fa-IR" sz="13800" b="1" dirty="0">
                <a:solidFill>
                  <a:srgbClr val="006600"/>
                </a:solidFill>
                <a:latin typeface="Sakkal Majalla" pitchFamily="2" charset="-78"/>
                <a:cs typeface="Sakkal Majalla" pitchFamily="2" charset="-78"/>
              </a:rPr>
            </a:br>
            <a:endParaRPr lang="en-US" sz="10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gradFill rotWithShape="1">
            <a:gsLst>
              <a:gs pos="0">
                <a:srgbClr val="FF98EE"/>
              </a:gs>
              <a:gs pos="50000">
                <a:srgbClr val="FFC0F3"/>
              </a:gs>
              <a:gs pos="100000">
                <a:srgbClr val="FFE0F8"/>
              </a:gs>
            </a:gsLst>
            <a:lin ang="0" scaled="1"/>
          </a:gradFill>
        </p:spPr>
        <p:txBody>
          <a:bodyPr/>
          <a:lstStyle/>
          <a:p>
            <a:pPr algn="ctr" rtl="1">
              <a:lnSpc>
                <a:spcPct val="150000"/>
              </a:lnSpc>
              <a:spcAft>
                <a:spcPts val="2400"/>
              </a:spcAft>
            </a:pPr>
            <a:r>
              <a:rPr lang="fa-IR" sz="2000" b="1" smtClean="0"/>
              <a:t>بررسی کیفیت سنجش در </a:t>
            </a:r>
            <a:r>
              <a:rPr lang="fa-IR" sz="2400" b="1" smtClean="0">
                <a:solidFill>
                  <a:srgbClr val="00B050"/>
                </a:solidFill>
              </a:rPr>
              <a:t>اروپا</a:t>
            </a:r>
            <a:r>
              <a:rPr lang="fa-IR" sz="2000" b="1" smtClean="0"/>
              <a:t>: هلند، بریتانیا، اسپانیا و پرتغال</a:t>
            </a:r>
            <a:r>
              <a:rPr lang="en-US" sz="2000" smtClean="0"/>
              <a:t/>
            </a:r>
            <a:br>
              <a:rPr lang="en-US" sz="2000" smtClean="0"/>
            </a:br>
            <a:r>
              <a:rPr lang="en-US" sz="2000" smtClean="0"/>
              <a:t>R. Jansen et al. / Chlinca Chemica Acta ****(2013) ****</a:t>
            </a:r>
          </a:p>
        </p:txBody>
      </p:sp>
      <p:sp>
        <p:nvSpPr>
          <p:cNvPr id="14339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AEF9FDE-7508-4490-AF25-2F7A803249D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/>
          <a:srcRect l="48326" t="37212" r="5737" b="32092"/>
          <a:stretch>
            <a:fillRect/>
          </a:stretch>
        </p:blipFill>
        <p:spPr bwMode="auto">
          <a:xfrm>
            <a:off x="228600" y="1524000"/>
            <a:ext cx="7688263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 t="69803" r="57344"/>
          <a:stretch>
            <a:fillRect/>
          </a:stretch>
        </p:blipFill>
        <p:spPr bwMode="auto">
          <a:xfrm>
            <a:off x="838200" y="1524000"/>
            <a:ext cx="67818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lum contrast="-20000"/>
          </a:blip>
          <a:srcRect/>
          <a:stretch>
            <a:fillRect/>
          </a:stretch>
        </p:blipFill>
        <p:spPr bwMode="auto">
          <a:xfrm>
            <a:off x="152400" y="1524000"/>
            <a:ext cx="8686800" cy="514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38200"/>
            <a:ext cx="8991600" cy="59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/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8763000" cy="57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r" rtl="1" fontAlgn="auto">
              <a:spcAft>
                <a:spcPts val="0"/>
              </a:spcAft>
              <a:defRPr/>
            </a:pPr>
            <a:r>
              <a:rPr lang="fa-IR" dirty="0" smtClean="0"/>
              <a:t>پاییدن خوبیت روش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4325112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109728" indent="0" algn="r" rtl="1" fontAlgn="auto"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fa-IR" sz="900" dirty="0" smtClean="0"/>
          </a:p>
          <a:p>
            <a:pPr marL="109728" indent="0" algn="r" rtl="1" fontAlgn="auto"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fa-IR" sz="3200" dirty="0" smtClean="0"/>
              <a:t>ویژگی‌های </a:t>
            </a:r>
            <a:r>
              <a:rPr lang="fa-IR" sz="3200" dirty="0"/>
              <a:t>یک زنگ هشدار </a:t>
            </a:r>
            <a:r>
              <a:rPr lang="fa-IR" sz="3200" b="1" dirty="0" smtClean="0">
                <a:solidFill>
                  <a:srgbClr val="FF0000"/>
                </a:solidFill>
              </a:rPr>
              <a:t>عملی</a:t>
            </a:r>
            <a:r>
              <a:rPr lang="fa-IR" sz="3200" dirty="0" smtClean="0"/>
              <a:t>:</a:t>
            </a:r>
            <a:endParaRPr lang="en-US" sz="3200" dirty="0" smtClean="0"/>
          </a:p>
          <a:p>
            <a:pPr marL="109728" indent="0" algn="r" rtl="1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en-US" sz="3200" dirty="0"/>
          </a:p>
          <a:p>
            <a:pPr marL="109728" indent="0" algn="r" rtl="1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fa-IR" dirty="0" smtClean="0"/>
              <a:t>			</a:t>
            </a:r>
            <a:r>
              <a:rPr lang="en-US" sz="4000" b="1" dirty="0" smtClean="0">
                <a:solidFill>
                  <a:schemeClr val="tx1"/>
                </a:solidFill>
              </a:rPr>
              <a:t>Ped ≥</a:t>
            </a:r>
            <a:r>
              <a:rPr lang="en-US" sz="4000" b="1" dirty="0" smtClean="0">
                <a:solidFill>
                  <a:srgbClr val="FF0000"/>
                </a:solidFill>
              </a:rPr>
              <a:t> 90%</a:t>
            </a:r>
          </a:p>
          <a:p>
            <a:pPr marL="109728" indent="0" algn="r" rtl="1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en-US" sz="4000" dirty="0"/>
          </a:p>
          <a:p>
            <a:pPr marL="109728" indent="0" algn="r" rtl="1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n-US" sz="4000" b="1" dirty="0" smtClean="0">
                <a:solidFill>
                  <a:schemeClr val="tx1"/>
                </a:solidFill>
              </a:rPr>
              <a:t> Pfr ≤</a:t>
            </a:r>
            <a:r>
              <a:rPr lang="en-US" sz="4000" b="1" dirty="0" smtClean="0">
                <a:solidFill>
                  <a:srgbClr val="FF0000"/>
                </a:solidFill>
              </a:rPr>
              <a:t> 5%                        </a:t>
            </a:r>
            <a:endParaRPr lang="en-US" sz="4000" b="1" dirty="0">
              <a:solidFill>
                <a:srgbClr val="FF0000"/>
              </a:solidFill>
            </a:endParaRPr>
          </a:p>
          <a:p>
            <a:pPr marL="109728" indent="0" algn="r" rtl="1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650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3B3D6A1-4453-49C7-9DA4-F6D5060A26D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100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ADE2814-F0EF-4C4B-8CC7-E1E413EE35B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101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6041136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109728" indent="0" algn="ctr" rtl="1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fa-IR" sz="6600" dirty="0">
                <a:solidFill>
                  <a:srgbClr val="FF0000"/>
                </a:solidFill>
              </a:rPr>
              <a:t>نمودار کارآیی توان‌ </a:t>
            </a:r>
            <a:endParaRPr lang="en-US" sz="6600" dirty="0">
              <a:solidFill>
                <a:srgbClr val="FF0000"/>
              </a:solidFill>
            </a:endParaRPr>
          </a:p>
          <a:p>
            <a:pPr marL="109728" indent="0" algn="ctr" rtl="1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n-US" sz="4400" dirty="0"/>
              <a:t>Power </a:t>
            </a:r>
            <a:r>
              <a:rPr lang="en-US" sz="4400" dirty="0" smtClean="0"/>
              <a:t>Function </a:t>
            </a:r>
            <a:r>
              <a:rPr lang="en-US" sz="4400" dirty="0"/>
              <a:t>Graph</a:t>
            </a:r>
          </a:p>
          <a:p>
            <a:pPr marL="365760" indent="-256032" algn="ctr" rtl="1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en-US" dirty="0" smtClean="0"/>
          </a:p>
          <a:p>
            <a:pPr marL="365760" indent="-256032" algn="r" rtl="1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fa-IR" dirty="0" smtClean="0">
                <a:solidFill>
                  <a:srgbClr val="FF0000"/>
                </a:solidFill>
              </a:rPr>
              <a:t>توان</a:t>
            </a:r>
            <a:r>
              <a:rPr lang="fa-IR" dirty="0">
                <a:solidFill>
                  <a:srgbClr val="FF0000"/>
                </a:solidFill>
              </a:rPr>
              <a:t>:</a:t>
            </a:r>
            <a:r>
              <a:rPr lang="fa-IR" dirty="0"/>
              <a:t> احتمال شناسایی یک </a:t>
            </a:r>
            <a:r>
              <a:rPr lang="fa-IR" dirty="0" smtClean="0"/>
              <a:t>رخداد</a:t>
            </a:r>
          </a:p>
          <a:p>
            <a:pPr marL="109728" indent="0" algn="r" rtl="1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en-US" dirty="0" smtClean="0"/>
          </a:p>
          <a:p>
            <a:pPr marL="365760" indent="-256032" algn="r" rtl="1" fontAlgn="auto"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v"/>
              <a:defRPr/>
            </a:pPr>
            <a:r>
              <a:rPr lang="fa-IR" sz="3600" b="1" dirty="0" smtClean="0">
                <a:solidFill>
                  <a:srgbClr val="FF0000"/>
                </a:solidFill>
              </a:rPr>
              <a:t>رخداد:</a:t>
            </a:r>
          </a:p>
          <a:p>
            <a:pPr marL="1546225" indent="-349250" algn="r" rtl="1" fontAlgn="auto">
              <a:spcBef>
                <a:spcPts val="1800"/>
              </a:spcBef>
              <a:spcAft>
                <a:spcPts val="1800"/>
              </a:spcAft>
              <a:buClr>
                <a:schemeClr val="accent3"/>
              </a:buClr>
              <a:buFont typeface="Wingdings" panose="05000000000000000000" pitchFamily="2" charset="2"/>
              <a:buChar char="Ø"/>
              <a:defRPr/>
            </a:pPr>
            <a:r>
              <a:rPr lang="fa-IR" dirty="0" smtClean="0"/>
              <a:t>افزایش </a:t>
            </a:r>
            <a:r>
              <a:rPr lang="fa-IR" b="1" i="1" dirty="0" smtClean="0">
                <a:solidFill>
                  <a:srgbClr val="FF0000"/>
                </a:solidFill>
              </a:rPr>
              <a:t>انحراف معیار</a:t>
            </a:r>
          </a:p>
          <a:p>
            <a:pPr marL="1546225" indent="-349250" algn="r" rtl="1" fontAlgn="auto"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Ø"/>
              <a:defRPr/>
            </a:pPr>
            <a:r>
              <a:rPr lang="fa-IR" dirty="0" smtClean="0"/>
              <a:t>جابجا شدن </a:t>
            </a:r>
            <a:r>
              <a:rPr lang="fa-IR" b="1" i="1" dirty="0" smtClean="0">
                <a:solidFill>
                  <a:srgbClr val="FF0000"/>
                </a:solidFill>
              </a:rPr>
              <a:t>میانگین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09800" y="4038600"/>
            <a:ext cx="472440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4000" b="1" dirty="0">
                <a:solidFill>
                  <a:srgbClr val="005C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خراب شدن کیفیت سنجش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533400"/>
            <a:ext cx="9144000" cy="6324600"/>
          </a:xfrm>
        </p:spPr>
      </p:pic>
      <p:sp>
        <p:nvSpPr>
          <p:cNvPr id="10854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FBCB76D-A669-4930-89ED-3C2A61BFE9C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102</a:t>
            </a:fld>
            <a:endParaRPr lang="en-US"/>
          </a:p>
        </p:txBody>
      </p:sp>
      <p:sp>
        <p:nvSpPr>
          <p:cNvPr id="18" name="Donut 17"/>
          <p:cNvSpPr/>
          <p:nvPr/>
        </p:nvSpPr>
        <p:spPr>
          <a:xfrm>
            <a:off x="6132513" y="403225"/>
            <a:ext cx="533400" cy="604838"/>
          </a:xfrm>
          <a:prstGeom prst="donut">
            <a:avLst>
              <a:gd name="adj" fmla="val 1865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F07B5F6-247A-4F30-B6ED-88951103503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103</a:t>
            </a:fld>
            <a:endParaRPr lang="en-US"/>
          </a:p>
        </p:txBody>
      </p:sp>
      <p:pic>
        <p:nvPicPr>
          <p:cNvPr id="109571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609600"/>
            <a:ext cx="9144000" cy="6248400"/>
          </a:xfrm>
        </p:spPr>
      </p:pic>
      <p:sp>
        <p:nvSpPr>
          <p:cNvPr id="6" name="Donut 5"/>
          <p:cNvSpPr/>
          <p:nvPr/>
        </p:nvSpPr>
        <p:spPr>
          <a:xfrm>
            <a:off x="6019800" y="577850"/>
            <a:ext cx="533400" cy="604838"/>
          </a:xfrm>
          <a:prstGeom prst="donut">
            <a:avLst>
              <a:gd name="adj" fmla="val 1865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Donut 6"/>
          <p:cNvSpPr/>
          <p:nvPr/>
        </p:nvSpPr>
        <p:spPr>
          <a:xfrm>
            <a:off x="7543800" y="5638800"/>
            <a:ext cx="762000" cy="679450"/>
          </a:xfrm>
          <a:prstGeom prst="donut">
            <a:avLst>
              <a:gd name="adj" fmla="val 1865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Donut 7"/>
          <p:cNvSpPr/>
          <p:nvPr/>
        </p:nvSpPr>
        <p:spPr>
          <a:xfrm>
            <a:off x="7924800" y="2590800"/>
            <a:ext cx="762000" cy="679450"/>
          </a:xfrm>
          <a:prstGeom prst="donut">
            <a:avLst>
              <a:gd name="adj" fmla="val 1865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75"/>
            <a:ext cx="9153525" cy="1019175"/>
          </a:xfrm>
          <a:gradFill flip="none">
            <a:lin ang="108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CLSI C24-A3.</a:t>
            </a:r>
            <a:r>
              <a:rPr lang="en-US" sz="2800" dirty="0"/>
              <a:t> </a:t>
            </a:r>
            <a:r>
              <a:rPr lang="en-US" sz="2800" dirty="0" smtClean="0"/>
              <a:t>Statistical Quality Control for Quantitative Measurement Procedures. 2006</a:t>
            </a:r>
            <a:endParaRPr lang="en-US" dirty="0"/>
          </a:p>
        </p:txBody>
      </p:sp>
      <p:pic>
        <p:nvPicPr>
          <p:cNvPr id="11059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lum bright="-20000" contrast="40000"/>
          </a:blip>
          <a:srcRect/>
          <a:stretch>
            <a:fillRect/>
          </a:stretch>
        </p:blipFill>
        <p:spPr>
          <a:xfrm>
            <a:off x="0" y="1143000"/>
            <a:ext cx="9144000" cy="5430838"/>
          </a:xfrm>
          <a:ln>
            <a:solidFill>
              <a:srgbClr val="7030A0"/>
            </a:solidFill>
          </a:ln>
        </p:spPr>
      </p:pic>
      <p:sp>
        <p:nvSpPr>
          <p:cNvPr id="11059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3D09833-CFA4-4712-92A0-96A96756281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104</a:t>
            </a:fld>
            <a:endParaRPr lang="en-US"/>
          </a:p>
        </p:txBody>
      </p:sp>
      <p:sp>
        <p:nvSpPr>
          <p:cNvPr id="110597" name="TextBox 11"/>
          <p:cNvSpPr txBox="1">
            <a:spLocks noChangeArrowheads="1"/>
          </p:cNvSpPr>
          <p:nvPr/>
        </p:nvSpPr>
        <p:spPr bwMode="auto">
          <a:xfrm>
            <a:off x="4268788" y="1184275"/>
            <a:ext cx="12096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SM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10598" name="TextBox 12"/>
          <p:cNvSpPr txBox="1">
            <a:spLocks noChangeArrowheads="1"/>
          </p:cNvSpPr>
          <p:nvPr/>
        </p:nvSpPr>
        <p:spPr bwMode="auto">
          <a:xfrm>
            <a:off x="2484438" y="1416050"/>
            <a:ext cx="3921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2060"/>
                </a:solidFill>
              </a:rPr>
              <a:t>3</a:t>
            </a:r>
            <a:endParaRPr lang="en-US" b="1">
              <a:solidFill>
                <a:srgbClr val="002060"/>
              </a:solidFill>
            </a:endParaRPr>
          </a:p>
        </p:txBody>
      </p:sp>
      <p:sp>
        <p:nvSpPr>
          <p:cNvPr id="110599" name="TextBox 13"/>
          <p:cNvSpPr txBox="1">
            <a:spLocks noChangeArrowheads="1"/>
          </p:cNvSpPr>
          <p:nvPr/>
        </p:nvSpPr>
        <p:spPr bwMode="auto">
          <a:xfrm>
            <a:off x="3803650" y="1404938"/>
            <a:ext cx="3825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2060"/>
                </a:solidFill>
              </a:rPr>
              <a:t>4</a:t>
            </a:r>
            <a:endParaRPr lang="en-US" b="1">
              <a:solidFill>
                <a:srgbClr val="002060"/>
              </a:solidFill>
            </a:endParaRPr>
          </a:p>
        </p:txBody>
      </p:sp>
      <p:sp>
        <p:nvSpPr>
          <p:cNvPr id="110600" name="TextBox 14"/>
          <p:cNvSpPr txBox="1">
            <a:spLocks noChangeArrowheads="1"/>
          </p:cNvSpPr>
          <p:nvPr/>
        </p:nvSpPr>
        <p:spPr bwMode="auto">
          <a:xfrm>
            <a:off x="5094288" y="1470025"/>
            <a:ext cx="3825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2060"/>
                </a:solidFill>
              </a:rPr>
              <a:t>5</a:t>
            </a:r>
            <a:endParaRPr lang="en-US" b="1">
              <a:solidFill>
                <a:srgbClr val="002060"/>
              </a:solidFill>
            </a:endParaRPr>
          </a:p>
        </p:txBody>
      </p:sp>
      <p:sp>
        <p:nvSpPr>
          <p:cNvPr id="110601" name="TextBox 15"/>
          <p:cNvSpPr txBox="1">
            <a:spLocks noChangeArrowheads="1"/>
          </p:cNvSpPr>
          <p:nvPr/>
        </p:nvSpPr>
        <p:spPr bwMode="auto">
          <a:xfrm>
            <a:off x="6156325" y="1501775"/>
            <a:ext cx="3603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2060"/>
                </a:solidFill>
              </a:rPr>
              <a:t>6</a:t>
            </a:r>
            <a:endParaRPr lang="en-US" b="1">
              <a:solidFill>
                <a:srgbClr val="002060"/>
              </a:solidFill>
            </a:endParaRPr>
          </a:p>
        </p:txBody>
      </p:sp>
      <p:sp>
        <p:nvSpPr>
          <p:cNvPr id="17" name="Donut 16"/>
          <p:cNvSpPr/>
          <p:nvPr/>
        </p:nvSpPr>
        <p:spPr>
          <a:xfrm>
            <a:off x="7694613" y="1866900"/>
            <a:ext cx="479425" cy="527050"/>
          </a:xfrm>
          <a:prstGeom prst="donut">
            <a:avLst>
              <a:gd name="adj" fmla="val 455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Donut 17"/>
          <p:cNvSpPr/>
          <p:nvPr/>
        </p:nvSpPr>
        <p:spPr>
          <a:xfrm>
            <a:off x="7972425" y="2089150"/>
            <a:ext cx="485775" cy="577850"/>
          </a:xfrm>
          <a:prstGeom prst="donut">
            <a:avLst>
              <a:gd name="adj" fmla="val 576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226175" y="2411413"/>
            <a:ext cx="1317625" cy="511175"/>
          </a:xfrm>
          <a:prstGeom prst="rect">
            <a:avLst/>
          </a:prstGeom>
          <a:noFill/>
          <a:ln w="5715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156325" y="3946525"/>
            <a:ext cx="1319213" cy="512763"/>
          </a:xfrm>
          <a:prstGeom prst="rect">
            <a:avLst/>
          </a:prstGeom>
          <a:noFill/>
          <a:ln w="5715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Curved Left Arrow 10"/>
          <p:cNvSpPr/>
          <p:nvPr/>
        </p:nvSpPr>
        <p:spPr>
          <a:xfrm flipH="1">
            <a:off x="6889750" y="2667000"/>
            <a:ext cx="363538" cy="1582738"/>
          </a:xfrm>
          <a:prstGeom prst="curved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Curved Left Arrow 20"/>
          <p:cNvSpPr/>
          <p:nvPr/>
        </p:nvSpPr>
        <p:spPr>
          <a:xfrm>
            <a:off x="7934325" y="2922588"/>
            <a:ext cx="404813" cy="1582737"/>
          </a:xfrm>
          <a:prstGeom prst="curved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Donut 21"/>
          <p:cNvSpPr/>
          <p:nvPr/>
        </p:nvSpPr>
        <p:spPr>
          <a:xfrm>
            <a:off x="7572375" y="2633663"/>
            <a:ext cx="485775" cy="577850"/>
          </a:xfrm>
          <a:prstGeom prst="donut">
            <a:avLst>
              <a:gd name="adj" fmla="val 576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Donut 22"/>
          <p:cNvSpPr/>
          <p:nvPr/>
        </p:nvSpPr>
        <p:spPr>
          <a:xfrm>
            <a:off x="7572375" y="5846763"/>
            <a:ext cx="485775" cy="577850"/>
          </a:xfrm>
          <a:prstGeom prst="donut">
            <a:avLst>
              <a:gd name="adj" fmla="val 576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138863" y="4964113"/>
            <a:ext cx="1827212" cy="846137"/>
          </a:xfrm>
          <a:custGeom>
            <a:avLst/>
            <a:gdLst>
              <a:gd name="connsiteX0" fmla="*/ 0 w 1815124"/>
              <a:gd name="connsiteY0" fmla="*/ 0 h 533400"/>
              <a:gd name="connsiteX1" fmla="*/ 1815124 w 1815124"/>
              <a:gd name="connsiteY1" fmla="*/ 0 h 533400"/>
              <a:gd name="connsiteX2" fmla="*/ 1815124 w 1815124"/>
              <a:gd name="connsiteY2" fmla="*/ 533400 h 533400"/>
              <a:gd name="connsiteX3" fmla="*/ 0 w 1815124"/>
              <a:gd name="connsiteY3" fmla="*/ 533400 h 533400"/>
              <a:gd name="connsiteX4" fmla="*/ 0 w 1815124"/>
              <a:gd name="connsiteY4" fmla="*/ 0 h 533400"/>
              <a:gd name="connsiteX0" fmla="*/ 0 w 1815124"/>
              <a:gd name="connsiteY0" fmla="*/ 0 h 721290"/>
              <a:gd name="connsiteX1" fmla="*/ 1815124 w 1815124"/>
              <a:gd name="connsiteY1" fmla="*/ 187890 h 721290"/>
              <a:gd name="connsiteX2" fmla="*/ 1815124 w 1815124"/>
              <a:gd name="connsiteY2" fmla="*/ 721290 h 721290"/>
              <a:gd name="connsiteX3" fmla="*/ 0 w 1815124"/>
              <a:gd name="connsiteY3" fmla="*/ 721290 h 721290"/>
              <a:gd name="connsiteX4" fmla="*/ 0 w 1815124"/>
              <a:gd name="connsiteY4" fmla="*/ 0 h 721290"/>
              <a:gd name="connsiteX0" fmla="*/ 0 w 1827650"/>
              <a:gd name="connsiteY0" fmla="*/ 0 h 846550"/>
              <a:gd name="connsiteX1" fmla="*/ 1815124 w 1827650"/>
              <a:gd name="connsiteY1" fmla="*/ 187890 h 846550"/>
              <a:gd name="connsiteX2" fmla="*/ 1827650 w 1827650"/>
              <a:gd name="connsiteY2" fmla="*/ 846550 h 846550"/>
              <a:gd name="connsiteX3" fmla="*/ 0 w 1827650"/>
              <a:gd name="connsiteY3" fmla="*/ 721290 h 846550"/>
              <a:gd name="connsiteX4" fmla="*/ 0 w 1827650"/>
              <a:gd name="connsiteY4" fmla="*/ 0 h 846550"/>
              <a:gd name="connsiteX0" fmla="*/ 0 w 1827650"/>
              <a:gd name="connsiteY0" fmla="*/ 0 h 846550"/>
              <a:gd name="connsiteX1" fmla="*/ 1815124 w 1827650"/>
              <a:gd name="connsiteY1" fmla="*/ 187890 h 846550"/>
              <a:gd name="connsiteX2" fmla="*/ 1827650 w 1827650"/>
              <a:gd name="connsiteY2" fmla="*/ 846550 h 846550"/>
              <a:gd name="connsiteX3" fmla="*/ 0 w 1827650"/>
              <a:gd name="connsiteY3" fmla="*/ 608556 h 846550"/>
              <a:gd name="connsiteX4" fmla="*/ 0 w 1827650"/>
              <a:gd name="connsiteY4" fmla="*/ 0 h 846550"/>
              <a:gd name="connsiteX0" fmla="*/ 0 w 1827650"/>
              <a:gd name="connsiteY0" fmla="*/ 0 h 846550"/>
              <a:gd name="connsiteX1" fmla="*/ 1790072 w 1827650"/>
              <a:gd name="connsiteY1" fmla="*/ 288098 h 846550"/>
              <a:gd name="connsiteX2" fmla="*/ 1827650 w 1827650"/>
              <a:gd name="connsiteY2" fmla="*/ 846550 h 846550"/>
              <a:gd name="connsiteX3" fmla="*/ 0 w 1827650"/>
              <a:gd name="connsiteY3" fmla="*/ 608556 h 846550"/>
              <a:gd name="connsiteX4" fmla="*/ 0 w 1827650"/>
              <a:gd name="connsiteY4" fmla="*/ 0 h 846550"/>
              <a:gd name="connsiteX0" fmla="*/ 0 w 1827650"/>
              <a:gd name="connsiteY0" fmla="*/ 0 h 846550"/>
              <a:gd name="connsiteX1" fmla="*/ 1790072 w 1827650"/>
              <a:gd name="connsiteY1" fmla="*/ 288098 h 846550"/>
              <a:gd name="connsiteX2" fmla="*/ 1827650 w 1827650"/>
              <a:gd name="connsiteY2" fmla="*/ 846550 h 846550"/>
              <a:gd name="connsiteX3" fmla="*/ 12527 w 1827650"/>
              <a:gd name="connsiteY3" fmla="*/ 533400 h 846550"/>
              <a:gd name="connsiteX4" fmla="*/ 0 w 1827650"/>
              <a:gd name="connsiteY4" fmla="*/ 0 h 846550"/>
              <a:gd name="connsiteX0" fmla="*/ 0 w 1827650"/>
              <a:gd name="connsiteY0" fmla="*/ 0 h 846550"/>
              <a:gd name="connsiteX1" fmla="*/ 1815124 w 1827650"/>
              <a:gd name="connsiteY1" fmla="*/ 350729 h 846550"/>
              <a:gd name="connsiteX2" fmla="*/ 1827650 w 1827650"/>
              <a:gd name="connsiteY2" fmla="*/ 846550 h 846550"/>
              <a:gd name="connsiteX3" fmla="*/ 12527 w 1827650"/>
              <a:gd name="connsiteY3" fmla="*/ 533400 h 846550"/>
              <a:gd name="connsiteX4" fmla="*/ 0 w 1827650"/>
              <a:gd name="connsiteY4" fmla="*/ 0 h 84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50" h="846550">
                <a:moveTo>
                  <a:pt x="0" y="0"/>
                </a:moveTo>
                <a:lnTo>
                  <a:pt x="1815124" y="350729"/>
                </a:lnTo>
                <a:lnTo>
                  <a:pt x="1827650" y="846550"/>
                </a:lnTo>
                <a:lnTo>
                  <a:pt x="12527" y="533400"/>
                </a:lnTo>
                <a:lnTo>
                  <a:pt x="0" y="0"/>
                </a:lnTo>
                <a:close/>
              </a:path>
            </a:pathLst>
          </a:custGeom>
          <a:noFill/>
          <a:ln w="5715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7108825" y="595313"/>
            <a:ext cx="1809750" cy="4603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7108825" y="684213"/>
            <a:ext cx="1809750" cy="4603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0" grpId="0" animBg="1"/>
      <p:bldP spid="11" grpId="0" animBg="1"/>
      <p:bldP spid="21" grpId="0" animBg="1"/>
      <p:bldP spid="31" grpId="0" animBg="1"/>
      <p:bldP spid="32" grpId="0" animBg="1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75"/>
            <a:ext cx="9153525" cy="698500"/>
          </a:xfrm>
          <a:gradFill flip="none" rotWithShape="1">
            <a:gsLst>
              <a:gs pos="0">
                <a:srgbClr val="F363D4">
                  <a:tint val="66000"/>
                  <a:satMod val="160000"/>
                </a:srgbClr>
              </a:gs>
              <a:gs pos="50000">
                <a:srgbClr val="F363D4">
                  <a:tint val="44500"/>
                  <a:satMod val="160000"/>
                </a:srgbClr>
              </a:gs>
              <a:gs pos="100000">
                <a:srgbClr val="F363D4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CLSI </a:t>
            </a:r>
            <a:r>
              <a:rPr lang="en-US" smtClean="0"/>
              <a:t>C24-A3.</a:t>
            </a:r>
            <a:endParaRPr lang="en-US" dirty="0"/>
          </a:p>
        </p:txBody>
      </p:sp>
      <p:pic>
        <p:nvPicPr>
          <p:cNvPr id="111619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lum bright="-20000" contrast="40000"/>
          </a:blip>
          <a:srcRect/>
          <a:stretch>
            <a:fillRect/>
          </a:stretch>
        </p:blipFill>
        <p:spPr>
          <a:xfrm>
            <a:off x="0" y="1143000"/>
            <a:ext cx="9144000" cy="5430838"/>
          </a:xfrm>
        </p:spPr>
      </p:pic>
      <p:sp>
        <p:nvSpPr>
          <p:cNvPr id="11162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2EA5FB6-0586-437F-94BF-6FBEEFC78C2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105</a:t>
            </a:fld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286375" y="1933575"/>
            <a:ext cx="0" cy="4013200"/>
          </a:xfrm>
          <a:prstGeom prst="straightConnector1">
            <a:avLst/>
          </a:prstGeom>
          <a:ln w="57150">
            <a:solidFill>
              <a:srgbClr val="005C2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003675" y="1908175"/>
            <a:ext cx="0" cy="4038600"/>
          </a:xfrm>
          <a:prstGeom prst="straightConnector1">
            <a:avLst/>
          </a:prstGeom>
          <a:ln w="57150">
            <a:solidFill>
              <a:srgbClr val="005C2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391275" y="1908175"/>
            <a:ext cx="0" cy="639763"/>
          </a:xfrm>
          <a:prstGeom prst="straightConnector1">
            <a:avLst/>
          </a:prstGeom>
          <a:ln w="57150">
            <a:solidFill>
              <a:srgbClr val="005C2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717800" y="1933575"/>
            <a:ext cx="0" cy="4297363"/>
          </a:xfrm>
          <a:prstGeom prst="straightConnector1">
            <a:avLst/>
          </a:prstGeom>
          <a:ln w="57150">
            <a:solidFill>
              <a:srgbClr val="005C2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625" name="TextBox 12"/>
          <p:cNvSpPr txBox="1">
            <a:spLocks noChangeArrowheads="1"/>
          </p:cNvSpPr>
          <p:nvPr/>
        </p:nvSpPr>
        <p:spPr bwMode="auto">
          <a:xfrm>
            <a:off x="2484438" y="1416050"/>
            <a:ext cx="3921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2060"/>
                </a:solidFill>
              </a:rPr>
              <a:t>3</a:t>
            </a:r>
            <a:endParaRPr lang="en-US" b="1">
              <a:solidFill>
                <a:srgbClr val="002060"/>
              </a:solidFill>
            </a:endParaRPr>
          </a:p>
        </p:txBody>
      </p:sp>
      <p:sp>
        <p:nvSpPr>
          <p:cNvPr id="111626" name="TextBox 13"/>
          <p:cNvSpPr txBox="1">
            <a:spLocks noChangeArrowheads="1"/>
          </p:cNvSpPr>
          <p:nvPr/>
        </p:nvSpPr>
        <p:spPr bwMode="auto">
          <a:xfrm>
            <a:off x="3803650" y="1404938"/>
            <a:ext cx="3825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2060"/>
                </a:solidFill>
              </a:rPr>
              <a:t>4</a:t>
            </a:r>
            <a:endParaRPr lang="en-US" b="1">
              <a:solidFill>
                <a:srgbClr val="002060"/>
              </a:solidFill>
            </a:endParaRPr>
          </a:p>
        </p:txBody>
      </p:sp>
      <p:sp>
        <p:nvSpPr>
          <p:cNvPr id="111627" name="TextBox 14"/>
          <p:cNvSpPr txBox="1">
            <a:spLocks noChangeArrowheads="1"/>
          </p:cNvSpPr>
          <p:nvPr/>
        </p:nvSpPr>
        <p:spPr bwMode="auto">
          <a:xfrm>
            <a:off x="5094288" y="1470025"/>
            <a:ext cx="3825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2060"/>
                </a:solidFill>
              </a:rPr>
              <a:t>5</a:t>
            </a:r>
            <a:endParaRPr lang="en-US" b="1">
              <a:solidFill>
                <a:srgbClr val="002060"/>
              </a:solidFill>
            </a:endParaRPr>
          </a:p>
        </p:txBody>
      </p:sp>
      <p:sp>
        <p:nvSpPr>
          <p:cNvPr id="111628" name="TextBox 15"/>
          <p:cNvSpPr txBox="1">
            <a:spLocks noChangeArrowheads="1"/>
          </p:cNvSpPr>
          <p:nvPr/>
        </p:nvSpPr>
        <p:spPr bwMode="auto">
          <a:xfrm>
            <a:off x="6156325" y="1501775"/>
            <a:ext cx="3603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2060"/>
                </a:solidFill>
              </a:rPr>
              <a:t>6</a:t>
            </a:r>
            <a:endParaRPr lang="en-US" b="1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idx="4294967295"/>
          </p:nvPr>
        </p:nvSpPr>
        <p:spPr>
          <a:xfrm>
            <a:off x="0" y="457200"/>
            <a:ext cx="9144000" cy="6597650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t">
            <a:noAutofit/>
          </a:bodyPr>
          <a:lstStyle/>
          <a:p>
            <a:pPr algn="ctr" rtl="1" fontAlgn="auto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C00000"/>
                </a:solidFill>
              </a:rPr>
              <a:t/>
            </a:r>
            <a:br>
              <a:rPr lang="en-US" sz="3200" b="1" dirty="0" smtClean="0">
                <a:solidFill>
                  <a:srgbClr val="C00000"/>
                </a:solidFill>
              </a:rPr>
            </a:br>
            <a:r>
              <a:rPr lang="en-US" sz="2800" b="1" dirty="0">
                <a:solidFill>
                  <a:srgbClr val="C00000"/>
                </a:solidFill>
              </a:rPr>
              <a:t>	</a:t>
            </a:r>
          </a:p>
        </p:txBody>
      </p:sp>
      <p:sp>
        <p:nvSpPr>
          <p:cNvPr id="11264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1F1FE53-A98B-489A-B89D-F30DA56A2B0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106</a:t>
            </a:fld>
            <a:endParaRPr lang="en-US"/>
          </a:p>
        </p:txBody>
      </p:sp>
      <p:sp>
        <p:nvSpPr>
          <p:cNvPr id="112646" name="Rectangle 16"/>
          <p:cNvSpPr>
            <a:spLocks noChangeArrowheads="1"/>
          </p:cNvSpPr>
          <p:nvPr/>
        </p:nvSpPr>
        <p:spPr bwMode="auto">
          <a:xfrm>
            <a:off x="146050" y="631825"/>
            <a:ext cx="88519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fa-IR" sz="2800"/>
              <a:t>تهیه‌ی </a:t>
            </a:r>
            <a:r>
              <a:rPr lang="fa-IR" sz="2800" b="1">
                <a:solidFill>
                  <a:srgbClr val="FF0000"/>
                </a:solidFill>
              </a:rPr>
              <a:t>برنامه‌ی</a:t>
            </a:r>
            <a:r>
              <a:rPr lang="fa-IR" sz="2800">
                <a:solidFill>
                  <a:srgbClr val="FF0000"/>
                </a:solidFill>
              </a:rPr>
              <a:t> </a:t>
            </a:r>
            <a:r>
              <a:rPr lang="fa-IR" sz="2800"/>
              <a:t>پایش کیفیت با توجه به توان خطایابی معیار انتخاب شده</a:t>
            </a:r>
            <a:endParaRPr lang="en-US" sz="2800"/>
          </a:p>
        </p:txBody>
      </p:sp>
      <p:sp>
        <p:nvSpPr>
          <p:cNvPr id="18" name="Rectangle 17"/>
          <p:cNvSpPr/>
          <p:nvPr/>
        </p:nvSpPr>
        <p:spPr>
          <a:xfrm>
            <a:off x="5715000" y="1593850"/>
            <a:ext cx="3327400" cy="33591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rtl="1" fontAlgn="auto">
              <a:spcBef>
                <a:spcPts val="0"/>
              </a:spcBef>
              <a:spcAft>
                <a:spcPts val="2400"/>
              </a:spcAft>
              <a:defRPr/>
            </a:pPr>
            <a:r>
              <a:rPr lang="fa-IR" sz="4000" b="1" dirty="0">
                <a:solidFill>
                  <a:srgbClr val="00B050"/>
                </a:solidFill>
              </a:rPr>
              <a:t>پایش کیفیت:</a:t>
            </a:r>
          </a:p>
          <a:p>
            <a:pPr algn="ctr" rtl="1" fontAlgn="auto">
              <a:spcBef>
                <a:spcPts val="1200"/>
              </a:spcBef>
              <a:spcAft>
                <a:spcPts val="1800"/>
              </a:spcAft>
              <a:buFont typeface="Wingdings" pitchFamily="2" charset="2"/>
              <a:buChar char="Ø"/>
              <a:defRPr/>
            </a:pPr>
            <a:r>
              <a:rPr lang="fa-IR" sz="3200" b="1" dirty="0">
                <a:solidFill>
                  <a:srgbClr val="FF0000"/>
                </a:solidFill>
              </a:rPr>
              <a:t>پیشگیری</a:t>
            </a:r>
            <a:r>
              <a:rPr lang="fa-IR" sz="3200" b="1" dirty="0">
                <a:solidFill>
                  <a:srgbClr val="0070C0"/>
                </a:solidFill>
              </a:rPr>
              <a:t> از خرابی</a:t>
            </a:r>
          </a:p>
          <a:p>
            <a:pPr algn="ctr" rtl="1" fontAlgn="auto">
              <a:spcBef>
                <a:spcPts val="18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a-IR" sz="3200" b="1" dirty="0">
                <a:solidFill>
                  <a:srgbClr val="0070C0"/>
                </a:solidFill>
              </a:rPr>
              <a:t>زنگ هشدار </a:t>
            </a:r>
            <a:r>
              <a:rPr lang="fa-IR" sz="3200" b="1" dirty="0">
                <a:solidFill>
                  <a:srgbClr val="FF0000"/>
                </a:solidFill>
              </a:rPr>
              <a:t>آماری</a:t>
            </a:r>
            <a:r>
              <a:rPr lang="fa-IR" sz="3200" b="1" dirty="0">
                <a:solidFill>
                  <a:srgbClr val="0070C0"/>
                </a:solidFill>
              </a:rPr>
              <a:t> </a:t>
            </a:r>
            <a:r>
              <a:rPr lang="fa-IR" sz="3200" dirty="0">
                <a:solidFill>
                  <a:srgbClr val="0070C0"/>
                </a:solidFill>
              </a:rPr>
              <a:t>برای خطر باقیمانده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31813" y="1416050"/>
            <a:ext cx="4054475" cy="4338638"/>
          </a:xfrm>
          <a:prstGeom prst="rect">
            <a:avLst/>
          </a:prstGeom>
          <a:solidFill>
            <a:srgbClr val="D4EC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2400"/>
              </a:spcAft>
              <a:defRPr/>
            </a:pPr>
            <a:r>
              <a:rPr lang="fa-IR" sz="4000" b="1" dirty="0">
                <a:solidFill>
                  <a:srgbClr val="FF0000"/>
                </a:solidFill>
              </a:rPr>
              <a:t>برنامه‌ی </a:t>
            </a:r>
            <a:r>
              <a:rPr lang="fa-IR" sz="4000" dirty="0">
                <a:solidFill>
                  <a:schemeClr val="tx1"/>
                </a:solidFill>
              </a:rPr>
              <a:t>پایش کیفیت:</a:t>
            </a:r>
          </a:p>
          <a:p>
            <a:pPr algn="ctr" rtl="1" fontAlgn="auto">
              <a:spcBef>
                <a:spcPts val="0"/>
              </a:spcBef>
              <a:spcAft>
                <a:spcPts val="1800"/>
              </a:spcAft>
              <a:defRPr/>
            </a:pPr>
            <a:r>
              <a:rPr lang="fa-IR" sz="4400" b="1" dirty="0">
                <a:solidFill>
                  <a:srgbClr val="0070C0"/>
                </a:solidFill>
              </a:rPr>
              <a:t>ایجاد توازن بین بخش آماری و غیرآماری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E23880E-F483-4535-ABDC-33082868397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107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idx="4294967295"/>
          </p:nvPr>
        </p:nvSpPr>
        <p:spPr>
          <a:xfrm>
            <a:off x="0" y="2272"/>
            <a:ext cx="9144000" cy="6813140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t">
            <a:noAutofit/>
          </a:bodyPr>
          <a:lstStyle/>
          <a:p>
            <a:pPr algn="justLow" rtl="1" fontAlgn="auto">
              <a:spcAft>
                <a:spcPts val="0"/>
              </a:spcAft>
              <a:defRPr/>
            </a:pPr>
            <a:r>
              <a:rPr lang="fa-IR" sz="3200" b="1" dirty="0" smtClean="0">
                <a:solidFill>
                  <a:srgbClr val="FF0000"/>
                </a:solidFill>
              </a:rPr>
              <a:t>روند تهیه‌ی برنامه‌ی پایش کیفیت: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1" name="Flowchart: Decision 10"/>
          <p:cNvSpPr/>
          <p:nvPr/>
        </p:nvSpPr>
        <p:spPr>
          <a:xfrm>
            <a:off x="236538" y="1112838"/>
            <a:ext cx="3433762" cy="1495425"/>
          </a:xfrm>
          <a:prstGeom prst="flowChartDecision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005C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</a:rPr>
              <a:t>≥ 90%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584573" y="1104252"/>
            <a:ext cx="1891438" cy="151216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r" rt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a-IR" b="1" dirty="0"/>
              <a:t>راهکار</a:t>
            </a:r>
            <a:r>
              <a:rPr lang="fa-IR" sz="2000" dirty="0"/>
              <a:t> </a:t>
            </a:r>
            <a:r>
              <a:rPr lang="en-US" b="1" dirty="0"/>
              <a:t>HI-</a:t>
            </a:r>
            <a:r>
              <a:rPr lang="en-US" b="1" dirty="0" err="1"/>
              <a:t>Ped</a:t>
            </a:r>
            <a:endParaRPr lang="en-US" b="1" dirty="0"/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a-IR" b="1" dirty="0"/>
              <a:t>را برگزینید</a:t>
            </a:r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4581518" y="3028387"/>
            <a:ext cx="1891438" cy="151216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r" rt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a-IR" b="1" dirty="0"/>
              <a:t>راهکار</a:t>
            </a:r>
            <a:r>
              <a:rPr lang="fa-IR" sz="2000" dirty="0"/>
              <a:t> </a:t>
            </a:r>
            <a:r>
              <a:rPr lang="en-US" b="1" dirty="0"/>
              <a:t>Mod-</a:t>
            </a:r>
            <a:r>
              <a:rPr lang="en-US" b="1" dirty="0" err="1"/>
              <a:t>Ped</a:t>
            </a:r>
            <a:endParaRPr lang="en-US" b="1" dirty="0"/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a-IR" b="1" dirty="0"/>
              <a:t>را برگزینید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4652288" y="4950252"/>
            <a:ext cx="1891438" cy="160745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r" rt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a-IR" b="1" dirty="0"/>
              <a:t>راهکار</a:t>
            </a:r>
            <a:r>
              <a:rPr lang="fa-IR" sz="2000" dirty="0"/>
              <a:t> </a:t>
            </a:r>
            <a:r>
              <a:rPr lang="en-US" b="1" dirty="0"/>
              <a:t>Low-</a:t>
            </a:r>
            <a:r>
              <a:rPr lang="en-US" b="1" dirty="0" err="1"/>
              <a:t>Ped</a:t>
            </a:r>
            <a:endParaRPr lang="en-US" b="1" dirty="0"/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a-IR" b="1" dirty="0"/>
              <a:t>را برگزینید</a:t>
            </a:r>
            <a:endParaRPr lang="en-US" dirty="0"/>
          </a:p>
        </p:txBody>
      </p:sp>
      <p:sp>
        <p:nvSpPr>
          <p:cNvPr id="2" name="Smiley Face 1"/>
          <p:cNvSpPr/>
          <p:nvPr/>
        </p:nvSpPr>
        <p:spPr>
          <a:xfrm>
            <a:off x="5849938" y="952500"/>
            <a:ext cx="1244600" cy="1209675"/>
          </a:xfrm>
          <a:prstGeom prst="smileyFace">
            <a:avLst/>
          </a:prstGeom>
          <a:solidFill>
            <a:srgbClr val="4FFF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Smiley Face 31"/>
          <p:cNvSpPr/>
          <p:nvPr/>
        </p:nvSpPr>
        <p:spPr>
          <a:xfrm>
            <a:off x="5903913" y="3149600"/>
            <a:ext cx="1244600" cy="1208088"/>
          </a:xfrm>
          <a:custGeom>
            <a:avLst/>
            <a:gdLst>
              <a:gd name="connsiteX0" fmla="*/ 0 w 1244482"/>
              <a:gd name="connsiteY0" fmla="*/ 604379 h 1208758"/>
              <a:gd name="connsiteX1" fmla="*/ 622241 w 1244482"/>
              <a:gd name="connsiteY1" fmla="*/ 0 h 1208758"/>
              <a:gd name="connsiteX2" fmla="*/ 1244482 w 1244482"/>
              <a:gd name="connsiteY2" fmla="*/ 604379 h 1208758"/>
              <a:gd name="connsiteX3" fmla="*/ 622241 w 1244482"/>
              <a:gd name="connsiteY3" fmla="*/ 1208758 h 1208758"/>
              <a:gd name="connsiteX4" fmla="*/ 0 w 1244482"/>
              <a:gd name="connsiteY4" fmla="*/ 604379 h 1208758"/>
              <a:gd name="connsiteX0" fmla="*/ 358077 w 1244482"/>
              <a:gd name="connsiteY0" fmla="*/ 423625 h 1208758"/>
              <a:gd name="connsiteX1" fmla="*/ 422894 w 1244482"/>
              <a:gd name="connsiteY1" fmla="*/ 360669 h 1208758"/>
              <a:gd name="connsiteX2" fmla="*/ 487711 w 1244482"/>
              <a:gd name="connsiteY2" fmla="*/ 423625 h 1208758"/>
              <a:gd name="connsiteX3" fmla="*/ 422894 w 1244482"/>
              <a:gd name="connsiteY3" fmla="*/ 486581 h 1208758"/>
              <a:gd name="connsiteX4" fmla="*/ 358077 w 1244482"/>
              <a:gd name="connsiteY4" fmla="*/ 423625 h 1208758"/>
              <a:gd name="connsiteX5" fmla="*/ 756772 w 1244482"/>
              <a:gd name="connsiteY5" fmla="*/ 423625 h 1208758"/>
              <a:gd name="connsiteX6" fmla="*/ 821589 w 1244482"/>
              <a:gd name="connsiteY6" fmla="*/ 360669 h 1208758"/>
              <a:gd name="connsiteX7" fmla="*/ 886406 w 1244482"/>
              <a:gd name="connsiteY7" fmla="*/ 423625 h 1208758"/>
              <a:gd name="connsiteX8" fmla="*/ 821589 w 1244482"/>
              <a:gd name="connsiteY8" fmla="*/ 486581 h 1208758"/>
              <a:gd name="connsiteX9" fmla="*/ 756772 w 1244482"/>
              <a:gd name="connsiteY9" fmla="*/ 423625 h 1208758"/>
              <a:gd name="connsiteX0" fmla="*/ 284982 w 1244482"/>
              <a:gd name="connsiteY0" fmla="*/ 913112 h 1208758"/>
              <a:gd name="connsiteX1" fmla="*/ 958712 w 1244482"/>
              <a:gd name="connsiteY1" fmla="*/ 913112 h 1208758"/>
              <a:gd name="connsiteX0" fmla="*/ 0 w 1244482"/>
              <a:gd name="connsiteY0" fmla="*/ 604379 h 1208758"/>
              <a:gd name="connsiteX1" fmla="*/ 622241 w 1244482"/>
              <a:gd name="connsiteY1" fmla="*/ 0 h 1208758"/>
              <a:gd name="connsiteX2" fmla="*/ 1244482 w 1244482"/>
              <a:gd name="connsiteY2" fmla="*/ 604379 h 1208758"/>
              <a:gd name="connsiteX3" fmla="*/ 622241 w 1244482"/>
              <a:gd name="connsiteY3" fmla="*/ 1208758 h 1208758"/>
              <a:gd name="connsiteX4" fmla="*/ 0 w 1244482"/>
              <a:gd name="connsiteY4" fmla="*/ 604379 h 1208758"/>
              <a:gd name="connsiteX0" fmla="*/ 0 w 1244482"/>
              <a:gd name="connsiteY0" fmla="*/ 604379 h 1208758"/>
              <a:gd name="connsiteX1" fmla="*/ 622241 w 1244482"/>
              <a:gd name="connsiteY1" fmla="*/ 0 h 1208758"/>
              <a:gd name="connsiteX2" fmla="*/ 1244482 w 1244482"/>
              <a:gd name="connsiteY2" fmla="*/ 604379 h 1208758"/>
              <a:gd name="connsiteX3" fmla="*/ 622241 w 1244482"/>
              <a:gd name="connsiteY3" fmla="*/ 1208758 h 1208758"/>
              <a:gd name="connsiteX4" fmla="*/ 0 w 1244482"/>
              <a:gd name="connsiteY4" fmla="*/ 604379 h 1208758"/>
              <a:gd name="connsiteX0" fmla="*/ 358077 w 1244482"/>
              <a:gd name="connsiteY0" fmla="*/ 423625 h 1208758"/>
              <a:gd name="connsiteX1" fmla="*/ 422894 w 1244482"/>
              <a:gd name="connsiteY1" fmla="*/ 360669 h 1208758"/>
              <a:gd name="connsiteX2" fmla="*/ 487711 w 1244482"/>
              <a:gd name="connsiteY2" fmla="*/ 423625 h 1208758"/>
              <a:gd name="connsiteX3" fmla="*/ 422894 w 1244482"/>
              <a:gd name="connsiteY3" fmla="*/ 486581 h 1208758"/>
              <a:gd name="connsiteX4" fmla="*/ 358077 w 1244482"/>
              <a:gd name="connsiteY4" fmla="*/ 423625 h 1208758"/>
              <a:gd name="connsiteX5" fmla="*/ 756772 w 1244482"/>
              <a:gd name="connsiteY5" fmla="*/ 423625 h 1208758"/>
              <a:gd name="connsiteX6" fmla="*/ 821589 w 1244482"/>
              <a:gd name="connsiteY6" fmla="*/ 360669 h 1208758"/>
              <a:gd name="connsiteX7" fmla="*/ 886406 w 1244482"/>
              <a:gd name="connsiteY7" fmla="*/ 423625 h 1208758"/>
              <a:gd name="connsiteX8" fmla="*/ 821589 w 1244482"/>
              <a:gd name="connsiteY8" fmla="*/ 486581 h 1208758"/>
              <a:gd name="connsiteX9" fmla="*/ 756772 w 1244482"/>
              <a:gd name="connsiteY9" fmla="*/ 423625 h 1208758"/>
              <a:gd name="connsiteX0" fmla="*/ 284982 w 1244482"/>
              <a:gd name="connsiteY0" fmla="*/ 913112 h 1208758"/>
              <a:gd name="connsiteX1" fmla="*/ 936135 w 1244482"/>
              <a:gd name="connsiteY1" fmla="*/ 913112 h 1208758"/>
              <a:gd name="connsiteX0" fmla="*/ 0 w 1244482"/>
              <a:gd name="connsiteY0" fmla="*/ 604379 h 1208758"/>
              <a:gd name="connsiteX1" fmla="*/ 622241 w 1244482"/>
              <a:gd name="connsiteY1" fmla="*/ 0 h 1208758"/>
              <a:gd name="connsiteX2" fmla="*/ 1244482 w 1244482"/>
              <a:gd name="connsiteY2" fmla="*/ 604379 h 1208758"/>
              <a:gd name="connsiteX3" fmla="*/ 622241 w 1244482"/>
              <a:gd name="connsiteY3" fmla="*/ 1208758 h 1208758"/>
              <a:gd name="connsiteX4" fmla="*/ 0 w 1244482"/>
              <a:gd name="connsiteY4" fmla="*/ 604379 h 1208758"/>
              <a:gd name="connsiteX0" fmla="*/ 0 w 1244482"/>
              <a:gd name="connsiteY0" fmla="*/ 604379 h 1208758"/>
              <a:gd name="connsiteX1" fmla="*/ 622241 w 1244482"/>
              <a:gd name="connsiteY1" fmla="*/ 0 h 1208758"/>
              <a:gd name="connsiteX2" fmla="*/ 1244482 w 1244482"/>
              <a:gd name="connsiteY2" fmla="*/ 604379 h 1208758"/>
              <a:gd name="connsiteX3" fmla="*/ 622241 w 1244482"/>
              <a:gd name="connsiteY3" fmla="*/ 1208758 h 1208758"/>
              <a:gd name="connsiteX4" fmla="*/ 0 w 1244482"/>
              <a:gd name="connsiteY4" fmla="*/ 604379 h 1208758"/>
              <a:gd name="connsiteX0" fmla="*/ 358077 w 1244482"/>
              <a:gd name="connsiteY0" fmla="*/ 423625 h 1208758"/>
              <a:gd name="connsiteX1" fmla="*/ 422894 w 1244482"/>
              <a:gd name="connsiteY1" fmla="*/ 360669 h 1208758"/>
              <a:gd name="connsiteX2" fmla="*/ 487711 w 1244482"/>
              <a:gd name="connsiteY2" fmla="*/ 423625 h 1208758"/>
              <a:gd name="connsiteX3" fmla="*/ 422894 w 1244482"/>
              <a:gd name="connsiteY3" fmla="*/ 486581 h 1208758"/>
              <a:gd name="connsiteX4" fmla="*/ 358077 w 1244482"/>
              <a:gd name="connsiteY4" fmla="*/ 423625 h 1208758"/>
              <a:gd name="connsiteX5" fmla="*/ 756772 w 1244482"/>
              <a:gd name="connsiteY5" fmla="*/ 423625 h 1208758"/>
              <a:gd name="connsiteX6" fmla="*/ 821589 w 1244482"/>
              <a:gd name="connsiteY6" fmla="*/ 360669 h 1208758"/>
              <a:gd name="connsiteX7" fmla="*/ 886406 w 1244482"/>
              <a:gd name="connsiteY7" fmla="*/ 423625 h 1208758"/>
              <a:gd name="connsiteX8" fmla="*/ 821589 w 1244482"/>
              <a:gd name="connsiteY8" fmla="*/ 486581 h 1208758"/>
              <a:gd name="connsiteX9" fmla="*/ 756772 w 1244482"/>
              <a:gd name="connsiteY9" fmla="*/ 423625 h 1208758"/>
              <a:gd name="connsiteX0" fmla="*/ 284982 w 1244482"/>
              <a:gd name="connsiteY0" fmla="*/ 913112 h 1208758"/>
              <a:gd name="connsiteX1" fmla="*/ 936135 w 1244482"/>
              <a:gd name="connsiteY1" fmla="*/ 913112 h 1208758"/>
              <a:gd name="connsiteX0" fmla="*/ 0 w 1244482"/>
              <a:gd name="connsiteY0" fmla="*/ 604379 h 1208758"/>
              <a:gd name="connsiteX1" fmla="*/ 622241 w 1244482"/>
              <a:gd name="connsiteY1" fmla="*/ 0 h 1208758"/>
              <a:gd name="connsiteX2" fmla="*/ 1244482 w 1244482"/>
              <a:gd name="connsiteY2" fmla="*/ 604379 h 1208758"/>
              <a:gd name="connsiteX3" fmla="*/ 622241 w 1244482"/>
              <a:gd name="connsiteY3" fmla="*/ 1208758 h 1208758"/>
              <a:gd name="connsiteX4" fmla="*/ 0 w 1244482"/>
              <a:gd name="connsiteY4" fmla="*/ 604379 h 1208758"/>
              <a:gd name="connsiteX0" fmla="*/ 0 w 1244482"/>
              <a:gd name="connsiteY0" fmla="*/ 604379 h 1208758"/>
              <a:gd name="connsiteX1" fmla="*/ 622241 w 1244482"/>
              <a:gd name="connsiteY1" fmla="*/ 0 h 1208758"/>
              <a:gd name="connsiteX2" fmla="*/ 1244482 w 1244482"/>
              <a:gd name="connsiteY2" fmla="*/ 604379 h 1208758"/>
              <a:gd name="connsiteX3" fmla="*/ 622241 w 1244482"/>
              <a:gd name="connsiteY3" fmla="*/ 1208758 h 1208758"/>
              <a:gd name="connsiteX4" fmla="*/ 0 w 1244482"/>
              <a:gd name="connsiteY4" fmla="*/ 604379 h 1208758"/>
              <a:gd name="connsiteX0" fmla="*/ 358077 w 1244482"/>
              <a:gd name="connsiteY0" fmla="*/ 423625 h 1208758"/>
              <a:gd name="connsiteX1" fmla="*/ 422894 w 1244482"/>
              <a:gd name="connsiteY1" fmla="*/ 360669 h 1208758"/>
              <a:gd name="connsiteX2" fmla="*/ 487711 w 1244482"/>
              <a:gd name="connsiteY2" fmla="*/ 423625 h 1208758"/>
              <a:gd name="connsiteX3" fmla="*/ 422894 w 1244482"/>
              <a:gd name="connsiteY3" fmla="*/ 486581 h 1208758"/>
              <a:gd name="connsiteX4" fmla="*/ 358077 w 1244482"/>
              <a:gd name="connsiteY4" fmla="*/ 423625 h 1208758"/>
              <a:gd name="connsiteX5" fmla="*/ 756772 w 1244482"/>
              <a:gd name="connsiteY5" fmla="*/ 423625 h 1208758"/>
              <a:gd name="connsiteX6" fmla="*/ 821589 w 1244482"/>
              <a:gd name="connsiteY6" fmla="*/ 360669 h 1208758"/>
              <a:gd name="connsiteX7" fmla="*/ 886406 w 1244482"/>
              <a:gd name="connsiteY7" fmla="*/ 423625 h 1208758"/>
              <a:gd name="connsiteX8" fmla="*/ 821589 w 1244482"/>
              <a:gd name="connsiteY8" fmla="*/ 486581 h 1208758"/>
              <a:gd name="connsiteX9" fmla="*/ 756772 w 1244482"/>
              <a:gd name="connsiteY9" fmla="*/ 423625 h 1208758"/>
              <a:gd name="connsiteX0" fmla="*/ 284982 w 1244482"/>
              <a:gd name="connsiteY0" fmla="*/ 913112 h 1208758"/>
              <a:gd name="connsiteX1" fmla="*/ 936135 w 1244482"/>
              <a:gd name="connsiteY1" fmla="*/ 913112 h 1208758"/>
              <a:gd name="connsiteX0" fmla="*/ 0 w 1244482"/>
              <a:gd name="connsiteY0" fmla="*/ 604379 h 1208758"/>
              <a:gd name="connsiteX1" fmla="*/ 622241 w 1244482"/>
              <a:gd name="connsiteY1" fmla="*/ 0 h 1208758"/>
              <a:gd name="connsiteX2" fmla="*/ 1244482 w 1244482"/>
              <a:gd name="connsiteY2" fmla="*/ 604379 h 1208758"/>
              <a:gd name="connsiteX3" fmla="*/ 622241 w 1244482"/>
              <a:gd name="connsiteY3" fmla="*/ 1208758 h 1208758"/>
              <a:gd name="connsiteX4" fmla="*/ 0 w 1244482"/>
              <a:gd name="connsiteY4" fmla="*/ 604379 h 1208758"/>
              <a:gd name="connsiteX0" fmla="*/ 0 w 1244482"/>
              <a:gd name="connsiteY0" fmla="*/ 604379 h 1208758"/>
              <a:gd name="connsiteX1" fmla="*/ 622241 w 1244482"/>
              <a:gd name="connsiteY1" fmla="*/ 0 h 1208758"/>
              <a:gd name="connsiteX2" fmla="*/ 1244482 w 1244482"/>
              <a:gd name="connsiteY2" fmla="*/ 604379 h 1208758"/>
              <a:gd name="connsiteX3" fmla="*/ 622241 w 1244482"/>
              <a:gd name="connsiteY3" fmla="*/ 1208758 h 1208758"/>
              <a:gd name="connsiteX4" fmla="*/ 0 w 1244482"/>
              <a:gd name="connsiteY4" fmla="*/ 604379 h 1208758"/>
              <a:gd name="connsiteX0" fmla="*/ 358077 w 1244482"/>
              <a:gd name="connsiteY0" fmla="*/ 423625 h 1208758"/>
              <a:gd name="connsiteX1" fmla="*/ 422894 w 1244482"/>
              <a:gd name="connsiteY1" fmla="*/ 360669 h 1208758"/>
              <a:gd name="connsiteX2" fmla="*/ 487711 w 1244482"/>
              <a:gd name="connsiteY2" fmla="*/ 423625 h 1208758"/>
              <a:gd name="connsiteX3" fmla="*/ 422894 w 1244482"/>
              <a:gd name="connsiteY3" fmla="*/ 486581 h 1208758"/>
              <a:gd name="connsiteX4" fmla="*/ 358077 w 1244482"/>
              <a:gd name="connsiteY4" fmla="*/ 423625 h 1208758"/>
              <a:gd name="connsiteX5" fmla="*/ 756772 w 1244482"/>
              <a:gd name="connsiteY5" fmla="*/ 423625 h 1208758"/>
              <a:gd name="connsiteX6" fmla="*/ 821589 w 1244482"/>
              <a:gd name="connsiteY6" fmla="*/ 360669 h 1208758"/>
              <a:gd name="connsiteX7" fmla="*/ 886406 w 1244482"/>
              <a:gd name="connsiteY7" fmla="*/ 423625 h 1208758"/>
              <a:gd name="connsiteX8" fmla="*/ 821589 w 1244482"/>
              <a:gd name="connsiteY8" fmla="*/ 486581 h 1208758"/>
              <a:gd name="connsiteX9" fmla="*/ 756772 w 1244482"/>
              <a:gd name="connsiteY9" fmla="*/ 423625 h 1208758"/>
              <a:gd name="connsiteX0" fmla="*/ 341426 w 1244482"/>
              <a:gd name="connsiteY0" fmla="*/ 924400 h 1208758"/>
              <a:gd name="connsiteX1" fmla="*/ 936135 w 1244482"/>
              <a:gd name="connsiteY1" fmla="*/ 913112 h 1208758"/>
              <a:gd name="connsiteX0" fmla="*/ 0 w 1244482"/>
              <a:gd name="connsiteY0" fmla="*/ 604379 h 1208758"/>
              <a:gd name="connsiteX1" fmla="*/ 622241 w 1244482"/>
              <a:gd name="connsiteY1" fmla="*/ 0 h 1208758"/>
              <a:gd name="connsiteX2" fmla="*/ 1244482 w 1244482"/>
              <a:gd name="connsiteY2" fmla="*/ 604379 h 1208758"/>
              <a:gd name="connsiteX3" fmla="*/ 622241 w 1244482"/>
              <a:gd name="connsiteY3" fmla="*/ 1208758 h 1208758"/>
              <a:gd name="connsiteX4" fmla="*/ 0 w 1244482"/>
              <a:gd name="connsiteY4" fmla="*/ 604379 h 1208758"/>
              <a:gd name="connsiteX0" fmla="*/ 0 w 1244482"/>
              <a:gd name="connsiteY0" fmla="*/ 604379 h 1208758"/>
              <a:gd name="connsiteX1" fmla="*/ 622241 w 1244482"/>
              <a:gd name="connsiteY1" fmla="*/ 0 h 1208758"/>
              <a:gd name="connsiteX2" fmla="*/ 1244482 w 1244482"/>
              <a:gd name="connsiteY2" fmla="*/ 604379 h 1208758"/>
              <a:gd name="connsiteX3" fmla="*/ 622241 w 1244482"/>
              <a:gd name="connsiteY3" fmla="*/ 1208758 h 1208758"/>
              <a:gd name="connsiteX4" fmla="*/ 0 w 1244482"/>
              <a:gd name="connsiteY4" fmla="*/ 604379 h 1208758"/>
              <a:gd name="connsiteX0" fmla="*/ 358077 w 1244482"/>
              <a:gd name="connsiteY0" fmla="*/ 423625 h 1208758"/>
              <a:gd name="connsiteX1" fmla="*/ 422894 w 1244482"/>
              <a:gd name="connsiteY1" fmla="*/ 360669 h 1208758"/>
              <a:gd name="connsiteX2" fmla="*/ 487711 w 1244482"/>
              <a:gd name="connsiteY2" fmla="*/ 423625 h 1208758"/>
              <a:gd name="connsiteX3" fmla="*/ 422894 w 1244482"/>
              <a:gd name="connsiteY3" fmla="*/ 486581 h 1208758"/>
              <a:gd name="connsiteX4" fmla="*/ 358077 w 1244482"/>
              <a:gd name="connsiteY4" fmla="*/ 423625 h 1208758"/>
              <a:gd name="connsiteX5" fmla="*/ 756772 w 1244482"/>
              <a:gd name="connsiteY5" fmla="*/ 423625 h 1208758"/>
              <a:gd name="connsiteX6" fmla="*/ 821589 w 1244482"/>
              <a:gd name="connsiteY6" fmla="*/ 360669 h 1208758"/>
              <a:gd name="connsiteX7" fmla="*/ 886406 w 1244482"/>
              <a:gd name="connsiteY7" fmla="*/ 423625 h 1208758"/>
              <a:gd name="connsiteX8" fmla="*/ 821589 w 1244482"/>
              <a:gd name="connsiteY8" fmla="*/ 486581 h 1208758"/>
              <a:gd name="connsiteX9" fmla="*/ 756772 w 1244482"/>
              <a:gd name="connsiteY9" fmla="*/ 423625 h 1208758"/>
              <a:gd name="connsiteX0" fmla="*/ 341426 w 1244482"/>
              <a:gd name="connsiteY0" fmla="*/ 924400 h 1208758"/>
              <a:gd name="connsiteX1" fmla="*/ 936135 w 1244482"/>
              <a:gd name="connsiteY1" fmla="*/ 913112 h 1208758"/>
              <a:gd name="connsiteX0" fmla="*/ 0 w 1244482"/>
              <a:gd name="connsiteY0" fmla="*/ 604379 h 1208758"/>
              <a:gd name="connsiteX1" fmla="*/ 622241 w 1244482"/>
              <a:gd name="connsiteY1" fmla="*/ 0 h 1208758"/>
              <a:gd name="connsiteX2" fmla="*/ 1244482 w 1244482"/>
              <a:gd name="connsiteY2" fmla="*/ 604379 h 1208758"/>
              <a:gd name="connsiteX3" fmla="*/ 622241 w 1244482"/>
              <a:gd name="connsiteY3" fmla="*/ 1208758 h 1208758"/>
              <a:gd name="connsiteX4" fmla="*/ 0 w 1244482"/>
              <a:gd name="connsiteY4" fmla="*/ 604379 h 1208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4482" h="1208758" stroke="0" extrusionOk="0">
                <a:moveTo>
                  <a:pt x="0" y="604379"/>
                </a:moveTo>
                <a:cubicBezTo>
                  <a:pt x="0" y="270590"/>
                  <a:pt x="278587" y="0"/>
                  <a:pt x="622241" y="0"/>
                </a:cubicBezTo>
                <a:cubicBezTo>
                  <a:pt x="965895" y="0"/>
                  <a:pt x="1244482" y="270590"/>
                  <a:pt x="1244482" y="604379"/>
                </a:cubicBezTo>
                <a:cubicBezTo>
                  <a:pt x="1244482" y="938168"/>
                  <a:pt x="965895" y="1208758"/>
                  <a:pt x="622241" y="1208758"/>
                </a:cubicBezTo>
                <a:cubicBezTo>
                  <a:pt x="278587" y="1208758"/>
                  <a:pt x="0" y="938168"/>
                  <a:pt x="0" y="604379"/>
                </a:cubicBezTo>
                <a:close/>
              </a:path>
              <a:path w="1244482" h="1208758" fill="darkenLess" extrusionOk="0">
                <a:moveTo>
                  <a:pt x="358077" y="423625"/>
                </a:moveTo>
                <a:cubicBezTo>
                  <a:pt x="358077" y="388855"/>
                  <a:pt x="387097" y="360669"/>
                  <a:pt x="422894" y="360669"/>
                </a:cubicBezTo>
                <a:cubicBezTo>
                  <a:pt x="458691" y="360669"/>
                  <a:pt x="487711" y="388855"/>
                  <a:pt x="487711" y="423625"/>
                </a:cubicBezTo>
                <a:cubicBezTo>
                  <a:pt x="487711" y="458395"/>
                  <a:pt x="458691" y="486581"/>
                  <a:pt x="422894" y="486581"/>
                </a:cubicBezTo>
                <a:cubicBezTo>
                  <a:pt x="387097" y="486581"/>
                  <a:pt x="358077" y="458395"/>
                  <a:pt x="358077" y="423625"/>
                </a:cubicBezTo>
                <a:moveTo>
                  <a:pt x="756772" y="423625"/>
                </a:moveTo>
                <a:cubicBezTo>
                  <a:pt x="756772" y="388855"/>
                  <a:pt x="785792" y="360669"/>
                  <a:pt x="821589" y="360669"/>
                </a:cubicBezTo>
                <a:cubicBezTo>
                  <a:pt x="857386" y="360669"/>
                  <a:pt x="886406" y="388855"/>
                  <a:pt x="886406" y="423625"/>
                </a:cubicBezTo>
                <a:cubicBezTo>
                  <a:pt x="886406" y="458395"/>
                  <a:pt x="857386" y="486581"/>
                  <a:pt x="821589" y="486581"/>
                </a:cubicBezTo>
                <a:cubicBezTo>
                  <a:pt x="785792" y="486581"/>
                  <a:pt x="756772" y="458395"/>
                  <a:pt x="756772" y="423625"/>
                </a:cubicBezTo>
              </a:path>
              <a:path w="1244482" h="1208758" fill="none" extrusionOk="0">
                <a:moveTo>
                  <a:pt x="341426" y="924400"/>
                </a:moveTo>
                <a:cubicBezTo>
                  <a:pt x="306621" y="931380"/>
                  <a:pt x="305421" y="908804"/>
                  <a:pt x="936135" y="913112"/>
                </a:cubicBezTo>
              </a:path>
              <a:path w="1244482" h="1208758" fill="none">
                <a:moveTo>
                  <a:pt x="0" y="604379"/>
                </a:moveTo>
                <a:cubicBezTo>
                  <a:pt x="0" y="270590"/>
                  <a:pt x="278587" y="0"/>
                  <a:pt x="622241" y="0"/>
                </a:cubicBezTo>
                <a:cubicBezTo>
                  <a:pt x="965895" y="0"/>
                  <a:pt x="1244482" y="270590"/>
                  <a:pt x="1244482" y="604379"/>
                </a:cubicBezTo>
                <a:cubicBezTo>
                  <a:pt x="1244482" y="938168"/>
                  <a:pt x="965895" y="1208758"/>
                  <a:pt x="622241" y="1208758"/>
                </a:cubicBezTo>
                <a:cubicBezTo>
                  <a:pt x="278587" y="1208758"/>
                  <a:pt x="0" y="938168"/>
                  <a:pt x="0" y="604379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" name="Smiley Face 33"/>
          <p:cNvSpPr/>
          <p:nvPr/>
        </p:nvSpPr>
        <p:spPr>
          <a:xfrm>
            <a:off x="5948363" y="5581650"/>
            <a:ext cx="1244600" cy="1208088"/>
          </a:xfrm>
          <a:prstGeom prst="smileyFace">
            <a:avLst>
              <a:gd name="adj" fmla="val -4653"/>
            </a:avLst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Flowchart: Decision 37"/>
          <p:cNvSpPr/>
          <p:nvPr/>
        </p:nvSpPr>
        <p:spPr>
          <a:xfrm>
            <a:off x="254000" y="3059113"/>
            <a:ext cx="3433763" cy="1495425"/>
          </a:xfrm>
          <a:prstGeom prst="flowChartDecision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005C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</a:rPr>
              <a:t>50 - 90%</a:t>
            </a:r>
          </a:p>
        </p:txBody>
      </p:sp>
      <p:sp>
        <p:nvSpPr>
          <p:cNvPr id="39" name="Flowchart: Decision 38"/>
          <p:cNvSpPr/>
          <p:nvPr/>
        </p:nvSpPr>
        <p:spPr>
          <a:xfrm>
            <a:off x="258763" y="5006975"/>
            <a:ext cx="3433762" cy="1493838"/>
          </a:xfrm>
          <a:prstGeom prst="flowChartDecision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005C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</a:rPr>
              <a:t>&lt; 50%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2400" y="217488"/>
            <a:ext cx="3675063" cy="6356350"/>
          </a:xfrm>
          <a:prstGeom prst="rect">
            <a:avLst/>
          </a:prstGeom>
          <a:noFill/>
          <a:ln w="76200">
            <a:solidFill>
              <a:srgbClr val="F363D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3686" name="TextBox 12"/>
          <p:cNvSpPr txBox="1">
            <a:spLocks noChangeArrowheads="1"/>
          </p:cNvSpPr>
          <p:nvPr/>
        </p:nvSpPr>
        <p:spPr bwMode="auto">
          <a:xfrm>
            <a:off x="381000" y="368300"/>
            <a:ext cx="32893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 i="1">
                <a:solidFill>
                  <a:srgbClr val="7030A0"/>
                </a:solidFill>
              </a:rPr>
              <a:t>Ped ?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3775075" y="1517650"/>
            <a:ext cx="755650" cy="6858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ight Arrow 45"/>
          <p:cNvSpPr/>
          <p:nvPr/>
        </p:nvSpPr>
        <p:spPr>
          <a:xfrm>
            <a:off x="3754438" y="3463925"/>
            <a:ext cx="755650" cy="6858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Right Arrow 46"/>
          <p:cNvSpPr/>
          <p:nvPr/>
        </p:nvSpPr>
        <p:spPr>
          <a:xfrm>
            <a:off x="3795713" y="5411788"/>
            <a:ext cx="755650" cy="6858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4" grpId="0" animBg="1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29600" cy="648072"/>
          </a:xfr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 rtl="1" fontAlgn="auto">
              <a:spcAft>
                <a:spcPts val="0"/>
              </a:spcAft>
              <a:defRPr/>
            </a:pPr>
            <a:r>
              <a:rPr lang="fa-IR" dirty="0" smtClean="0"/>
              <a:t>راهکار پایش کیفیت سنجش </a:t>
            </a:r>
            <a:r>
              <a:rPr lang="en-US" dirty="0" smtClean="0"/>
              <a:t>(AQCS)</a:t>
            </a:r>
            <a:endParaRPr lang="en-US" dirty="0"/>
          </a:p>
        </p:txBody>
      </p:sp>
      <p:sp>
        <p:nvSpPr>
          <p:cNvPr id="11469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E0898EC-1666-4973-9CE9-C4E80068211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108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71053" y="1217162"/>
            <a:ext cx="1891438" cy="93610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Hi-</a:t>
            </a:r>
            <a:r>
              <a:rPr lang="en-US" b="1" dirty="0" err="1"/>
              <a:t>Ped</a:t>
            </a:r>
            <a:r>
              <a:rPr lang="en-US" b="1" dirty="0"/>
              <a:t> </a:t>
            </a:r>
          </a:p>
          <a:p>
            <a:pPr algn="ctr" rt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90%</a:t>
            </a:r>
          </a:p>
        </p:txBody>
      </p:sp>
      <p:sp>
        <p:nvSpPr>
          <p:cNvPr id="10" name="Rectangle 9"/>
          <p:cNvSpPr/>
          <p:nvPr/>
        </p:nvSpPr>
        <p:spPr>
          <a:xfrm>
            <a:off x="3342592" y="1187851"/>
            <a:ext cx="1891438" cy="93610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Mod-</a:t>
            </a:r>
            <a:r>
              <a:rPr lang="en-US" b="1" dirty="0" err="1"/>
              <a:t>Ped</a:t>
            </a:r>
            <a:r>
              <a:rPr lang="en-US" b="1" dirty="0"/>
              <a:t> </a:t>
            </a:r>
          </a:p>
          <a:p>
            <a:pPr algn="ctr" rt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50%</a:t>
            </a:r>
          </a:p>
        </p:txBody>
      </p:sp>
      <p:cxnSp>
        <p:nvCxnSpPr>
          <p:cNvPr id="13" name="Straight Arrow Connector 12"/>
          <p:cNvCxnSpPr>
            <a:stCxn id="0" idx="2"/>
          </p:cNvCxnSpPr>
          <p:nvPr/>
        </p:nvCxnSpPr>
        <p:spPr>
          <a:xfrm>
            <a:off x="1316038" y="2152650"/>
            <a:ext cx="0" cy="360363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15069" y="2513305"/>
            <a:ext cx="1584176" cy="72008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b="1" dirty="0"/>
              <a:t>هزینه‌های پایش کیفیت آماری حداقل کنید </a:t>
            </a:r>
            <a:endParaRPr lang="en-US" b="1" dirty="0"/>
          </a:p>
        </p:txBody>
      </p:sp>
      <p:sp>
        <p:nvSpPr>
          <p:cNvPr id="15" name="Rectangle 14"/>
          <p:cNvSpPr/>
          <p:nvPr/>
        </p:nvSpPr>
        <p:spPr>
          <a:xfrm>
            <a:off x="524684" y="3603106"/>
            <a:ext cx="1584176" cy="8554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b="1" dirty="0"/>
              <a:t>هزینه‌های پ ک غیرآماری حداقل کنید</a:t>
            </a:r>
            <a:endParaRPr lang="en-US" b="1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316038" y="3268663"/>
            <a:ext cx="0" cy="360362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297363" y="2124075"/>
            <a:ext cx="0" cy="360363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3496223" y="2483994"/>
            <a:ext cx="1584176" cy="72008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b="1" dirty="0"/>
              <a:t>هزینه‌های پ ک آماری </a:t>
            </a:r>
            <a:r>
              <a:rPr lang="fa-IR" b="1" dirty="0">
                <a:solidFill>
                  <a:srgbClr val="FF0000"/>
                </a:solidFill>
              </a:rPr>
              <a:t>حداکثر</a:t>
            </a:r>
            <a:r>
              <a:rPr lang="fa-IR" b="1" dirty="0"/>
              <a:t> کنید </a:t>
            </a:r>
            <a:endParaRPr lang="en-US" b="1" dirty="0"/>
          </a:p>
        </p:txBody>
      </p:sp>
      <p:sp>
        <p:nvSpPr>
          <p:cNvPr id="22" name="Rectangle 21"/>
          <p:cNvSpPr/>
          <p:nvPr/>
        </p:nvSpPr>
        <p:spPr>
          <a:xfrm>
            <a:off x="3393435" y="3020747"/>
            <a:ext cx="1584176" cy="8554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b="1" dirty="0"/>
              <a:t>هزینه‌های پ ک غیرآماری </a:t>
            </a:r>
            <a:r>
              <a:rPr lang="fa-IR" b="1" dirty="0">
                <a:solidFill>
                  <a:srgbClr val="FF0000"/>
                </a:solidFill>
              </a:rPr>
              <a:t>حداکثر</a:t>
            </a:r>
            <a:r>
              <a:rPr lang="fa-IR" b="1" dirty="0"/>
              <a:t> کنید</a:t>
            </a:r>
            <a:endParaRPr lang="en-US" b="1" dirty="0"/>
          </a:p>
        </p:txBody>
      </p:sp>
      <p:sp>
        <p:nvSpPr>
          <p:cNvPr id="25" name="Rectangle 24"/>
          <p:cNvSpPr/>
          <p:nvPr/>
        </p:nvSpPr>
        <p:spPr>
          <a:xfrm>
            <a:off x="3494756" y="4647882"/>
            <a:ext cx="1584176" cy="8554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b="1" dirty="0"/>
              <a:t>کارکرد روش را </a:t>
            </a:r>
            <a:r>
              <a:rPr lang="fa-IR" b="1" dirty="0">
                <a:solidFill>
                  <a:srgbClr val="FF0000"/>
                </a:solidFill>
              </a:rPr>
              <a:t>بهبود</a:t>
            </a:r>
            <a:r>
              <a:rPr lang="fa-IR" b="1" dirty="0"/>
              <a:t> دهید</a:t>
            </a:r>
            <a:endParaRPr lang="en-US" b="1" dirty="0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4276725" y="3863975"/>
            <a:ext cx="9525" cy="763588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5832697" y="3546779"/>
            <a:ext cx="2629697" cy="8554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b="1" dirty="0"/>
              <a:t>پ ک را با توجه به پایداری روش مطلوب کنید</a:t>
            </a:r>
            <a:endParaRPr lang="en-US" b="1" dirty="0"/>
          </a:p>
        </p:txBody>
      </p:sp>
      <p:sp>
        <p:nvSpPr>
          <p:cNvPr id="32" name="Rectangle 31"/>
          <p:cNvSpPr/>
          <p:nvPr/>
        </p:nvSpPr>
        <p:spPr>
          <a:xfrm>
            <a:off x="5741963" y="4245829"/>
            <a:ext cx="2643700" cy="71614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b="1" dirty="0"/>
              <a:t>کاربر </a:t>
            </a:r>
            <a:r>
              <a:rPr lang="fa-IR" b="1" dirty="0">
                <a:solidFill>
                  <a:srgbClr val="FF0000"/>
                </a:solidFill>
              </a:rPr>
              <a:t>مناسب</a:t>
            </a:r>
            <a:r>
              <a:rPr lang="fa-IR" b="1" dirty="0"/>
              <a:t> بگمارید</a:t>
            </a:r>
            <a:endParaRPr lang="en-US" b="1" dirty="0"/>
          </a:p>
        </p:txBody>
      </p:sp>
      <p:sp>
        <p:nvSpPr>
          <p:cNvPr id="33" name="Rectangle 32"/>
          <p:cNvSpPr/>
          <p:nvPr/>
        </p:nvSpPr>
        <p:spPr>
          <a:xfrm>
            <a:off x="5665233" y="4735396"/>
            <a:ext cx="2509504" cy="8554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b="1" dirty="0"/>
              <a:t>پ ک با داده‌های بیماران را بیفزایید </a:t>
            </a:r>
            <a:endParaRPr lang="en-US" b="1" dirty="0"/>
          </a:p>
        </p:txBody>
      </p:sp>
      <p:sp>
        <p:nvSpPr>
          <p:cNvPr id="35" name="Rectangle 34"/>
          <p:cNvSpPr/>
          <p:nvPr/>
        </p:nvSpPr>
        <p:spPr>
          <a:xfrm>
            <a:off x="6441341" y="2413873"/>
            <a:ext cx="1584176" cy="72008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b="1" dirty="0"/>
              <a:t>هزینه‌های پ ک آماری حداکثر کنید </a:t>
            </a:r>
            <a:endParaRPr lang="en-US" b="1" dirty="0"/>
          </a:p>
        </p:txBody>
      </p:sp>
      <p:sp>
        <p:nvSpPr>
          <p:cNvPr id="34" name="Rectangle 33"/>
          <p:cNvSpPr/>
          <p:nvPr/>
        </p:nvSpPr>
        <p:spPr>
          <a:xfrm>
            <a:off x="6283298" y="1124744"/>
            <a:ext cx="1891438" cy="93610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Low-</a:t>
            </a:r>
            <a:r>
              <a:rPr lang="en-US" b="1" dirty="0" err="1"/>
              <a:t>Ped</a:t>
            </a:r>
            <a:r>
              <a:rPr lang="en-US" b="1" dirty="0"/>
              <a:t> </a:t>
            </a:r>
          </a:p>
          <a:p>
            <a:pPr algn="ctr" rt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&lt;50%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7197725" y="2060575"/>
            <a:ext cx="0" cy="360363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6520757" y="2516191"/>
            <a:ext cx="1584176" cy="8554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b="1" dirty="0"/>
              <a:t>هزینه‌های پ ک غیرآماری حداکثر کنید</a:t>
            </a:r>
            <a:endParaRPr lang="en-US" b="1" dirty="0"/>
          </a:p>
        </p:txBody>
      </p:sp>
      <p:sp>
        <p:nvSpPr>
          <p:cNvPr id="43" name="Rectangle 42"/>
          <p:cNvSpPr/>
          <p:nvPr/>
        </p:nvSpPr>
        <p:spPr>
          <a:xfrm>
            <a:off x="6513085" y="2680606"/>
            <a:ext cx="1584176" cy="8554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b="1" dirty="0"/>
              <a:t>کارکرد روش را بهبود دهید</a:t>
            </a:r>
            <a:endParaRPr lang="en-US" b="1" dirty="0"/>
          </a:p>
        </p:txBody>
      </p:sp>
      <p:sp>
        <p:nvSpPr>
          <p:cNvPr id="58" name="Rounded Rectangle 57"/>
          <p:cNvSpPr/>
          <p:nvPr/>
        </p:nvSpPr>
        <p:spPr>
          <a:xfrm>
            <a:off x="152400" y="6309319"/>
            <a:ext cx="8839200" cy="476939"/>
          </a:xfrm>
          <a:prstGeom prst="roundRect">
            <a:avLst/>
          </a:prstGeom>
          <a:solidFill>
            <a:srgbClr val="D4ECBA"/>
          </a:solidFill>
          <a:ln>
            <a:solidFill>
              <a:srgbClr val="FF0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3200" b="1" dirty="0">
                <a:solidFill>
                  <a:srgbClr val="002060"/>
                </a:solidFill>
              </a:rPr>
              <a:t>مستند کردن سامانه‌ی پایش کیفیت کل: نوشتن </a:t>
            </a:r>
            <a:r>
              <a:rPr lang="fa-IR" sz="3200" b="1" dirty="0">
                <a:solidFill>
                  <a:srgbClr val="FF0000"/>
                </a:solidFill>
              </a:rPr>
              <a:t>برنامه‌ی پ ک</a:t>
            </a:r>
            <a:endParaRPr lang="en-US" sz="3200" b="1" dirty="0">
              <a:solidFill>
                <a:srgbClr val="FF0000"/>
              </a:solidFill>
            </a:endParaRPr>
          </a:p>
        </p:txBody>
      </p:sp>
      <p:cxnSp>
        <p:nvCxnSpPr>
          <p:cNvPr id="59" name="Straight Arrow Connector 58"/>
          <p:cNvCxnSpPr>
            <a:stCxn id="0" idx="2"/>
          </p:cNvCxnSpPr>
          <p:nvPr/>
        </p:nvCxnSpPr>
        <p:spPr>
          <a:xfrm>
            <a:off x="1316038" y="4459288"/>
            <a:ext cx="0" cy="1849437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0" idx="2"/>
          </p:cNvCxnSpPr>
          <p:nvPr/>
        </p:nvCxnSpPr>
        <p:spPr>
          <a:xfrm>
            <a:off x="4286250" y="5503863"/>
            <a:ext cx="11113" cy="776287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7086600" y="5591175"/>
            <a:ext cx="7938" cy="688975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miley Face 31"/>
          <p:cNvSpPr/>
          <p:nvPr/>
        </p:nvSpPr>
        <p:spPr>
          <a:xfrm>
            <a:off x="3590925" y="4265613"/>
            <a:ext cx="1244600" cy="1208087"/>
          </a:xfrm>
          <a:custGeom>
            <a:avLst/>
            <a:gdLst>
              <a:gd name="connsiteX0" fmla="*/ 0 w 1244482"/>
              <a:gd name="connsiteY0" fmla="*/ 604379 h 1208758"/>
              <a:gd name="connsiteX1" fmla="*/ 622241 w 1244482"/>
              <a:gd name="connsiteY1" fmla="*/ 0 h 1208758"/>
              <a:gd name="connsiteX2" fmla="*/ 1244482 w 1244482"/>
              <a:gd name="connsiteY2" fmla="*/ 604379 h 1208758"/>
              <a:gd name="connsiteX3" fmla="*/ 622241 w 1244482"/>
              <a:gd name="connsiteY3" fmla="*/ 1208758 h 1208758"/>
              <a:gd name="connsiteX4" fmla="*/ 0 w 1244482"/>
              <a:gd name="connsiteY4" fmla="*/ 604379 h 1208758"/>
              <a:gd name="connsiteX0" fmla="*/ 358077 w 1244482"/>
              <a:gd name="connsiteY0" fmla="*/ 423625 h 1208758"/>
              <a:gd name="connsiteX1" fmla="*/ 422894 w 1244482"/>
              <a:gd name="connsiteY1" fmla="*/ 360669 h 1208758"/>
              <a:gd name="connsiteX2" fmla="*/ 487711 w 1244482"/>
              <a:gd name="connsiteY2" fmla="*/ 423625 h 1208758"/>
              <a:gd name="connsiteX3" fmla="*/ 422894 w 1244482"/>
              <a:gd name="connsiteY3" fmla="*/ 486581 h 1208758"/>
              <a:gd name="connsiteX4" fmla="*/ 358077 w 1244482"/>
              <a:gd name="connsiteY4" fmla="*/ 423625 h 1208758"/>
              <a:gd name="connsiteX5" fmla="*/ 756772 w 1244482"/>
              <a:gd name="connsiteY5" fmla="*/ 423625 h 1208758"/>
              <a:gd name="connsiteX6" fmla="*/ 821589 w 1244482"/>
              <a:gd name="connsiteY6" fmla="*/ 360669 h 1208758"/>
              <a:gd name="connsiteX7" fmla="*/ 886406 w 1244482"/>
              <a:gd name="connsiteY7" fmla="*/ 423625 h 1208758"/>
              <a:gd name="connsiteX8" fmla="*/ 821589 w 1244482"/>
              <a:gd name="connsiteY8" fmla="*/ 486581 h 1208758"/>
              <a:gd name="connsiteX9" fmla="*/ 756772 w 1244482"/>
              <a:gd name="connsiteY9" fmla="*/ 423625 h 1208758"/>
              <a:gd name="connsiteX0" fmla="*/ 284982 w 1244482"/>
              <a:gd name="connsiteY0" fmla="*/ 913112 h 1208758"/>
              <a:gd name="connsiteX1" fmla="*/ 958712 w 1244482"/>
              <a:gd name="connsiteY1" fmla="*/ 913112 h 1208758"/>
              <a:gd name="connsiteX0" fmla="*/ 0 w 1244482"/>
              <a:gd name="connsiteY0" fmla="*/ 604379 h 1208758"/>
              <a:gd name="connsiteX1" fmla="*/ 622241 w 1244482"/>
              <a:gd name="connsiteY1" fmla="*/ 0 h 1208758"/>
              <a:gd name="connsiteX2" fmla="*/ 1244482 w 1244482"/>
              <a:gd name="connsiteY2" fmla="*/ 604379 h 1208758"/>
              <a:gd name="connsiteX3" fmla="*/ 622241 w 1244482"/>
              <a:gd name="connsiteY3" fmla="*/ 1208758 h 1208758"/>
              <a:gd name="connsiteX4" fmla="*/ 0 w 1244482"/>
              <a:gd name="connsiteY4" fmla="*/ 604379 h 1208758"/>
              <a:gd name="connsiteX0" fmla="*/ 0 w 1244482"/>
              <a:gd name="connsiteY0" fmla="*/ 604379 h 1208758"/>
              <a:gd name="connsiteX1" fmla="*/ 622241 w 1244482"/>
              <a:gd name="connsiteY1" fmla="*/ 0 h 1208758"/>
              <a:gd name="connsiteX2" fmla="*/ 1244482 w 1244482"/>
              <a:gd name="connsiteY2" fmla="*/ 604379 h 1208758"/>
              <a:gd name="connsiteX3" fmla="*/ 622241 w 1244482"/>
              <a:gd name="connsiteY3" fmla="*/ 1208758 h 1208758"/>
              <a:gd name="connsiteX4" fmla="*/ 0 w 1244482"/>
              <a:gd name="connsiteY4" fmla="*/ 604379 h 1208758"/>
              <a:gd name="connsiteX0" fmla="*/ 358077 w 1244482"/>
              <a:gd name="connsiteY0" fmla="*/ 423625 h 1208758"/>
              <a:gd name="connsiteX1" fmla="*/ 422894 w 1244482"/>
              <a:gd name="connsiteY1" fmla="*/ 360669 h 1208758"/>
              <a:gd name="connsiteX2" fmla="*/ 487711 w 1244482"/>
              <a:gd name="connsiteY2" fmla="*/ 423625 h 1208758"/>
              <a:gd name="connsiteX3" fmla="*/ 422894 w 1244482"/>
              <a:gd name="connsiteY3" fmla="*/ 486581 h 1208758"/>
              <a:gd name="connsiteX4" fmla="*/ 358077 w 1244482"/>
              <a:gd name="connsiteY4" fmla="*/ 423625 h 1208758"/>
              <a:gd name="connsiteX5" fmla="*/ 756772 w 1244482"/>
              <a:gd name="connsiteY5" fmla="*/ 423625 h 1208758"/>
              <a:gd name="connsiteX6" fmla="*/ 821589 w 1244482"/>
              <a:gd name="connsiteY6" fmla="*/ 360669 h 1208758"/>
              <a:gd name="connsiteX7" fmla="*/ 886406 w 1244482"/>
              <a:gd name="connsiteY7" fmla="*/ 423625 h 1208758"/>
              <a:gd name="connsiteX8" fmla="*/ 821589 w 1244482"/>
              <a:gd name="connsiteY8" fmla="*/ 486581 h 1208758"/>
              <a:gd name="connsiteX9" fmla="*/ 756772 w 1244482"/>
              <a:gd name="connsiteY9" fmla="*/ 423625 h 1208758"/>
              <a:gd name="connsiteX0" fmla="*/ 284982 w 1244482"/>
              <a:gd name="connsiteY0" fmla="*/ 913112 h 1208758"/>
              <a:gd name="connsiteX1" fmla="*/ 936135 w 1244482"/>
              <a:gd name="connsiteY1" fmla="*/ 913112 h 1208758"/>
              <a:gd name="connsiteX0" fmla="*/ 0 w 1244482"/>
              <a:gd name="connsiteY0" fmla="*/ 604379 h 1208758"/>
              <a:gd name="connsiteX1" fmla="*/ 622241 w 1244482"/>
              <a:gd name="connsiteY1" fmla="*/ 0 h 1208758"/>
              <a:gd name="connsiteX2" fmla="*/ 1244482 w 1244482"/>
              <a:gd name="connsiteY2" fmla="*/ 604379 h 1208758"/>
              <a:gd name="connsiteX3" fmla="*/ 622241 w 1244482"/>
              <a:gd name="connsiteY3" fmla="*/ 1208758 h 1208758"/>
              <a:gd name="connsiteX4" fmla="*/ 0 w 1244482"/>
              <a:gd name="connsiteY4" fmla="*/ 604379 h 1208758"/>
              <a:gd name="connsiteX0" fmla="*/ 0 w 1244482"/>
              <a:gd name="connsiteY0" fmla="*/ 604379 h 1208758"/>
              <a:gd name="connsiteX1" fmla="*/ 622241 w 1244482"/>
              <a:gd name="connsiteY1" fmla="*/ 0 h 1208758"/>
              <a:gd name="connsiteX2" fmla="*/ 1244482 w 1244482"/>
              <a:gd name="connsiteY2" fmla="*/ 604379 h 1208758"/>
              <a:gd name="connsiteX3" fmla="*/ 622241 w 1244482"/>
              <a:gd name="connsiteY3" fmla="*/ 1208758 h 1208758"/>
              <a:gd name="connsiteX4" fmla="*/ 0 w 1244482"/>
              <a:gd name="connsiteY4" fmla="*/ 604379 h 1208758"/>
              <a:gd name="connsiteX0" fmla="*/ 358077 w 1244482"/>
              <a:gd name="connsiteY0" fmla="*/ 423625 h 1208758"/>
              <a:gd name="connsiteX1" fmla="*/ 422894 w 1244482"/>
              <a:gd name="connsiteY1" fmla="*/ 360669 h 1208758"/>
              <a:gd name="connsiteX2" fmla="*/ 487711 w 1244482"/>
              <a:gd name="connsiteY2" fmla="*/ 423625 h 1208758"/>
              <a:gd name="connsiteX3" fmla="*/ 422894 w 1244482"/>
              <a:gd name="connsiteY3" fmla="*/ 486581 h 1208758"/>
              <a:gd name="connsiteX4" fmla="*/ 358077 w 1244482"/>
              <a:gd name="connsiteY4" fmla="*/ 423625 h 1208758"/>
              <a:gd name="connsiteX5" fmla="*/ 756772 w 1244482"/>
              <a:gd name="connsiteY5" fmla="*/ 423625 h 1208758"/>
              <a:gd name="connsiteX6" fmla="*/ 821589 w 1244482"/>
              <a:gd name="connsiteY6" fmla="*/ 360669 h 1208758"/>
              <a:gd name="connsiteX7" fmla="*/ 886406 w 1244482"/>
              <a:gd name="connsiteY7" fmla="*/ 423625 h 1208758"/>
              <a:gd name="connsiteX8" fmla="*/ 821589 w 1244482"/>
              <a:gd name="connsiteY8" fmla="*/ 486581 h 1208758"/>
              <a:gd name="connsiteX9" fmla="*/ 756772 w 1244482"/>
              <a:gd name="connsiteY9" fmla="*/ 423625 h 1208758"/>
              <a:gd name="connsiteX0" fmla="*/ 284982 w 1244482"/>
              <a:gd name="connsiteY0" fmla="*/ 913112 h 1208758"/>
              <a:gd name="connsiteX1" fmla="*/ 936135 w 1244482"/>
              <a:gd name="connsiteY1" fmla="*/ 913112 h 1208758"/>
              <a:gd name="connsiteX0" fmla="*/ 0 w 1244482"/>
              <a:gd name="connsiteY0" fmla="*/ 604379 h 1208758"/>
              <a:gd name="connsiteX1" fmla="*/ 622241 w 1244482"/>
              <a:gd name="connsiteY1" fmla="*/ 0 h 1208758"/>
              <a:gd name="connsiteX2" fmla="*/ 1244482 w 1244482"/>
              <a:gd name="connsiteY2" fmla="*/ 604379 h 1208758"/>
              <a:gd name="connsiteX3" fmla="*/ 622241 w 1244482"/>
              <a:gd name="connsiteY3" fmla="*/ 1208758 h 1208758"/>
              <a:gd name="connsiteX4" fmla="*/ 0 w 1244482"/>
              <a:gd name="connsiteY4" fmla="*/ 604379 h 1208758"/>
              <a:gd name="connsiteX0" fmla="*/ 0 w 1244482"/>
              <a:gd name="connsiteY0" fmla="*/ 604379 h 1208758"/>
              <a:gd name="connsiteX1" fmla="*/ 622241 w 1244482"/>
              <a:gd name="connsiteY1" fmla="*/ 0 h 1208758"/>
              <a:gd name="connsiteX2" fmla="*/ 1244482 w 1244482"/>
              <a:gd name="connsiteY2" fmla="*/ 604379 h 1208758"/>
              <a:gd name="connsiteX3" fmla="*/ 622241 w 1244482"/>
              <a:gd name="connsiteY3" fmla="*/ 1208758 h 1208758"/>
              <a:gd name="connsiteX4" fmla="*/ 0 w 1244482"/>
              <a:gd name="connsiteY4" fmla="*/ 604379 h 1208758"/>
              <a:gd name="connsiteX0" fmla="*/ 358077 w 1244482"/>
              <a:gd name="connsiteY0" fmla="*/ 423625 h 1208758"/>
              <a:gd name="connsiteX1" fmla="*/ 422894 w 1244482"/>
              <a:gd name="connsiteY1" fmla="*/ 360669 h 1208758"/>
              <a:gd name="connsiteX2" fmla="*/ 487711 w 1244482"/>
              <a:gd name="connsiteY2" fmla="*/ 423625 h 1208758"/>
              <a:gd name="connsiteX3" fmla="*/ 422894 w 1244482"/>
              <a:gd name="connsiteY3" fmla="*/ 486581 h 1208758"/>
              <a:gd name="connsiteX4" fmla="*/ 358077 w 1244482"/>
              <a:gd name="connsiteY4" fmla="*/ 423625 h 1208758"/>
              <a:gd name="connsiteX5" fmla="*/ 756772 w 1244482"/>
              <a:gd name="connsiteY5" fmla="*/ 423625 h 1208758"/>
              <a:gd name="connsiteX6" fmla="*/ 821589 w 1244482"/>
              <a:gd name="connsiteY6" fmla="*/ 360669 h 1208758"/>
              <a:gd name="connsiteX7" fmla="*/ 886406 w 1244482"/>
              <a:gd name="connsiteY7" fmla="*/ 423625 h 1208758"/>
              <a:gd name="connsiteX8" fmla="*/ 821589 w 1244482"/>
              <a:gd name="connsiteY8" fmla="*/ 486581 h 1208758"/>
              <a:gd name="connsiteX9" fmla="*/ 756772 w 1244482"/>
              <a:gd name="connsiteY9" fmla="*/ 423625 h 1208758"/>
              <a:gd name="connsiteX0" fmla="*/ 284982 w 1244482"/>
              <a:gd name="connsiteY0" fmla="*/ 913112 h 1208758"/>
              <a:gd name="connsiteX1" fmla="*/ 936135 w 1244482"/>
              <a:gd name="connsiteY1" fmla="*/ 913112 h 1208758"/>
              <a:gd name="connsiteX0" fmla="*/ 0 w 1244482"/>
              <a:gd name="connsiteY0" fmla="*/ 604379 h 1208758"/>
              <a:gd name="connsiteX1" fmla="*/ 622241 w 1244482"/>
              <a:gd name="connsiteY1" fmla="*/ 0 h 1208758"/>
              <a:gd name="connsiteX2" fmla="*/ 1244482 w 1244482"/>
              <a:gd name="connsiteY2" fmla="*/ 604379 h 1208758"/>
              <a:gd name="connsiteX3" fmla="*/ 622241 w 1244482"/>
              <a:gd name="connsiteY3" fmla="*/ 1208758 h 1208758"/>
              <a:gd name="connsiteX4" fmla="*/ 0 w 1244482"/>
              <a:gd name="connsiteY4" fmla="*/ 604379 h 1208758"/>
              <a:gd name="connsiteX0" fmla="*/ 0 w 1244482"/>
              <a:gd name="connsiteY0" fmla="*/ 604379 h 1208758"/>
              <a:gd name="connsiteX1" fmla="*/ 622241 w 1244482"/>
              <a:gd name="connsiteY1" fmla="*/ 0 h 1208758"/>
              <a:gd name="connsiteX2" fmla="*/ 1244482 w 1244482"/>
              <a:gd name="connsiteY2" fmla="*/ 604379 h 1208758"/>
              <a:gd name="connsiteX3" fmla="*/ 622241 w 1244482"/>
              <a:gd name="connsiteY3" fmla="*/ 1208758 h 1208758"/>
              <a:gd name="connsiteX4" fmla="*/ 0 w 1244482"/>
              <a:gd name="connsiteY4" fmla="*/ 604379 h 1208758"/>
              <a:gd name="connsiteX0" fmla="*/ 358077 w 1244482"/>
              <a:gd name="connsiteY0" fmla="*/ 423625 h 1208758"/>
              <a:gd name="connsiteX1" fmla="*/ 422894 w 1244482"/>
              <a:gd name="connsiteY1" fmla="*/ 360669 h 1208758"/>
              <a:gd name="connsiteX2" fmla="*/ 487711 w 1244482"/>
              <a:gd name="connsiteY2" fmla="*/ 423625 h 1208758"/>
              <a:gd name="connsiteX3" fmla="*/ 422894 w 1244482"/>
              <a:gd name="connsiteY3" fmla="*/ 486581 h 1208758"/>
              <a:gd name="connsiteX4" fmla="*/ 358077 w 1244482"/>
              <a:gd name="connsiteY4" fmla="*/ 423625 h 1208758"/>
              <a:gd name="connsiteX5" fmla="*/ 756772 w 1244482"/>
              <a:gd name="connsiteY5" fmla="*/ 423625 h 1208758"/>
              <a:gd name="connsiteX6" fmla="*/ 821589 w 1244482"/>
              <a:gd name="connsiteY6" fmla="*/ 360669 h 1208758"/>
              <a:gd name="connsiteX7" fmla="*/ 886406 w 1244482"/>
              <a:gd name="connsiteY7" fmla="*/ 423625 h 1208758"/>
              <a:gd name="connsiteX8" fmla="*/ 821589 w 1244482"/>
              <a:gd name="connsiteY8" fmla="*/ 486581 h 1208758"/>
              <a:gd name="connsiteX9" fmla="*/ 756772 w 1244482"/>
              <a:gd name="connsiteY9" fmla="*/ 423625 h 1208758"/>
              <a:gd name="connsiteX0" fmla="*/ 341426 w 1244482"/>
              <a:gd name="connsiteY0" fmla="*/ 924400 h 1208758"/>
              <a:gd name="connsiteX1" fmla="*/ 936135 w 1244482"/>
              <a:gd name="connsiteY1" fmla="*/ 913112 h 1208758"/>
              <a:gd name="connsiteX0" fmla="*/ 0 w 1244482"/>
              <a:gd name="connsiteY0" fmla="*/ 604379 h 1208758"/>
              <a:gd name="connsiteX1" fmla="*/ 622241 w 1244482"/>
              <a:gd name="connsiteY1" fmla="*/ 0 h 1208758"/>
              <a:gd name="connsiteX2" fmla="*/ 1244482 w 1244482"/>
              <a:gd name="connsiteY2" fmla="*/ 604379 h 1208758"/>
              <a:gd name="connsiteX3" fmla="*/ 622241 w 1244482"/>
              <a:gd name="connsiteY3" fmla="*/ 1208758 h 1208758"/>
              <a:gd name="connsiteX4" fmla="*/ 0 w 1244482"/>
              <a:gd name="connsiteY4" fmla="*/ 604379 h 1208758"/>
              <a:gd name="connsiteX0" fmla="*/ 0 w 1244482"/>
              <a:gd name="connsiteY0" fmla="*/ 604379 h 1208758"/>
              <a:gd name="connsiteX1" fmla="*/ 622241 w 1244482"/>
              <a:gd name="connsiteY1" fmla="*/ 0 h 1208758"/>
              <a:gd name="connsiteX2" fmla="*/ 1244482 w 1244482"/>
              <a:gd name="connsiteY2" fmla="*/ 604379 h 1208758"/>
              <a:gd name="connsiteX3" fmla="*/ 622241 w 1244482"/>
              <a:gd name="connsiteY3" fmla="*/ 1208758 h 1208758"/>
              <a:gd name="connsiteX4" fmla="*/ 0 w 1244482"/>
              <a:gd name="connsiteY4" fmla="*/ 604379 h 1208758"/>
              <a:gd name="connsiteX0" fmla="*/ 358077 w 1244482"/>
              <a:gd name="connsiteY0" fmla="*/ 423625 h 1208758"/>
              <a:gd name="connsiteX1" fmla="*/ 422894 w 1244482"/>
              <a:gd name="connsiteY1" fmla="*/ 360669 h 1208758"/>
              <a:gd name="connsiteX2" fmla="*/ 487711 w 1244482"/>
              <a:gd name="connsiteY2" fmla="*/ 423625 h 1208758"/>
              <a:gd name="connsiteX3" fmla="*/ 422894 w 1244482"/>
              <a:gd name="connsiteY3" fmla="*/ 486581 h 1208758"/>
              <a:gd name="connsiteX4" fmla="*/ 358077 w 1244482"/>
              <a:gd name="connsiteY4" fmla="*/ 423625 h 1208758"/>
              <a:gd name="connsiteX5" fmla="*/ 756772 w 1244482"/>
              <a:gd name="connsiteY5" fmla="*/ 423625 h 1208758"/>
              <a:gd name="connsiteX6" fmla="*/ 821589 w 1244482"/>
              <a:gd name="connsiteY6" fmla="*/ 360669 h 1208758"/>
              <a:gd name="connsiteX7" fmla="*/ 886406 w 1244482"/>
              <a:gd name="connsiteY7" fmla="*/ 423625 h 1208758"/>
              <a:gd name="connsiteX8" fmla="*/ 821589 w 1244482"/>
              <a:gd name="connsiteY8" fmla="*/ 486581 h 1208758"/>
              <a:gd name="connsiteX9" fmla="*/ 756772 w 1244482"/>
              <a:gd name="connsiteY9" fmla="*/ 423625 h 1208758"/>
              <a:gd name="connsiteX0" fmla="*/ 341426 w 1244482"/>
              <a:gd name="connsiteY0" fmla="*/ 924400 h 1208758"/>
              <a:gd name="connsiteX1" fmla="*/ 936135 w 1244482"/>
              <a:gd name="connsiteY1" fmla="*/ 913112 h 1208758"/>
              <a:gd name="connsiteX0" fmla="*/ 0 w 1244482"/>
              <a:gd name="connsiteY0" fmla="*/ 604379 h 1208758"/>
              <a:gd name="connsiteX1" fmla="*/ 622241 w 1244482"/>
              <a:gd name="connsiteY1" fmla="*/ 0 h 1208758"/>
              <a:gd name="connsiteX2" fmla="*/ 1244482 w 1244482"/>
              <a:gd name="connsiteY2" fmla="*/ 604379 h 1208758"/>
              <a:gd name="connsiteX3" fmla="*/ 622241 w 1244482"/>
              <a:gd name="connsiteY3" fmla="*/ 1208758 h 1208758"/>
              <a:gd name="connsiteX4" fmla="*/ 0 w 1244482"/>
              <a:gd name="connsiteY4" fmla="*/ 604379 h 1208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4482" h="1208758" stroke="0" extrusionOk="0">
                <a:moveTo>
                  <a:pt x="0" y="604379"/>
                </a:moveTo>
                <a:cubicBezTo>
                  <a:pt x="0" y="270590"/>
                  <a:pt x="278587" y="0"/>
                  <a:pt x="622241" y="0"/>
                </a:cubicBezTo>
                <a:cubicBezTo>
                  <a:pt x="965895" y="0"/>
                  <a:pt x="1244482" y="270590"/>
                  <a:pt x="1244482" y="604379"/>
                </a:cubicBezTo>
                <a:cubicBezTo>
                  <a:pt x="1244482" y="938168"/>
                  <a:pt x="965895" y="1208758"/>
                  <a:pt x="622241" y="1208758"/>
                </a:cubicBezTo>
                <a:cubicBezTo>
                  <a:pt x="278587" y="1208758"/>
                  <a:pt x="0" y="938168"/>
                  <a:pt x="0" y="604379"/>
                </a:cubicBezTo>
                <a:close/>
              </a:path>
              <a:path w="1244482" h="1208758" fill="darkenLess" extrusionOk="0">
                <a:moveTo>
                  <a:pt x="358077" y="423625"/>
                </a:moveTo>
                <a:cubicBezTo>
                  <a:pt x="358077" y="388855"/>
                  <a:pt x="387097" y="360669"/>
                  <a:pt x="422894" y="360669"/>
                </a:cubicBezTo>
                <a:cubicBezTo>
                  <a:pt x="458691" y="360669"/>
                  <a:pt x="487711" y="388855"/>
                  <a:pt x="487711" y="423625"/>
                </a:cubicBezTo>
                <a:cubicBezTo>
                  <a:pt x="487711" y="458395"/>
                  <a:pt x="458691" y="486581"/>
                  <a:pt x="422894" y="486581"/>
                </a:cubicBezTo>
                <a:cubicBezTo>
                  <a:pt x="387097" y="486581"/>
                  <a:pt x="358077" y="458395"/>
                  <a:pt x="358077" y="423625"/>
                </a:cubicBezTo>
                <a:moveTo>
                  <a:pt x="756772" y="423625"/>
                </a:moveTo>
                <a:cubicBezTo>
                  <a:pt x="756772" y="388855"/>
                  <a:pt x="785792" y="360669"/>
                  <a:pt x="821589" y="360669"/>
                </a:cubicBezTo>
                <a:cubicBezTo>
                  <a:pt x="857386" y="360669"/>
                  <a:pt x="886406" y="388855"/>
                  <a:pt x="886406" y="423625"/>
                </a:cubicBezTo>
                <a:cubicBezTo>
                  <a:pt x="886406" y="458395"/>
                  <a:pt x="857386" y="486581"/>
                  <a:pt x="821589" y="486581"/>
                </a:cubicBezTo>
                <a:cubicBezTo>
                  <a:pt x="785792" y="486581"/>
                  <a:pt x="756772" y="458395"/>
                  <a:pt x="756772" y="423625"/>
                </a:cubicBezTo>
              </a:path>
              <a:path w="1244482" h="1208758" fill="none" extrusionOk="0">
                <a:moveTo>
                  <a:pt x="341426" y="924400"/>
                </a:moveTo>
                <a:cubicBezTo>
                  <a:pt x="306621" y="931380"/>
                  <a:pt x="305421" y="908804"/>
                  <a:pt x="936135" y="913112"/>
                </a:cubicBezTo>
              </a:path>
              <a:path w="1244482" h="1208758" fill="none">
                <a:moveTo>
                  <a:pt x="0" y="604379"/>
                </a:moveTo>
                <a:cubicBezTo>
                  <a:pt x="0" y="270590"/>
                  <a:pt x="278587" y="0"/>
                  <a:pt x="622241" y="0"/>
                </a:cubicBezTo>
                <a:cubicBezTo>
                  <a:pt x="965895" y="0"/>
                  <a:pt x="1244482" y="270590"/>
                  <a:pt x="1244482" y="604379"/>
                </a:cubicBezTo>
                <a:cubicBezTo>
                  <a:pt x="1244482" y="938168"/>
                  <a:pt x="965895" y="1208758"/>
                  <a:pt x="622241" y="1208758"/>
                </a:cubicBezTo>
                <a:cubicBezTo>
                  <a:pt x="278587" y="1208758"/>
                  <a:pt x="0" y="938168"/>
                  <a:pt x="0" y="604379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Smiley Face 29"/>
          <p:cNvSpPr/>
          <p:nvPr/>
        </p:nvSpPr>
        <p:spPr>
          <a:xfrm>
            <a:off x="6535738" y="4241800"/>
            <a:ext cx="1244600" cy="1208088"/>
          </a:xfrm>
          <a:prstGeom prst="smileyFace">
            <a:avLst>
              <a:gd name="adj" fmla="val -4653"/>
            </a:avLst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7" name="Smiley Face 36"/>
          <p:cNvSpPr/>
          <p:nvPr/>
        </p:nvSpPr>
        <p:spPr>
          <a:xfrm>
            <a:off x="684213" y="4294188"/>
            <a:ext cx="1244600" cy="1209675"/>
          </a:xfrm>
          <a:prstGeom prst="smileyFace">
            <a:avLst/>
          </a:prstGeom>
          <a:solidFill>
            <a:srgbClr val="4FFF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5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7" grpId="0" animBg="1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4"/>
          <p:cNvSpPr>
            <a:spLocks noChangeArrowheads="1"/>
          </p:cNvSpPr>
          <p:nvPr/>
        </p:nvSpPr>
        <p:spPr bwMode="auto">
          <a:xfrm>
            <a:off x="4479925" y="2362200"/>
            <a:ext cx="1841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1"/>
            <a:endParaRPr lang="en-US" sz="7200" b="1">
              <a:solidFill>
                <a:srgbClr val="00B050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ctr" rtl="1" fontAlgn="auto">
              <a:spcAft>
                <a:spcPts val="0"/>
              </a:spcAft>
              <a:defRPr/>
            </a:pPr>
            <a:endParaRPr lang="en-US" sz="13800" b="1" dirty="0">
              <a:solidFill>
                <a:srgbClr val="0066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52600" y="304800"/>
            <a:ext cx="4038600" cy="685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800" dirty="0">
                <a:solidFill>
                  <a:schemeClr val="tx1"/>
                </a:solidFill>
              </a:rPr>
              <a:t>ویژگی‌های کیفیت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3276600" y="990600"/>
            <a:ext cx="9144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752600" y="1371600"/>
            <a:ext cx="4038600" cy="685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800" dirty="0">
                <a:solidFill>
                  <a:schemeClr val="tx1"/>
                </a:solidFill>
              </a:rPr>
              <a:t>انتخاب مجری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52600" y="2438400"/>
            <a:ext cx="4038600" cy="685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800" dirty="0">
                <a:solidFill>
                  <a:schemeClr val="tx1"/>
                </a:solidFill>
              </a:rPr>
              <a:t>ارزیابی اجرا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752600" y="5638800"/>
            <a:ext cx="4038600" cy="990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3600" dirty="0">
                <a:solidFill>
                  <a:schemeClr val="tx1"/>
                </a:solidFill>
              </a:rPr>
              <a:t>حفظ اجرای خوب:</a:t>
            </a: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400" dirty="0">
                <a:solidFill>
                  <a:schemeClr val="tx1"/>
                </a:solidFill>
              </a:rPr>
              <a:t>پیشگیری - سامانه‌ی هشدار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52600" y="3505200"/>
            <a:ext cx="4038600" cy="685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800" dirty="0">
                <a:solidFill>
                  <a:schemeClr val="tx1"/>
                </a:solidFill>
              </a:rPr>
              <a:t>تصمیم‌گیری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3352800" y="2057400"/>
            <a:ext cx="9144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Down Arrow 18"/>
          <p:cNvSpPr/>
          <p:nvPr/>
        </p:nvSpPr>
        <p:spPr>
          <a:xfrm>
            <a:off x="3429000" y="5257800"/>
            <a:ext cx="9144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Down Arrow 19"/>
          <p:cNvSpPr/>
          <p:nvPr/>
        </p:nvSpPr>
        <p:spPr>
          <a:xfrm>
            <a:off x="3429000" y="4191000"/>
            <a:ext cx="9144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Down Arrow 21"/>
          <p:cNvSpPr/>
          <p:nvPr/>
        </p:nvSpPr>
        <p:spPr>
          <a:xfrm>
            <a:off x="3352800" y="3124200"/>
            <a:ext cx="9144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752600" y="4572000"/>
            <a:ext cx="4038600" cy="685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4000" dirty="0">
                <a:solidFill>
                  <a:schemeClr val="tx1"/>
                </a:solidFill>
              </a:rPr>
              <a:t>پذیرفته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7" name="Rectangular Callout 6"/>
          <p:cNvSpPr/>
          <p:nvPr/>
        </p:nvSpPr>
        <p:spPr>
          <a:xfrm>
            <a:off x="5334000" y="304800"/>
            <a:ext cx="3657600" cy="6172200"/>
          </a:xfrm>
          <a:prstGeom prst="wedgeRectCallout">
            <a:avLst>
              <a:gd name="adj1" fmla="val -85678"/>
              <a:gd name="adj2" fmla="val 39913"/>
            </a:avLst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200" dirty="0">
                <a:solidFill>
                  <a:schemeClr val="tx2"/>
                </a:solidFill>
              </a:rPr>
              <a:t>ISO15189; 5.6.1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3600" dirty="0">
                <a:solidFill>
                  <a:schemeClr val="tx2"/>
                </a:solidFill>
              </a:rPr>
              <a:t>آزمایشگاه سامانه‌های پایش کیفیت داخلی‌یی را </a:t>
            </a:r>
            <a:r>
              <a:rPr lang="fa-IR" sz="3600" b="1" dirty="0">
                <a:solidFill>
                  <a:srgbClr val="FF0000"/>
                </a:solidFill>
              </a:rPr>
              <a:t>طراحی</a:t>
            </a:r>
            <a:r>
              <a:rPr lang="fa-IR" sz="3600" dirty="0">
                <a:solidFill>
                  <a:schemeClr val="tx2"/>
                </a:solidFill>
              </a:rPr>
              <a:t> خواهد کرد که به دست آمدن کیفیت مورد نظر برای آزمایش‌ها را گواهی کند...</a:t>
            </a:r>
            <a:endParaRPr lang="en-US" sz="3600" dirty="0">
              <a:solidFill>
                <a:schemeClr val="tx2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1" name="Double Wave 20"/>
          <p:cNvSpPr/>
          <p:nvPr/>
        </p:nvSpPr>
        <p:spPr>
          <a:xfrm>
            <a:off x="152400" y="1143000"/>
            <a:ext cx="8839200" cy="4267200"/>
          </a:xfrm>
          <a:prstGeom prst="doubleWave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0800000" scaled="1"/>
            <a:tileRect/>
          </a:gra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solidFill>
                <a:srgbClr val="002060"/>
              </a:solidFill>
            </a:endParaRP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solidFill>
                <a:srgbClr val="002060"/>
              </a:solidFill>
            </a:endParaRP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4000" dirty="0">
                <a:solidFill>
                  <a:srgbClr val="002060"/>
                </a:solidFill>
              </a:rPr>
              <a:t>هیچ قانون </a:t>
            </a:r>
            <a:r>
              <a:rPr lang="en-US" sz="4000" dirty="0">
                <a:solidFill>
                  <a:srgbClr val="002060"/>
                </a:solidFill>
              </a:rPr>
              <a:t>QC</a:t>
            </a:r>
            <a:r>
              <a:rPr lang="fa-IR" sz="4000" dirty="0">
                <a:solidFill>
                  <a:srgbClr val="002060"/>
                </a:solidFill>
              </a:rPr>
              <a:t> </a:t>
            </a:r>
            <a:r>
              <a:rPr lang="fa-IR" sz="4000" b="1" dirty="0">
                <a:solidFill>
                  <a:srgbClr val="FF0000"/>
                </a:solidFill>
              </a:rPr>
              <a:t>یکتا</a:t>
            </a:r>
            <a:r>
              <a:rPr lang="fa-IR" sz="4000" dirty="0">
                <a:solidFill>
                  <a:srgbClr val="002060"/>
                </a:solidFill>
              </a:rPr>
              <a:t>یی که به کار همه‌ی روش‌ها بیاید وجود ندارد؛ </a:t>
            </a:r>
            <a:r>
              <a:rPr lang="fa-IR" sz="4000" b="1" i="1" dirty="0">
                <a:solidFill>
                  <a:srgbClr val="FF0000"/>
                </a:solidFill>
              </a:rPr>
              <a:t>حتا قانون وستگارد!</a:t>
            </a:r>
            <a:endParaRPr lang="en-US" sz="4000" b="1" i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81755" y="2133600"/>
            <a:ext cx="7580489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i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+mn-lt"/>
                <a:cs typeface="+mn-cs"/>
              </a:rPr>
              <a:t>Doing Right QC Right!</a:t>
            </a:r>
          </a:p>
        </p:txBody>
      </p:sp>
    </p:spTree>
  </p:cSld>
  <p:clrMapOvr>
    <a:masterClrMapping/>
  </p:clrMapOvr>
  <p:transition spd="slow">
    <p:fade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7800"/>
          </a:xfrm>
          <a:solidFill>
            <a:srgbClr val="FFFF00"/>
          </a:solidFill>
        </p:spPr>
        <p:txBody>
          <a:bodyPr/>
          <a:lstStyle/>
          <a:p>
            <a:pPr algn="ctr" rtl="1">
              <a:lnSpc>
                <a:spcPct val="150000"/>
              </a:lnSpc>
              <a:spcAft>
                <a:spcPts val="2400"/>
              </a:spcAft>
            </a:pPr>
            <a:r>
              <a:rPr lang="fa-IR" sz="2400" b="1" smtClean="0"/>
              <a:t>سنجش ویتامین </a:t>
            </a:r>
            <a:r>
              <a:rPr lang="en-US" sz="2400" b="1" smtClean="0"/>
              <a:t>D</a:t>
            </a:r>
            <a:r>
              <a:rPr lang="fa-IR" sz="2400" b="1" smtClean="0"/>
              <a:t>: کاستی‌ها و توانایی‌ها</a:t>
            </a:r>
            <a:br>
              <a:rPr lang="fa-IR" sz="2400" b="1" smtClean="0"/>
            </a:br>
            <a:r>
              <a:rPr lang="fa-IR" sz="2000" smtClean="0"/>
              <a:t>تشخیص آزمایشگاهی؛ آبان 1390</a:t>
            </a:r>
            <a:endParaRPr lang="en-US" sz="2000" smtClean="0"/>
          </a:p>
        </p:txBody>
      </p:sp>
      <p:sp>
        <p:nvSpPr>
          <p:cNvPr id="15363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3508A88-DECE-4B37-92CA-8693027AD82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6688" y="2057400"/>
            <a:ext cx="8686800" cy="1816100"/>
          </a:xfrm>
          <a:prstGeom prst="rect">
            <a:avLst/>
          </a:prstGeom>
          <a:solidFill>
            <a:srgbClr val="92D050"/>
          </a:solidFill>
        </p:spPr>
        <p:txBody>
          <a:bodyPr>
            <a:spAutoFit/>
          </a:bodyPr>
          <a:lstStyle/>
          <a:p>
            <a:pPr algn="justLow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800" dirty="0">
                <a:latin typeface="+mn-lt"/>
                <a:cs typeface="+mn-cs"/>
              </a:rPr>
              <a:t>دانشگاه اوپسالای نروژ:</a:t>
            </a:r>
          </a:p>
          <a:p>
            <a:pPr marL="285750" indent="-285750" algn="justLow" rtl="1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fa-IR" sz="2800" dirty="0">
                <a:latin typeface="+mn-lt"/>
                <a:cs typeface="+mn-cs"/>
              </a:rPr>
              <a:t>نمونه‌های 204 بیمار با سه روش </a:t>
            </a:r>
            <a:r>
              <a:rPr lang="en-US" sz="2800" dirty="0">
                <a:latin typeface="+mn-lt"/>
                <a:cs typeface="+mn-cs"/>
              </a:rPr>
              <a:t>HPLC-ACI-MS</a:t>
            </a:r>
            <a:r>
              <a:rPr lang="fa-IR" sz="2800" dirty="0">
                <a:latin typeface="+mn-lt"/>
                <a:cs typeface="+mn-cs"/>
              </a:rPr>
              <a:t>، </a:t>
            </a:r>
            <a:r>
              <a:rPr lang="en-US" sz="2800" dirty="0">
                <a:latin typeface="+mn-lt"/>
                <a:cs typeface="+mn-cs"/>
              </a:rPr>
              <a:t>RIA</a:t>
            </a:r>
            <a:r>
              <a:rPr lang="fa-IR" sz="2800" dirty="0">
                <a:latin typeface="+mn-lt"/>
                <a:cs typeface="+mn-cs"/>
              </a:rPr>
              <a:t> و </a:t>
            </a:r>
            <a:r>
              <a:rPr lang="en-US" sz="2800" dirty="0">
                <a:latin typeface="+mn-lt"/>
                <a:cs typeface="+mn-cs"/>
              </a:rPr>
              <a:t>CLIA</a:t>
            </a:r>
            <a:endParaRPr lang="fa-IR" sz="2800" dirty="0">
              <a:latin typeface="+mn-lt"/>
              <a:cs typeface="+mn-cs"/>
            </a:endParaRPr>
          </a:p>
          <a:p>
            <a:pPr marL="285750" indent="-285750" algn="justLow" rtl="1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fa-IR" sz="2800" dirty="0">
                <a:latin typeface="+mn-lt"/>
                <a:cs typeface="+mn-cs"/>
              </a:rPr>
              <a:t>کمبود: بسته به روش؛ 8%، 22% و 44%</a:t>
            </a:r>
            <a:endParaRPr lang="en-US" sz="2800" dirty="0">
              <a:latin typeface="+mn-lt"/>
              <a:cs typeface="+mn-cs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33350" y="4471988"/>
            <a:ext cx="8686800" cy="120015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Low" rtl="1"/>
            <a:r>
              <a:rPr lang="fa-IR" sz="3600"/>
              <a:t>یعنی تشخیص کمبود ویتامین </a:t>
            </a:r>
            <a:r>
              <a:rPr lang="en-US" sz="3600"/>
              <a:t>D</a:t>
            </a:r>
            <a:r>
              <a:rPr lang="fa-IR" sz="3600"/>
              <a:t> بستگی به این دارد که </a:t>
            </a:r>
            <a:r>
              <a:rPr lang="fa-IR" sz="3600" b="1" i="1">
                <a:solidFill>
                  <a:srgbClr val="FF0000"/>
                </a:solidFill>
              </a:rPr>
              <a:t>نمونه‌ی او در کدام آزمایشگاه سنجیده می‌شود!</a:t>
            </a:r>
            <a:endParaRPr lang="en-US" sz="3600" b="1" i="1">
              <a:solidFill>
                <a:srgbClr val="FF0000"/>
              </a:solidFill>
            </a:endParaRPr>
          </a:p>
        </p:txBody>
      </p:sp>
      <p:sp>
        <p:nvSpPr>
          <p:cNvPr id="8" name="Double Wave 11"/>
          <p:cNvSpPr/>
          <p:nvPr/>
        </p:nvSpPr>
        <p:spPr>
          <a:xfrm>
            <a:off x="264994" y="1524000"/>
            <a:ext cx="8669719" cy="4933293"/>
          </a:xfrm>
          <a:custGeom>
            <a:avLst/>
            <a:gdLst>
              <a:gd name="connsiteX0" fmla="*/ 0 w 8884086"/>
              <a:gd name="connsiteY0" fmla="*/ 377190 h 6035040"/>
              <a:gd name="connsiteX1" fmla="*/ 4429339 w 8884086"/>
              <a:gd name="connsiteY1" fmla="*/ 377190 h 6035040"/>
              <a:gd name="connsiteX2" fmla="*/ 8858678 w 8884086"/>
              <a:gd name="connsiteY2" fmla="*/ 377190 h 6035040"/>
              <a:gd name="connsiteX3" fmla="*/ 8884086 w 8884086"/>
              <a:gd name="connsiteY3" fmla="*/ 5657850 h 6035040"/>
              <a:gd name="connsiteX4" fmla="*/ 4454747 w 8884086"/>
              <a:gd name="connsiteY4" fmla="*/ 5657850 h 6035040"/>
              <a:gd name="connsiteX5" fmla="*/ 25408 w 8884086"/>
              <a:gd name="connsiteY5" fmla="*/ 5657850 h 6035040"/>
              <a:gd name="connsiteX6" fmla="*/ 0 w 8884086"/>
              <a:gd name="connsiteY6" fmla="*/ 377190 h 6035040"/>
              <a:gd name="connsiteX0" fmla="*/ 0 w 8884086"/>
              <a:gd name="connsiteY0" fmla="*/ 362952 h 6129182"/>
              <a:gd name="connsiteX1" fmla="*/ 4429339 w 8884086"/>
              <a:gd name="connsiteY1" fmla="*/ 362952 h 6129182"/>
              <a:gd name="connsiteX2" fmla="*/ 8858678 w 8884086"/>
              <a:gd name="connsiteY2" fmla="*/ 362952 h 6129182"/>
              <a:gd name="connsiteX3" fmla="*/ 8884086 w 8884086"/>
              <a:gd name="connsiteY3" fmla="*/ 5643612 h 6129182"/>
              <a:gd name="connsiteX4" fmla="*/ 4692741 w 8884086"/>
              <a:gd name="connsiteY4" fmla="*/ 5781398 h 6129182"/>
              <a:gd name="connsiteX5" fmla="*/ 25408 w 8884086"/>
              <a:gd name="connsiteY5" fmla="*/ 5643612 h 6129182"/>
              <a:gd name="connsiteX6" fmla="*/ 0 w 8884086"/>
              <a:gd name="connsiteY6" fmla="*/ 362952 h 6129182"/>
              <a:gd name="connsiteX0" fmla="*/ 0 w 8884086"/>
              <a:gd name="connsiteY0" fmla="*/ 362952 h 6275714"/>
              <a:gd name="connsiteX1" fmla="*/ 4429339 w 8884086"/>
              <a:gd name="connsiteY1" fmla="*/ 362952 h 6275714"/>
              <a:gd name="connsiteX2" fmla="*/ 8858678 w 8884086"/>
              <a:gd name="connsiteY2" fmla="*/ 362952 h 6275714"/>
              <a:gd name="connsiteX3" fmla="*/ 8884086 w 8884086"/>
              <a:gd name="connsiteY3" fmla="*/ 5643612 h 6275714"/>
              <a:gd name="connsiteX4" fmla="*/ 5319043 w 8884086"/>
              <a:gd name="connsiteY4" fmla="*/ 5944237 h 6275714"/>
              <a:gd name="connsiteX5" fmla="*/ 25408 w 8884086"/>
              <a:gd name="connsiteY5" fmla="*/ 5643612 h 6275714"/>
              <a:gd name="connsiteX6" fmla="*/ 0 w 8884086"/>
              <a:gd name="connsiteY6" fmla="*/ 362952 h 6275714"/>
              <a:gd name="connsiteX0" fmla="*/ 0 w 8884086"/>
              <a:gd name="connsiteY0" fmla="*/ 362952 h 6275714"/>
              <a:gd name="connsiteX1" fmla="*/ 4429339 w 8884086"/>
              <a:gd name="connsiteY1" fmla="*/ 362952 h 6275714"/>
              <a:gd name="connsiteX2" fmla="*/ 8858678 w 8884086"/>
              <a:gd name="connsiteY2" fmla="*/ 362952 h 6275714"/>
              <a:gd name="connsiteX3" fmla="*/ 8884086 w 8884086"/>
              <a:gd name="connsiteY3" fmla="*/ 5643612 h 6275714"/>
              <a:gd name="connsiteX4" fmla="*/ 5319043 w 8884086"/>
              <a:gd name="connsiteY4" fmla="*/ 5944237 h 6275714"/>
              <a:gd name="connsiteX5" fmla="*/ 25408 w 8884086"/>
              <a:gd name="connsiteY5" fmla="*/ 5643612 h 6275714"/>
              <a:gd name="connsiteX6" fmla="*/ 0 w 8884086"/>
              <a:gd name="connsiteY6" fmla="*/ 362952 h 6275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84086" h="6275714">
                <a:moveTo>
                  <a:pt x="0" y="362952"/>
                </a:moveTo>
                <a:cubicBezTo>
                  <a:pt x="1476446" y="-894348"/>
                  <a:pt x="2952893" y="1620252"/>
                  <a:pt x="4429339" y="362952"/>
                </a:cubicBezTo>
                <a:cubicBezTo>
                  <a:pt x="5905785" y="-894348"/>
                  <a:pt x="7382231" y="1620252"/>
                  <a:pt x="8858678" y="362952"/>
                </a:cubicBezTo>
                <a:lnTo>
                  <a:pt x="8884086" y="5643612"/>
                </a:lnTo>
                <a:cubicBezTo>
                  <a:pt x="7407640" y="6900912"/>
                  <a:pt x="7046010" y="5012614"/>
                  <a:pt x="5319043" y="5944237"/>
                </a:cubicBezTo>
                <a:cubicBezTo>
                  <a:pt x="3842597" y="7201537"/>
                  <a:pt x="1501855" y="4386312"/>
                  <a:pt x="25408" y="5643612"/>
                </a:cubicBezTo>
                <a:lnTo>
                  <a:pt x="0" y="362952"/>
                </a:lnTo>
                <a:close/>
              </a:path>
            </a:pathLst>
          </a:custGeom>
          <a:gradFill flip="none" rotWithShape="1">
            <a:gsLst>
              <a:gs pos="0">
                <a:srgbClr val="E5E943">
                  <a:tint val="66000"/>
                  <a:satMod val="160000"/>
                </a:srgbClr>
              </a:gs>
              <a:gs pos="50000">
                <a:srgbClr val="E5E943">
                  <a:tint val="44500"/>
                  <a:satMod val="160000"/>
                </a:srgbClr>
              </a:gs>
              <a:gs pos="100000">
                <a:srgbClr val="E5E943">
                  <a:tint val="23500"/>
                  <a:satMod val="160000"/>
                </a:srgbClr>
              </a:gs>
            </a:gsLst>
            <a:lin ang="0" scaled="1"/>
            <a:tileRect/>
          </a:gra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536950" lvl="7" indent="-2797175" algn="r" rtl="1">
              <a:spcAft>
                <a:spcPts val="1800"/>
              </a:spcAft>
              <a:defRPr/>
            </a:pPr>
            <a:r>
              <a:rPr lang="fa-IR" sz="3600" b="1" dirty="0">
                <a:solidFill>
                  <a:srgbClr val="0070C0"/>
                </a:solidFill>
              </a:rPr>
              <a:t>وستگارد:</a:t>
            </a:r>
          </a:p>
          <a:p>
            <a:pPr marL="1371600" lvl="7" indent="-631825" algn="r" rtl="1">
              <a:spcAft>
                <a:spcPts val="1800"/>
              </a:spcAft>
              <a:buFont typeface="Wingdings" panose="05000000000000000000" pitchFamily="2" charset="2"/>
              <a:buChar char="v"/>
              <a:defRPr/>
            </a:pPr>
            <a:r>
              <a:rPr lang="fa-IR" sz="3600" b="1" dirty="0">
                <a:solidFill>
                  <a:srgbClr val="7030A0"/>
                </a:solidFill>
              </a:rPr>
              <a:t>مهمترین کار ما فراهم کردن کیفیت در مرحله‌ی </a:t>
            </a:r>
            <a:r>
              <a:rPr lang="fa-IR" sz="3600" b="1" dirty="0">
                <a:solidFill>
                  <a:srgbClr val="FF0000"/>
                </a:solidFill>
              </a:rPr>
              <a:t>سنجش </a:t>
            </a:r>
            <a:r>
              <a:rPr lang="fa-IR" sz="3600" b="1" dirty="0">
                <a:solidFill>
                  <a:srgbClr val="7030A0"/>
                </a:solidFill>
              </a:rPr>
              <a:t>است؛</a:t>
            </a:r>
          </a:p>
          <a:p>
            <a:pPr marL="1371600" lvl="7" indent="-631825" algn="r" rtl="1">
              <a:spcAft>
                <a:spcPts val="1800"/>
              </a:spcAft>
              <a:buFont typeface="Wingdings" panose="05000000000000000000" pitchFamily="2" charset="2"/>
              <a:buChar char="v"/>
              <a:defRPr/>
            </a:pPr>
            <a:r>
              <a:rPr lang="fa-IR" sz="3600" b="1" dirty="0">
                <a:solidFill>
                  <a:srgbClr val="7030A0"/>
                </a:solidFill>
              </a:rPr>
              <a:t>هنوز هم </a:t>
            </a:r>
            <a:r>
              <a:rPr lang="fa-IR" sz="3600" b="1" dirty="0">
                <a:solidFill>
                  <a:srgbClr val="FF0000"/>
                </a:solidFill>
              </a:rPr>
              <a:t>خطاهای سنجش </a:t>
            </a:r>
            <a:r>
              <a:rPr lang="fa-IR" sz="3600" b="1" dirty="0">
                <a:solidFill>
                  <a:srgbClr val="7030A0"/>
                </a:solidFill>
              </a:rPr>
              <a:t>بزرگترین و مهمترین سرچشمه‌ی خطاهایی هستند که به بیمار آسیب می‌رساند.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44450"/>
            <a:ext cx="9144000" cy="647700"/>
          </a:xfrm>
          <a:solidFill>
            <a:schemeClr val="accent6">
              <a:lumMod val="75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 rtl="1" fontAlgn="auto">
              <a:spcAft>
                <a:spcPts val="0"/>
              </a:spcAft>
              <a:defRPr/>
            </a:pPr>
            <a:r>
              <a:rPr lang="fa-IR" sz="2800" dirty="0" smtClean="0"/>
              <a:t>راهکار سرانگشتی وستگارد برای انتخاب </a:t>
            </a:r>
            <a:r>
              <a:rPr lang="en-US" sz="2800" dirty="0" smtClean="0"/>
              <a:t>AQCS</a:t>
            </a:r>
            <a:r>
              <a:rPr lang="fa-IR" sz="2800" dirty="0" smtClean="0"/>
              <a:t> </a:t>
            </a:r>
            <a:r>
              <a:rPr lang="fa-IR" sz="2800" dirty="0"/>
              <a:t>بسته به کیفیت اجرا</a:t>
            </a:r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0" y="692068"/>
            <a:ext cx="9144000" cy="6165932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65760" indent="-256032" algn="r" rtl="1" fontAlgn="auto"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v"/>
              <a:defRPr/>
            </a:pPr>
            <a:r>
              <a:rPr lang="fa-IR" sz="3200" b="1" dirty="0" smtClean="0">
                <a:solidFill>
                  <a:srgbClr val="F363D4"/>
                </a:solidFill>
              </a:rPr>
              <a:t>6 سیگما:</a:t>
            </a:r>
          </a:p>
          <a:p>
            <a:pPr marL="1027113" indent="-225425" algn="r" rtl="1" fontAlgn="auto"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§"/>
              <a:defRPr/>
            </a:pPr>
            <a:r>
              <a:rPr lang="en-US" dirty="0" smtClean="0"/>
              <a:t>N = 2</a:t>
            </a:r>
          </a:p>
          <a:p>
            <a:pPr marL="1084263" indent="-282575" algn="r" rtl="1" fontAlgn="auto"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§"/>
              <a:defRPr/>
            </a:pPr>
            <a:r>
              <a:rPr lang="fa-IR" dirty="0" smtClean="0"/>
              <a:t>معیار: </a:t>
            </a:r>
            <a:r>
              <a:rPr lang="en-US" dirty="0" smtClean="0"/>
              <a:t>3.5s</a:t>
            </a:r>
            <a:r>
              <a:rPr lang="fa-IR" dirty="0" smtClean="0"/>
              <a:t> یا </a:t>
            </a:r>
            <a:r>
              <a:rPr lang="en-US" dirty="0" smtClean="0"/>
              <a:t>3.s</a:t>
            </a:r>
          </a:p>
          <a:p>
            <a:pPr marL="365760" indent="-256032" algn="r" rtl="1" fontAlgn="auto">
              <a:spcBef>
                <a:spcPts val="2400"/>
              </a:spcBef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v"/>
              <a:defRPr/>
            </a:pPr>
            <a:r>
              <a:rPr lang="en-US" b="1" dirty="0" smtClean="0">
                <a:solidFill>
                  <a:srgbClr val="F363D4"/>
                </a:solidFill>
              </a:rPr>
              <a:t>5</a:t>
            </a:r>
            <a:r>
              <a:rPr lang="fa-IR" b="1" dirty="0" smtClean="0">
                <a:solidFill>
                  <a:srgbClr val="F363D4"/>
                </a:solidFill>
              </a:rPr>
              <a:t> سیگما:</a:t>
            </a:r>
          </a:p>
          <a:p>
            <a:pPr marL="1027113" indent="-225425" algn="r" rtl="1" fontAlgn="auto"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§"/>
              <a:defRPr/>
            </a:pPr>
            <a:r>
              <a:rPr lang="en-US" dirty="0" smtClean="0"/>
              <a:t>N = 2</a:t>
            </a:r>
          </a:p>
          <a:p>
            <a:pPr marL="1084263" indent="-282575" algn="r" rtl="1" fontAlgn="auto"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§"/>
              <a:defRPr/>
            </a:pPr>
            <a:r>
              <a:rPr lang="fa-IR" dirty="0" smtClean="0"/>
              <a:t>معیار : </a:t>
            </a:r>
            <a:r>
              <a:rPr lang="en-US" dirty="0" smtClean="0"/>
              <a:t>3s</a:t>
            </a:r>
            <a:r>
              <a:rPr lang="fa-IR" dirty="0" smtClean="0"/>
              <a:t> برای بالای 5 سیگما و </a:t>
            </a:r>
            <a:r>
              <a:rPr lang="en-US" dirty="0" smtClean="0"/>
              <a:t>2.5s</a:t>
            </a:r>
            <a:r>
              <a:rPr lang="fa-IR" dirty="0" smtClean="0"/>
              <a:t> برای زیر 5 سیگما</a:t>
            </a:r>
          </a:p>
          <a:p>
            <a:pPr marL="365760" indent="-256032" algn="r" rtl="1" fontAlgn="auto">
              <a:spcBef>
                <a:spcPts val="2400"/>
              </a:spcBef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v"/>
              <a:defRPr/>
            </a:pPr>
            <a:r>
              <a:rPr lang="fa-IR" b="1" dirty="0" smtClean="0">
                <a:solidFill>
                  <a:srgbClr val="F363D4"/>
                </a:solidFill>
              </a:rPr>
              <a:t>4 </a:t>
            </a:r>
            <a:r>
              <a:rPr lang="fa-IR" b="1" dirty="0">
                <a:solidFill>
                  <a:srgbClr val="F363D4"/>
                </a:solidFill>
              </a:rPr>
              <a:t>سیگما:</a:t>
            </a:r>
          </a:p>
          <a:p>
            <a:pPr marL="1027113" indent="-225425" algn="r" rtl="1" fontAlgn="auto"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§"/>
              <a:defRPr/>
            </a:pPr>
            <a:r>
              <a:rPr lang="en-US" dirty="0"/>
              <a:t>N = </a:t>
            </a:r>
            <a:r>
              <a:rPr lang="en-US" dirty="0" smtClean="0"/>
              <a:t>4</a:t>
            </a:r>
            <a:endParaRPr lang="en-US" dirty="0"/>
          </a:p>
          <a:p>
            <a:pPr marL="1084263" indent="-282575" algn="r" rtl="1" fontAlgn="auto"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§"/>
              <a:defRPr/>
            </a:pPr>
            <a:r>
              <a:rPr lang="fa-IR" dirty="0"/>
              <a:t>معیار </a:t>
            </a:r>
            <a:r>
              <a:rPr lang="fa-IR" dirty="0" smtClean="0"/>
              <a:t>: </a:t>
            </a:r>
            <a:r>
              <a:rPr lang="en-US" dirty="0" smtClean="0"/>
              <a:t>2.5s</a:t>
            </a:r>
            <a:r>
              <a:rPr lang="fa-IR" dirty="0" smtClean="0"/>
              <a:t> یا «</a:t>
            </a:r>
            <a:r>
              <a:rPr lang="fa-IR" dirty="0" smtClean="0">
                <a:solidFill>
                  <a:srgbClr val="FF0000"/>
                </a:solidFill>
              </a:rPr>
              <a:t>چندقانونی</a:t>
            </a:r>
            <a:r>
              <a:rPr lang="fa-IR" dirty="0" smtClean="0"/>
              <a:t>»؛ چندقانونی بهتر است و </a:t>
            </a:r>
            <a:r>
              <a:rPr lang="fa-IR" dirty="0"/>
              <a:t>می‌توان از مزیت افزودن قانون "پس‌نگر" نیز بهره‌مند شد.</a:t>
            </a:r>
            <a:endParaRPr lang="en-US" dirty="0"/>
          </a:p>
          <a:p>
            <a:pPr marL="1084263" indent="-282575" algn="r" rtl="1" fontAlgn="auto"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§"/>
              <a:defRPr/>
            </a:pPr>
            <a:endParaRPr lang="en-US" dirty="0" smtClean="0"/>
          </a:p>
          <a:p>
            <a:pPr marL="1084263" indent="-282575" algn="r" rtl="1" fontAlgn="auto"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§"/>
              <a:defRPr/>
            </a:pPr>
            <a:endParaRPr lang="en-US" dirty="0"/>
          </a:p>
        </p:txBody>
      </p:sp>
      <p:sp>
        <p:nvSpPr>
          <p:cNvPr id="11674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FE65542-DA91-4D8E-9480-B1A28255775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110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44450"/>
            <a:ext cx="9144000" cy="647700"/>
          </a:xfrm>
          <a:solidFill>
            <a:schemeClr val="accent6">
              <a:lumMod val="75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 rtl="1" fontAlgn="auto">
              <a:spcAft>
                <a:spcPts val="0"/>
              </a:spcAft>
              <a:defRPr/>
            </a:pPr>
            <a:r>
              <a:rPr lang="fa-IR" sz="2800" dirty="0"/>
              <a:t>راهکار سرانگشتی وستگارد برای انتخاب </a:t>
            </a:r>
            <a:r>
              <a:rPr lang="en-US" sz="2800" dirty="0"/>
              <a:t>AQCS</a:t>
            </a:r>
            <a:r>
              <a:rPr lang="fa-IR" sz="2800" dirty="0"/>
              <a:t> بسته به کیفیت اجرا</a:t>
            </a:r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0" y="692068"/>
            <a:ext cx="9144000" cy="6165932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365760" indent="-256032" algn="r" rtl="1" fontAlgn="auto">
              <a:spcAft>
                <a:spcPts val="3000"/>
              </a:spcAft>
              <a:buClr>
                <a:schemeClr val="accent3"/>
              </a:buClr>
              <a:buFont typeface="Wingdings" panose="05000000000000000000" pitchFamily="2" charset="2"/>
              <a:buChar char="v"/>
              <a:defRPr/>
            </a:pPr>
            <a:r>
              <a:rPr lang="fa-IR" b="1" dirty="0" smtClean="0">
                <a:solidFill>
                  <a:srgbClr val="F363D4"/>
                </a:solidFill>
              </a:rPr>
              <a:t> </a:t>
            </a:r>
            <a:r>
              <a:rPr lang="fa-IR" sz="3600" b="1" dirty="0" smtClean="0">
                <a:solidFill>
                  <a:srgbClr val="FF0000"/>
                </a:solidFill>
              </a:rPr>
              <a:t>زیر 4 </a:t>
            </a:r>
            <a:r>
              <a:rPr lang="fa-IR" sz="3600" b="1" dirty="0">
                <a:solidFill>
                  <a:srgbClr val="FF0000"/>
                </a:solidFill>
              </a:rPr>
              <a:t>سیگما:</a:t>
            </a:r>
            <a:endParaRPr lang="fa-IR" b="1" dirty="0">
              <a:solidFill>
                <a:srgbClr val="FF0000"/>
              </a:solidFill>
            </a:endParaRPr>
          </a:p>
          <a:p>
            <a:pPr marL="1027113" indent="-225425" algn="r" rtl="1" fontAlgn="auto">
              <a:spcAft>
                <a:spcPts val="1200"/>
              </a:spcAft>
              <a:buClr>
                <a:schemeClr val="accent3"/>
              </a:buClr>
              <a:buFont typeface="Wingdings" panose="05000000000000000000" pitchFamily="2" charset="2"/>
              <a:buChar char="§"/>
              <a:defRPr/>
            </a:pPr>
            <a:r>
              <a:rPr lang="fa-IR" dirty="0" smtClean="0"/>
              <a:t>حداکثر </a:t>
            </a:r>
            <a:r>
              <a:rPr lang="en-US" dirty="0" smtClean="0"/>
              <a:t>QC</a:t>
            </a:r>
            <a:r>
              <a:rPr lang="fa-IR" dirty="0" smtClean="0"/>
              <a:t> ممکن:</a:t>
            </a:r>
            <a:endParaRPr lang="en-US" dirty="0" smtClean="0"/>
          </a:p>
          <a:p>
            <a:pPr marL="801688" indent="0" algn="ctr" rtl="1" fontAlgn="auto">
              <a:spcAft>
                <a:spcPts val="60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n-US" dirty="0" smtClean="0">
                <a:solidFill>
                  <a:srgbClr val="FF0000"/>
                </a:solidFill>
              </a:rPr>
              <a:t>1:3s/2ofs:2s/R4s/3:1s/6X</a:t>
            </a:r>
            <a:r>
              <a:rPr lang="en-US" dirty="0" smtClean="0"/>
              <a:t>; Pfr = 6-7%</a:t>
            </a:r>
          </a:p>
          <a:p>
            <a:pPr marL="1027113" indent="-225425" algn="r" rtl="1" fontAlgn="auto">
              <a:spcBef>
                <a:spcPts val="1800"/>
              </a:spcBef>
              <a:spcAft>
                <a:spcPts val="600"/>
              </a:spcAft>
              <a:buClr>
                <a:schemeClr val="accent3"/>
              </a:buClr>
              <a:buFont typeface="Wingdings" panose="05000000000000000000" pitchFamily="2" charset="2"/>
              <a:buChar char="§"/>
              <a:defRPr/>
            </a:pPr>
            <a:r>
              <a:rPr lang="fa-IR" dirty="0" smtClean="0"/>
              <a:t>حداکثر نگهداری پیشگیرانه</a:t>
            </a:r>
          </a:p>
          <a:p>
            <a:pPr marL="1027113" indent="-225425" algn="r" rtl="1" fontAlgn="auto">
              <a:spcAft>
                <a:spcPts val="600"/>
              </a:spcAft>
              <a:buClr>
                <a:schemeClr val="accent3"/>
              </a:buClr>
              <a:buFont typeface="Wingdings" panose="05000000000000000000" pitchFamily="2" charset="2"/>
              <a:buChar char="§"/>
              <a:defRPr/>
            </a:pPr>
            <a:r>
              <a:rPr lang="fa-IR" dirty="0"/>
              <a:t>بررسی‌های اختصاصی دستگاه و کارکرد</a:t>
            </a:r>
            <a:endParaRPr lang="en-US" dirty="0"/>
          </a:p>
          <a:p>
            <a:pPr marL="1027113" indent="-225425" algn="r" rtl="1" fontAlgn="auto">
              <a:spcAft>
                <a:spcPts val="600"/>
              </a:spcAft>
              <a:buClr>
                <a:schemeClr val="accent3"/>
              </a:buClr>
              <a:buFont typeface="Wingdings" panose="05000000000000000000" pitchFamily="2" charset="2"/>
              <a:buChar char="§"/>
              <a:defRPr/>
            </a:pPr>
            <a:r>
              <a:rPr lang="fa-IR" dirty="0" smtClean="0"/>
              <a:t>باتجربه‌ترین کارمند</a:t>
            </a:r>
            <a:endParaRPr lang="en-US" dirty="0"/>
          </a:p>
        </p:txBody>
      </p:sp>
      <p:sp>
        <p:nvSpPr>
          <p:cNvPr id="117766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C80D558-50FB-4666-BEE0-3833A00455B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111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09728" indent="0" algn="ctr" rtl="1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fa-IR" sz="3600" dirty="0" smtClean="0"/>
              <a:t>توصیه‌ی </a:t>
            </a:r>
            <a:r>
              <a:rPr lang="en-US" sz="3600" dirty="0" smtClean="0">
                <a:solidFill>
                  <a:srgbClr val="FF0000"/>
                </a:solidFill>
              </a:rPr>
              <a:t>Bio-Rad</a:t>
            </a:r>
            <a:r>
              <a:rPr lang="fa-IR" sz="3600" dirty="0" smtClean="0"/>
              <a:t> به مشتریانش برای پایش کیفیت </a:t>
            </a:r>
            <a:r>
              <a:rPr lang="en-US" sz="2400" dirty="0" smtClean="0"/>
              <a:t> </a:t>
            </a:r>
            <a:r>
              <a:rPr lang="en-US" sz="3600" b="1" i="1" dirty="0" smtClean="0">
                <a:solidFill>
                  <a:srgbClr val="7030A0"/>
                </a:solidFill>
              </a:rPr>
              <a:t>RIQC</a:t>
            </a:r>
            <a:endParaRPr lang="fa-IR" sz="3600" b="1" i="1" dirty="0" smtClean="0">
              <a:solidFill>
                <a:srgbClr val="7030A0"/>
              </a:solidFill>
            </a:endParaRPr>
          </a:p>
          <a:p>
            <a:pPr marL="109728" indent="0" algn="ctr" rtl="1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fa-IR" sz="2400" b="1" i="1" dirty="0" smtClean="0">
                <a:solidFill>
                  <a:srgbClr val="7030A0"/>
                </a:solidFill>
              </a:rPr>
              <a:t>کنفرانس </a:t>
            </a:r>
            <a:r>
              <a:rPr lang="en-US" sz="2400" b="1" i="1" dirty="0" smtClean="0">
                <a:solidFill>
                  <a:srgbClr val="7030A0"/>
                </a:solidFill>
              </a:rPr>
              <a:t>AACC/ASCLS</a:t>
            </a:r>
            <a:r>
              <a:rPr lang="fa-IR" sz="2400" b="1" i="1" dirty="0" smtClean="0">
                <a:solidFill>
                  <a:srgbClr val="7030A0"/>
                </a:solidFill>
              </a:rPr>
              <a:t> – آگوست 2013 (شهریور 92)</a:t>
            </a:r>
          </a:p>
          <a:p>
            <a:pPr marL="109728" indent="0" algn="r" rtl="1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fa-IR" sz="1400" dirty="0" smtClean="0"/>
          </a:p>
          <a:p>
            <a:pPr marL="109728" indent="0" algn="r" rtl="1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fa-IR" sz="1400" dirty="0" smtClean="0"/>
          </a:p>
          <a:p>
            <a:pPr marL="365760" indent="-256032" algn="r" rtl="1" fontAlgn="auto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v"/>
              <a:defRPr/>
            </a:pPr>
            <a:r>
              <a:rPr lang="fa-IR" sz="3600" dirty="0"/>
              <a:t>کیفیت </a:t>
            </a:r>
            <a:r>
              <a:rPr lang="fa-IR" sz="3600" b="1" dirty="0">
                <a:solidFill>
                  <a:srgbClr val="FF0000"/>
                </a:solidFill>
              </a:rPr>
              <a:t>بیش از 6 سیگما: </a:t>
            </a:r>
            <a:r>
              <a:rPr lang="fa-IR" sz="3600" dirty="0"/>
              <a:t>1 کنترل در </a:t>
            </a:r>
            <a:r>
              <a:rPr lang="fa-IR" sz="3600" dirty="0" smtClean="0"/>
              <a:t>روز</a:t>
            </a:r>
          </a:p>
          <a:p>
            <a:pPr marL="365760" indent="-256032" algn="r" rtl="1" fontAlgn="auto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v"/>
              <a:defRPr/>
            </a:pPr>
            <a:r>
              <a:rPr lang="fa-IR" sz="3600" dirty="0"/>
              <a:t>کیفیت </a:t>
            </a:r>
            <a:r>
              <a:rPr lang="fa-IR" sz="3600" b="1" dirty="0" smtClean="0">
                <a:solidFill>
                  <a:srgbClr val="FF0000"/>
                </a:solidFill>
              </a:rPr>
              <a:t>4 تا 6 </a:t>
            </a:r>
            <a:r>
              <a:rPr lang="fa-IR" sz="3600" b="1" dirty="0">
                <a:solidFill>
                  <a:srgbClr val="FF0000"/>
                </a:solidFill>
              </a:rPr>
              <a:t>سیگما: </a:t>
            </a:r>
            <a:r>
              <a:rPr lang="fa-IR" sz="3600" dirty="0" smtClean="0"/>
              <a:t>2 </a:t>
            </a:r>
            <a:r>
              <a:rPr lang="fa-IR" sz="3600" dirty="0"/>
              <a:t>کنترل در </a:t>
            </a:r>
            <a:r>
              <a:rPr lang="fa-IR" sz="3600" dirty="0" smtClean="0"/>
              <a:t>روز</a:t>
            </a:r>
          </a:p>
          <a:p>
            <a:pPr marL="365760" indent="-256032" algn="r" rtl="1" fontAlgn="auto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v"/>
              <a:defRPr/>
            </a:pPr>
            <a:r>
              <a:rPr lang="fa-IR" sz="3600" dirty="0"/>
              <a:t>کیفیت </a:t>
            </a:r>
            <a:r>
              <a:rPr lang="fa-IR" sz="3600" b="1" dirty="0" smtClean="0">
                <a:solidFill>
                  <a:srgbClr val="FF0000"/>
                </a:solidFill>
              </a:rPr>
              <a:t>3 تا 4 </a:t>
            </a:r>
            <a:r>
              <a:rPr lang="fa-IR" sz="3600" b="1" dirty="0">
                <a:solidFill>
                  <a:srgbClr val="FF0000"/>
                </a:solidFill>
              </a:rPr>
              <a:t>سیگما: </a:t>
            </a:r>
            <a:r>
              <a:rPr lang="fa-IR" sz="3600" dirty="0" smtClean="0"/>
              <a:t>4 </a:t>
            </a:r>
            <a:r>
              <a:rPr lang="fa-IR" sz="3600" dirty="0"/>
              <a:t>کنترل در </a:t>
            </a:r>
            <a:r>
              <a:rPr lang="fa-IR" sz="3600" dirty="0" smtClean="0"/>
              <a:t>روز</a:t>
            </a:r>
          </a:p>
          <a:p>
            <a:pPr marL="365760" indent="-256032" algn="r" rtl="1" fontAlgn="auto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v"/>
              <a:defRPr/>
            </a:pPr>
            <a:r>
              <a:rPr lang="fa-IR" sz="3600" dirty="0"/>
              <a:t>کیفیت </a:t>
            </a:r>
            <a:r>
              <a:rPr lang="fa-IR" sz="3600" b="1" dirty="0" smtClean="0">
                <a:solidFill>
                  <a:srgbClr val="FF0000"/>
                </a:solidFill>
              </a:rPr>
              <a:t>کمتر از 3 </a:t>
            </a:r>
            <a:r>
              <a:rPr lang="fa-IR" sz="3600" b="1" dirty="0">
                <a:solidFill>
                  <a:srgbClr val="FF0000"/>
                </a:solidFill>
              </a:rPr>
              <a:t>سیگما: </a:t>
            </a:r>
            <a:r>
              <a:rPr lang="fa-IR" sz="4400" b="1" u="sng" dirty="0" smtClean="0">
                <a:solidFill>
                  <a:srgbClr val="7030A0"/>
                </a:solidFill>
              </a:rPr>
              <a:t>9</a:t>
            </a:r>
            <a:r>
              <a:rPr lang="fa-IR" sz="3600" dirty="0" smtClean="0"/>
              <a:t> </a:t>
            </a:r>
            <a:r>
              <a:rPr lang="fa-IR" sz="3600" dirty="0"/>
              <a:t>کنترل در </a:t>
            </a:r>
            <a:r>
              <a:rPr lang="fa-IR" sz="3600" dirty="0" smtClean="0"/>
              <a:t>روز؛ </a:t>
            </a:r>
            <a:r>
              <a:rPr lang="fa-IR" sz="3600" dirty="0"/>
              <a:t>نمونه‌های بیماران </a:t>
            </a:r>
            <a:r>
              <a:rPr lang="fa-IR" sz="4400" b="1" u="sng" dirty="0">
                <a:solidFill>
                  <a:srgbClr val="7030A0"/>
                </a:solidFill>
              </a:rPr>
              <a:t>دوبار</a:t>
            </a:r>
            <a:r>
              <a:rPr lang="fa-IR" sz="3600" dirty="0"/>
              <a:t> آزمایش شود و میانگین گرفته شود.</a:t>
            </a:r>
            <a:endParaRPr lang="en-US" sz="3600" dirty="0"/>
          </a:p>
          <a:p>
            <a:pPr marL="109728" indent="0" algn="r" rtl="1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en-US" dirty="0"/>
          </a:p>
          <a:p>
            <a:pPr marL="365760" indent="-256032" algn="r" rtl="1" fontAlgn="auto"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v"/>
              <a:defRPr/>
            </a:pPr>
            <a:endParaRPr lang="en-US" dirty="0"/>
          </a:p>
          <a:p>
            <a:pPr marL="365760" indent="-256032" algn="r" rtl="1" fontAlgn="auto"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v"/>
              <a:defRPr/>
            </a:pPr>
            <a:endParaRPr lang="en-US" dirty="0"/>
          </a:p>
          <a:p>
            <a:pPr marL="365760" indent="-256032" algn="r" rtl="1" fontAlgn="auto"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v"/>
              <a:defRPr/>
            </a:pPr>
            <a:endParaRPr lang="en-US" dirty="0"/>
          </a:p>
          <a:p>
            <a:pPr marL="109728" indent="0" algn="r" rtl="1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fa-IR" sz="1400" dirty="0"/>
          </a:p>
          <a:p>
            <a:pPr marL="109728" indent="0" algn="r" rtl="1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fa-IR" sz="1400" dirty="0" smtClean="0"/>
          </a:p>
          <a:p>
            <a:pPr marL="109728" indent="0" algn="r" rtl="1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fa-IR" sz="1400" dirty="0"/>
          </a:p>
          <a:p>
            <a:pPr marL="109728" indent="0" algn="r" rtl="1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fa-IR" sz="1400" dirty="0" smtClean="0"/>
          </a:p>
          <a:p>
            <a:pPr marL="109728" indent="0" algn="r" rtl="1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fa-IR" sz="1400" dirty="0"/>
          </a:p>
          <a:p>
            <a:pPr marL="109728" indent="0" algn="r" rtl="1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fa-IR" sz="1400" dirty="0" smtClean="0"/>
          </a:p>
          <a:p>
            <a:pPr marL="109728" indent="0" algn="r" rtl="1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fa-IR" sz="1400" dirty="0" smtClean="0"/>
          </a:p>
          <a:p>
            <a:pPr marL="109728" indent="0" algn="r" rtl="1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en-US" sz="1400" dirty="0"/>
          </a:p>
          <a:p>
            <a:pPr marL="109728" indent="0" algn="r" rtl="1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fa-IR" sz="2000" dirty="0" smtClean="0">
              <a:solidFill>
                <a:srgbClr val="FF00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34988" y="1733550"/>
            <a:ext cx="8229600" cy="76200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733800"/>
            <a:ext cx="2743200" cy="288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fa-IR" sz="2400" b="1" dirty="0"/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en-US" sz="2400" b="1" dirty="0"/>
          </a:p>
        </p:txBody>
      </p:sp>
      <p:sp>
        <p:nvSpPr>
          <p:cNvPr id="11981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D07038A-4A44-4526-9B69-D1956045020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113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827437" y="723279"/>
            <a:ext cx="1656184" cy="100811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dirty="0"/>
              <a:t> </a:t>
            </a:r>
            <a:r>
              <a:rPr lang="fa-IR" sz="2400" b="1" dirty="0"/>
              <a:t>گزینش روش سنجش</a:t>
            </a:r>
            <a:endParaRPr lang="en-US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4882917" y="5630044"/>
            <a:ext cx="1656184" cy="10081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dirty="0"/>
              <a:t> </a:t>
            </a:r>
            <a:r>
              <a:rPr lang="fa-IR" sz="2400" b="1" dirty="0"/>
              <a:t>گزارش نتیجه</a:t>
            </a:r>
            <a:endParaRPr lang="en-US" sz="2400" b="1" dirty="0"/>
          </a:p>
        </p:txBody>
      </p:sp>
      <p:sp>
        <p:nvSpPr>
          <p:cNvPr id="7" name="Rectangle 6"/>
          <p:cNvSpPr/>
          <p:nvPr/>
        </p:nvSpPr>
        <p:spPr>
          <a:xfrm>
            <a:off x="2642335" y="5613546"/>
            <a:ext cx="1656184" cy="10081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b="1" dirty="0"/>
              <a:t> </a:t>
            </a:r>
            <a:r>
              <a:rPr lang="fa-IR" sz="2400" b="1" dirty="0"/>
              <a:t>سنجش نمونه‌ها</a:t>
            </a:r>
            <a:endParaRPr lang="en-US" sz="2400" b="1" dirty="0"/>
          </a:p>
        </p:txBody>
      </p:sp>
      <p:sp>
        <p:nvSpPr>
          <p:cNvPr id="8" name="Rectangle 7"/>
          <p:cNvSpPr/>
          <p:nvPr/>
        </p:nvSpPr>
        <p:spPr>
          <a:xfrm>
            <a:off x="413204" y="5613546"/>
            <a:ext cx="1656184" cy="10081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dirty="0"/>
              <a:t> </a:t>
            </a:r>
            <a:r>
              <a:rPr lang="fa-IR" sz="2400" b="1" dirty="0"/>
              <a:t>نمونه‌گیری از بیماران</a:t>
            </a:r>
            <a:endParaRPr lang="en-US" sz="2400" b="1" dirty="0"/>
          </a:p>
        </p:txBody>
      </p:sp>
      <p:sp>
        <p:nvSpPr>
          <p:cNvPr id="12" name="Rectangle 11"/>
          <p:cNvSpPr/>
          <p:nvPr/>
        </p:nvSpPr>
        <p:spPr>
          <a:xfrm>
            <a:off x="2827437" y="2184232"/>
            <a:ext cx="1656184" cy="10081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400" b="1" dirty="0"/>
              <a:t> ارزشیابی روش</a:t>
            </a:r>
            <a:endParaRPr lang="en-US" sz="2400" b="1" dirty="0"/>
          </a:p>
        </p:txBody>
      </p:sp>
      <p:cxnSp>
        <p:nvCxnSpPr>
          <p:cNvPr id="14" name="Straight Arrow Connector 13"/>
          <p:cNvCxnSpPr>
            <a:stCxn id="0" idx="3"/>
            <a:endCxn id="0" idx="1"/>
          </p:cNvCxnSpPr>
          <p:nvPr/>
        </p:nvCxnSpPr>
        <p:spPr>
          <a:xfrm>
            <a:off x="2070100" y="6118225"/>
            <a:ext cx="571500" cy="0"/>
          </a:xfrm>
          <a:prstGeom prst="straightConnector1">
            <a:avLst/>
          </a:prstGeom>
          <a:ln w="76200">
            <a:solidFill>
              <a:srgbClr val="005C2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298950" y="6118225"/>
            <a:ext cx="573088" cy="0"/>
          </a:xfrm>
          <a:prstGeom prst="straightConnector1">
            <a:avLst/>
          </a:prstGeom>
          <a:ln w="76200">
            <a:solidFill>
              <a:srgbClr val="005C2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0" idx="2"/>
            <a:endCxn id="0" idx="0"/>
          </p:cNvCxnSpPr>
          <p:nvPr/>
        </p:nvCxnSpPr>
        <p:spPr>
          <a:xfrm>
            <a:off x="3656013" y="1731963"/>
            <a:ext cx="0" cy="452437"/>
          </a:xfrm>
          <a:prstGeom prst="straightConnector1">
            <a:avLst/>
          </a:prstGeom>
          <a:ln w="76200">
            <a:solidFill>
              <a:srgbClr val="005C2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840691" y="3628840"/>
            <a:ext cx="1656184" cy="10081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400" b="1" dirty="0"/>
              <a:t> راه انداختن روش</a:t>
            </a:r>
            <a:endParaRPr lang="en-US" sz="2400" b="1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52400" y="5410200"/>
            <a:ext cx="8783638" cy="0"/>
          </a:xfrm>
          <a:prstGeom prst="line">
            <a:avLst/>
          </a:prstGeom>
          <a:ln w="5715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656013" y="3192463"/>
            <a:ext cx="0" cy="452437"/>
          </a:xfrm>
          <a:prstGeom prst="straightConnector1">
            <a:avLst/>
          </a:prstGeom>
          <a:ln w="76200">
            <a:solidFill>
              <a:srgbClr val="005C2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24-Point Star 19"/>
          <p:cNvSpPr/>
          <p:nvPr/>
        </p:nvSpPr>
        <p:spPr>
          <a:xfrm>
            <a:off x="5562600" y="152400"/>
            <a:ext cx="3200400" cy="3425825"/>
          </a:xfrm>
          <a:prstGeom prst="star24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800" b="1" dirty="0"/>
              <a:t> </a:t>
            </a:r>
            <a:r>
              <a:rPr lang="fa-IR" sz="2800" b="1" dirty="0">
                <a:solidFill>
                  <a:srgbClr val="7030A0"/>
                </a:solidFill>
              </a:rPr>
              <a:t>کیفیت:</a:t>
            </a:r>
          </a:p>
          <a:p>
            <a:pPr marL="342900" indent="-342900" algn="ctr" rtl="1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2800" b="1" dirty="0">
                <a:solidFill>
                  <a:srgbClr val="7030A0"/>
                </a:solidFill>
              </a:rPr>
              <a:t>TEa</a:t>
            </a:r>
          </a:p>
          <a:p>
            <a:pPr marL="342900" indent="-342900" algn="ctr" rtl="1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2800" b="1" dirty="0">
                <a:solidFill>
                  <a:srgbClr val="7030A0"/>
                </a:solidFill>
              </a:rPr>
              <a:t>95%</a:t>
            </a:r>
          </a:p>
        </p:txBody>
      </p:sp>
      <p:sp>
        <p:nvSpPr>
          <p:cNvPr id="119838" name="TextBox 20"/>
          <p:cNvSpPr txBox="1">
            <a:spLocks noChangeArrowheads="1"/>
          </p:cNvSpPr>
          <p:nvPr/>
        </p:nvSpPr>
        <p:spPr bwMode="auto">
          <a:xfrm>
            <a:off x="7712075" y="5314950"/>
            <a:ext cx="146843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sz="4400" b="1" i="1">
                <a:solidFill>
                  <a:srgbClr val="FF0000"/>
                </a:solidFill>
              </a:rPr>
              <a:t>ایست!</a:t>
            </a:r>
            <a:endParaRPr lang="en-US" sz="4400" b="1" i="1">
              <a:solidFill>
                <a:srgbClr val="FF0000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flipH="1" flipV="1">
            <a:off x="7112000" y="5768975"/>
            <a:ext cx="50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fa-IR" sz="2400" b="1" dirty="0"/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en-US" sz="2400" b="1" dirty="0"/>
          </a:p>
        </p:txBody>
      </p:sp>
      <p:sp>
        <p:nvSpPr>
          <p:cNvPr id="12083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3B608BF-4007-40BB-967A-425A4BD1A5B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114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827437" y="723279"/>
            <a:ext cx="1656184" cy="100811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dirty="0"/>
              <a:t> </a:t>
            </a:r>
            <a:r>
              <a:rPr lang="fa-IR" sz="2400" b="1" dirty="0"/>
              <a:t>گزینش روش سنجش</a:t>
            </a:r>
            <a:endParaRPr lang="en-US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7109948" y="5649550"/>
            <a:ext cx="1656184" cy="10081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dirty="0"/>
              <a:t> </a:t>
            </a:r>
            <a:r>
              <a:rPr lang="fa-IR" sz="2400" b="1" dirty="0"/>
              <a:t>گزارش نتیجه</a:t>
            </a:r>
            <a:endParaRPr lang="en-US" sz="2400" b="1" dirty="0"/>
          </a:p>
        </p:txBody>
      </p:sp>
      <p:sp>
        <p:nvSpPr>
          <p:cNvPr id="7" name="Rectangle 6"/>
          <p:cNvSpPr/>
          <p:nvPr/>
        </p:nvSpPr>
        <p:spPr>
          <a:xfrm>
            <a:off x="2642335" y="5613546"/>
            <a:ext cx="1656184" cy="10081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b="1" dirty="0"/>
              <a:t> </a:t>
            </a:r>
            <a:r>
              <a:rPr lang="fa-IR" sz="2400" b="1" dirty="0"/>
              <a:t>سنجش نمونه‌ها</a:t>
            </a:r>
            <a:endParaRPr lang="en-US" sz="2400" b="1" dirty="0"/>
          </a:p>
        </p:txBody>
      </p:sp>
      <p:sp>
        <p:nvSpPr>
          <p:cNvPr id="8" name="Rectangle 7"/>
          <p:cNvSpPr/>
          <p:nvPr/>
        </p:nvSpPr>
        <p:spPr>
          <a:xfrm>
            <a:off x="413204" y="5613546"/>
            <a:ext cx="1656184" cy="10081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dirty="0"/>
              <a:t> </a:t>
            </a:r>
            <a:r>
              <a:rPr lang="fa-IR" sz="2400" b="1" dirty="0"/>
              <a:t>نمونه‌گیری از بیماران</a:t>
            </a:r>
            <a:endParaRPr lang="en-US" sz="2400" b="1" dirty="0"/>
          </a:p>
        </p:txBody>
      </p:sp>
      <p:sp>
        <p:nvSpPr>
          <p:cNvPr id="12" name="Rectangle 11"/>
          <p:cNvSpPr/>
          <p:nvPr/>
        </p:nvSpPr>
        <p:spPr>
          <a:xfrm>
            <a:off x="2827437" y="2184232"/>
            <a:ext cx="1656184" cy="10081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400" b="1" dirty="0"/>
              <a:t> ارزشیابی روش</a:t>
            </a:r>
            <a:endParaRPr lang="en-US" sz="2400" b="1" dirty="0"/>
          </a:p>
        </p:txBody>
      </p:sp>
      <p:cxnSp>
        <p:nvCxnSpPr>
          <p:cNvPr id="14" name="Straight Arrow Connector 13"/>
          <p:cNvCxnSpPr>
            <a:stCxn id="0" idx="3"/>
            <a:endCxn id="0" idx="1"/>
          </p:cNvCxnSpPr>
          <p:nvPr/>
        </p:nvCxnSpPr>
        <p:spPr>
          <a:xfrm>
            <a:off x="2070100" y="6118225"/>
            <a:ext cx="571500" cy="0"/>
          </a:xfrm>
          <a:prstGeom prst="straightConnector1">
            <a:avLst/>
          </a:prstGeom>
          <a:ln w="76200">
            <a:solidFill>
              <a:srgbClr val="005C2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298950" y="6118225"/>
            <a:ext cx="573088" cy="0"/>
          </a:xfrm>
          <a:prstGeom prst="straightConnector1">
            <a:avLst/>
          </a:prstGeom>
          <a:ln w="76200">
            <a:solidFill>
              <a:srgbClr val="005C2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0" idx="2"/>
            <a:endCxn id="0" idx="0"/>
          </p:cNvCxnSpPr>
          <p:nvPr/>
        </p:nvCxnSpPr>
        <p:spPr>
          <a:xfrm>
            <a:off x="3656013" y="1731963"/>
            <a:ext cx="0" cy="452437"/>
          </a:xfrm>
          <a:prstGeom prst="straightConnector1">
            <a:avLst/>
          </a:prstGeom>
          <a:ln w="76200">
            <a:solidFill>
              <a:srgbClr val="005C2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840691" y="3628840"/>
            <a:ext cx="1656184" cy="10081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400" b="1" dirty="0"/>
              <a:t> راه انداختن روش</a:t>
            </a:r>
            <a:endParaRPr lang="en-US" sz="2400" b="1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52400" y="5410200"/>
            <a:ext cx="8783638" cy="0"/>
          </a:xfrm>
          <a:prstGeom prst="line">
            <a:avLst/>
          </a:prstGeom>
          <a:ln w="5715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656013" y="3192463"/>
            <a:ext cx="0" cy="452437"/>
          </a:xfrm>
          <a:prstGeom prst="straightConnector1">
            <a:avLst/>
          </a:prstGeom>
          <a:ln w="76200">
            <a:solidFill>
              <a:srgbClr val="005C2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4871466" y="5649550"/>
            <a:ext cx="1656184" cy="10081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b="1" dirty="0"/>
              <a:t> </a:t>
            </a:r>
            <a:r>
              <a:rPr lang="fa-IR" sz="2400" b="1" dirty="0"/>
              <a:t>پایش کیفیت؛</a:t>
            </a: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AQCS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6527800" y="6154738"/>
            <a:ext cx="573088" cy="0"/>
          </a:xfrm>
          <a:prstGeom prst="straightConnector1">
            <a:avLst/>
          </a:prstGeom>
          <a:ln w="76200">
            <a:solidFill>
              <a:srgbClr val="005C2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Down Arrow 32"/>
          <p:cNvSpPr/>
          <p:nvPr/>
        </p:nvSpPr>
        <p:spPr>
          <a:xfrm>
            <a:off x="3049588" y="4652963"/>
            <a:ext cx="1081087" cy="960437"/>
          </a:xfrm>
          <a:prstGeom prst="downArrow">
            <a:avLst/>
          </a:prstGeom>
          <a:solidFill>
            <a:srgbClr val="92D05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24-Point Star 19"/>
          <p:cNvSpPr/>
          <p:nvPr/>
        </p:nvSpPr>
        <p:spPr>
          <a:xfrm>
            <a:off x="5562600" y="152400"/>
            <a:ext cx="3200400" cy="3425825"/>
          </a:xfrm>
          <a:prstGeom prst="star24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800" b="1" dirty="0"/>
              <a:t> </a:t>
            </a:r>
            <a:r>
              <a:rPr lang="fa-IR" sz="2800" b="1" dirty="0">
                <a:solidFill>
                  <a:srgbClr val="7030A0"/>
                </a:solidFill>
              </a:rPr>
              <a:t>کیفیت:</a:t>
            </a:r>
          </a:p>
          <a:p>
            <a:pPr marL="342900" indent="-342900" algn="ctr" rtl="1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2800" b="1" dirty="0">
                <a:solidFill>
                  <a:srgbClr val="7030A0"/>
                </a:solidFill>
              </a:rPr>
              <a:t>TEa</a:t>
            </a:r>
          </a:p>
          <a:p>
            <a:pPr marL="342900" indent="-342900" algn="ctr" rtl="1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2800" b="1" dirty="0">
                <a:solidFill>
                  <a:srgbClr val="7030A0"/>
                </a:solidFill>
              </a:rPr>
              <a:t>95%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7712075" y="5314950"/>
            <a:ext cx="146843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sz="4400" b="1" i="1">
                <a:solidFill>
                  <a:srgbClr val="FF0000"/>
                </a:solidFill>
              </a:rPr>
              <a:t>ایست!</a:t>
            </a:r>
            <a:endParaRPr lang="en-US" sz="4400" b="1" i="1">
              <a:solidFill>
                <a:srgbClr val="FF0000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flipH="1" flipV="1">
            <a:off x="7112000" y="5768975"/>
            <a:ext cx="50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4191000" y="5148263"/>
            <a:ext cx="561975" cy="465137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35"/>
          <p:cNvCxnSpPr/>
          <p:nvPr/>
        </p:nvCxnSpPr>
        <p:spPr>
          <a:xfrm rot="10800000">
            <a:off x="4746625" y="5148263"/>
            <a:ext cx="1752600" cy="806450"/>
          </a:xfrm>
          <a:prstGeom prst="bentConnector3">
            <a:avLst>
              <a:gd name="adj1" fmla="val -21452"/>
            </a:avLst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21" grpId="0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4"/>
          <p:cNvSpPr>
            <a:spLocks noChangeArrowheads="1"/>
          </p:cNvSpPr>
          <p:nvPr/>
        </p:nvSpPr>
        <p:spPr bwMode="auto">
          <a:xfrm>
            <a:off x="4479925" y="2362200"/>
            <a:ext cx="1841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1"/>
            <a:endParaRPr lang="en-US" sz="7200" b="1">
              <a:solidFill>
                <a:srgbClr val="00B050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algn="ctr" rtl="1" fontAlgn="auto">
              <a:spcAft>
                <a:spcPts val="0"/>
              </a:spcAft>
              <a:defRPr/>
            </a:pPr>
            <a:r>
              <a:rPr lang="en-US" sz="13800" b="1" dirty="0" smtClean="0">
                <a:solidFill>
                  <a:srgbClr val="006600"/>
                </a:solidFill>
                <a:latin typeface="Sakkal Majalla" pitchFamily="2" charset="-78"/>
                <a:cs typeface="Sakkal Majalla" pitchFamily="2" charset="-78"/>
              </a:rPr>
              <a:t/>
            </a:r>
            <a:br>
              <a:rPr lang="en-US" sz="13800" b="1" dirty="0" smtClean="0">
                <a:solidFill>
                  <a:srgbClr val="006600"/>
                </a:solidFill>
                <a:latin typeface="Sakkal Majalla" pitchFamily="2" charset="-78"/>
                <a:cs typeface="Sakkal Majalla" pitchFamily="2" charset="-78"/>
              </a:rPr>
            </a:br>
            <a:r>
              <a:rPr lang="en-US" sz="13800" b="1" dirty="0">
                <a:solidFill>
                  <a:srgbClr val="006600"/>
                </a:solidFill>
                <a:latin typeface="Sakkal Majalla" pitchFamily="2" charset="-78"/>
                <a:cs typeface="Sakkal Majalla" pitchFamily="2" charset="-78"/>
              </a:rPr>
              <a:t/>
            </a:r>
            <a:br>
              <a:rPr lang="en-US" sz="13800" b="1" dirty="0">
                <a:solidFill>
                  <a:srgbClr val="006600"/>
                </a:solidFill>
                <a:latin typeface="Sakkal Majalla" pitchFamily="2" charset="-78"/>
                <a:cs typeface="Sakkal Majalla" pitchFamily="2" charset="-78"/>
              </a:rPr>
            </a:br>
            <a:r>
              <a:rPr lang="fa-IR" sz="9600" b="1" dirty="0">
                <a:solidFill>
                  <a:srgbClr val="FF0000"/>
                </a:solidFill>
              </a:rPr>
              <a:t/>
            </a:r>
            <a:br>
              <a:rPr lang="fa-IR" sz="9600" b="1" dirty="0">
                <a:solidFill>
                  <a:srgbClr val="FF0000"/>
                </a:solidFill>
              </a:rPr>
            </a:br>
            <a:endParaRPr lang="en-US" sz="13800" b="1" dirty="0">
              <a:solidFill>
                <a:srgbClr val="0066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0413" y="227013"/>
            <a:ext cx="4038600" cy="685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800" dirty="0">
                <a:solidFill>
                  <a:schemeClr val="tx1"/>
                </a:solidFill>
              </a:rPr>
              <a:t>تعیین کیفیت موردنظر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352800" y="893763"/>
            <a:ext cx="4038600" cy="685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800" dirty="0">
                <a:solidFill>
                  <a:schemeClr val="tx1"/>
                </a:solidFill>
              </a:rPr>
              <a:t>انتخاب مجری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19200" y="3479800"/>
            <a:ext cx="5370513" cy="6159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800" dirty="0">
                <a:solidFill>
                  <a:schemeClr val="tx1"/>
                </a:solidFill>
              </a:rPr>
              <a:t>پایش کیفیت: پیشگیری/زنگ هشدار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0" name="Down Arrow 19"/>
          <p:cNvSpPr/>
          <p:nvPr/>
        </p:nvSpPr>
        <p:spPr>
          <a:xfrm>
            <a:off x="3294063" y="4117975"/>
            <a:ext cx="914400" cy="2143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Down Arrow 21"/>
          <p:cNvSpPr/>
          <p:nvPr/>
        </p:nvSpPr>
        <p:spPr>
          <a:xfrm>
            <a:off x="3314700" y="3070225"/>
            <a:ext cx="9144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219200" y="4340225"/>
            <a:ext cx="5370513" cy="5159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800" dirty="0">
                <a:solidFill>
                  <a:schemeClr val="tx1"/>
                </a:solidFill>
              </a:rPr>
              <a:t>اجرای کار: تولید محصول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97567" y="6024619"/>
            <a:ext cx="4038600" cy="64633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3600" b="1" i="1" dirty="0">
                <a:solidFill>
                  <a:srgbClr val="FF0000"/>
                </a:solidFill>
                <a:latin typeface="+mn-lt"/>
                <a:cs typeface="+mn-cs"/>
              </a:rPr>
              <a:t>نه! </a:t>
            </a:r>
            <a:r>
              <a:rPr lang="fa-IR" sz="3200" dirty="0">
                <a:latin typeface="+mn-lt"/>
                <a:cs typeface="+mn-cs"/>
              </a:rPr>
              <a:t>برو به گام بعدی</a:t>
            </a:r>
            <a:endParaRPr lang="en-US" sz="3200" dirty="0">
              <a:latin typeface="+mn-lt"/>
              <a:cs typeface="+mn-cs"/>
            </a:endParaRPr>
          </a:p>
        </p:txBody>
      </p:sp>
      <p:sp>
        <p:nvSpPr>
          <p:cNvPr id="23" name="Down Arrow 22"/>
          <p:cNvSpPr/>
          <p:nvPr/>
        </p:nvSpPr>
        <p:spPr>
          <a:xfrm>
            <a:off x="3259138" y="4889500"/>
            <a:ext cx="914400" cy="2857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1258888" y="5222875"/>
            <a:ext cx="5370512" cy="60483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800" dirty="0">
                <a:solidFill>
                  <a:schemeClr val="tx1"/>
                </a:solidFill>
              </a:rPr>
              <a:t>تحویل محصول به مشتری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400300" y="1431925"/>
            <a:ext cx="4038600" cy="6858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800" dirty="0">
                <a:solidFill>
                  <a:schemeClr val="tx1"/>
                </a:solidFill>
              </a:rPr>
              <a:t>ارزشیابی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0" name="Diamond 29"/>
          <p:cNvSpPr/>
          <p:nvPr/>
        </p:nvSpPr>
        <p:spPr>
          <a:xfrm>
            <a:off x="1803400" y="2003425"/>
            <a:ext cx="4022725" cy="604838"/>
          </a:xfrm>
          <a:prstGeom prst="diamond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800" dirty="0">
                <a:solidFill>
                  <a:schemeClr val="tx1"/>
                </a:solidFill>
              </a:rPr>
              <a:t>تصمیم؟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258888" y="2541588"/>
            <a:ext cx="4953000" cy="60483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800" dirty="0">
                <a:solidFill>
                  <a:schemeClr val="tx1"/>
                </a:solidFill>
              </a:rPr>
              <a:t>ارزیابی تهدیدها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1" name="Double Wave 20"/>
          <p:cNvSpPr/>
          <p:nvPr/>
        </p:nvSpPr>
        <p:spPr>
          <a:xfrm>
            <a:off x="2016125" y="279400"/>
            <a:ext cx="6030913" cy="1944688"/>
          </a:xfrm>
          <a:prstGeom prst="doubleWave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rtl="1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fa-IR" sz="2400" dirty="0">
                <a:solidFill>
                  <a:schemeClr val="tx1"/>
                </a:solidFill>
              </a:rPr>
              <a:t>تا حالا بررسی‌ها و تصمیم‌ها بر اساس </a:t>
            </a:r>
            <a:r>
              <a:rPr lang="fa-IR" sz="2400" b="1" i="1" dirty="0">
                <a:solidFill>
                  <a:srgbClr val="FF0000"/>
                </a:solidFill>
              </a:rPr>
              <a:t>ذهنیات</a:t>
            </a:r>
            <a:r>
              <a:rPr lang="fa-IR" sz="2400" dirty="0">
                <a:solidFill>
                  <a:schemeClr val="tx1"/>
                </a:solidFill>
              </a:rPr>
              <a:t> بود.</a:t>
            </a:r>
          </a:p>
          <a:p>
            <a:pPr marL="342900" indent="-342900" algn="ctr" rtl="1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fa-IR" sz="3200" dirty="0">
                <a:solidFill>
                  <a:schemeClr val="tx1"/>
                </a:solidFill>
              </a:rPr>
              <a:t>حالا در میدان </a:t>
            </a:r>
            <a:r>
              <a:rPr lang="fa-IR" sz="3200" i="1" dirty="0">
                <a:solidFill>
                  <a:srgbClr val="FF0000"/>
                </a:solidFill>
              </a:rPr>
              <a:t>عمل</a:t>
            </a:r>
            <a:r>
              <a:rPr lang="fa-IR" sz="3200" dirty="0">
                <a:solidFill>
                  <a:schemeClr val="tx1"/>
                </a:solidFill>
              </a:rPr>
              <a:t> بررسی کن!</a:t>
            </a:r>
            <a:endParaRPr lang="en-US" sz="3200" dirty="0">
              <a:solidFill>
                <a:schemeClr val="tx1"/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" name="Double Wave 44"/>
          <p:cNvSpPr/>
          <p:nvPr/>
        </p:nvSpPr>
        <p:spPr>
          <a:xfrm>
            <a:off x="1285875" y="1562100"/>
            <a:ext cx="6032500" cy="2768600"/>
          </a:xfrm>
          <a:prstGeom prst="doubleWave">
            <a:avLst/>
          </a:prstGeom>
          <a:solidFill>
            <a:srgbClr val="D4ECBA"/>
          </a:solidFill>
          <a:ln w="57150">
            <a:solidFill>
              <a:srgbClr val="F363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r" rtl="1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fa-IR" sz="2400" dirty="0">
                <a:solidFill>
                  <a:schemeClr val="tx1"/>
                </a:solidFill>
              </a:rPr>
              <a:t>پیدا کردن </a:t>
            </a:r>
            <a:r>
              <a:rPr lang="fa-IR" sz="2400" dirty="0">
                <a:solidFill>
                  <a:srgbClr val="FF0000"/>
                </a:solidFill>
              </a:rPr>
              <a:t>اشکال‌ها</a:t>
            </a:r>
            <a:r>
              <a:rPr lang="fa-IR" sz="2400" dirty="0">
                <a:solidFill>
                  <a:schemeClr val="tx1"/>
                </a:solidFill>
              </a:rPr>
              <a:t>یی که در بررسی کوتاه مدت دیده نشده بود؛</a:t>
            </a:r>
            <a:endParaRPr lang="fa-IR" sz="2400" dirty="0">
              <a:solidFill>
                <a:srgbClr val="FF0000"/>
              </a:solidFill>
            </a:endParaRPr>
          </a:p>
          <a:p>
            <a:pPr marL="342900" indent="-342900" algn="ctr" rtl="1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fa-IR" sz="3200" dirty="0">
                <a:solidFill>
                  <a:schemeClr val="tx1"/>
                </a:solidFill>
              </a:rPr>
              <a:t>پیدا کردن </a:t>
            </a:r>
            <a:r>
              <a:rPr lang="fa-IR" sz="3200" dirty="0">
                <a:solidFill>
                  <a:srgbClr val="FF0000"/>
                </a:solidFill>
              </a:rPr>
              <a:t>فرصت‌های</a:t>
            </a:r>
            <a:r>
              <a:rPr lang="fa-IR" sz="3200" dirty="0">
                <a:solidFill>
                  <a:schemeClr val="tx1"/>
                </a:solidFill>
              </a:rPr>
              <a:t> بهترکردن عملکرد</a:t>
            </a:r>
            <a:endParaRPr lang="en-US" sz="3200" dirty="0">
              <a:solidFill>
                <a:schemeClr val="tx1"/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Double Wave 17"/>
          <p:cNvSpPr/>
          <p:nvPr/>
        </p:nvSpPr>
        <p:spPr>
          <a:xfrm>
            <a:off x="600075" y="3716338"/>
            <a:ext cx="6032500" cy="2109787"/>
          </a:xfrm>
          <a:prstGeom prst="doubleWave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sz="2800" b="1" dirty="0">
              <a:solidFill>
                <a:srgbClr val="FF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6600" b="1" dirty="0">
                <a:solidFill>
                  <a:srgbClr val="FF0000"/>
                </a:solidFill>
              </a:rPr>
              <a:t>ارزیابی کیفیت</a:t>
            </a:r>
            <a:endParaRPr lang="en-US" sz="6600" b="1" dirty="0">
              <a:solidFill>
                <a:srgbClr val="FF0000"/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45" grpId="0" animBg="1"/>
      <p:bldP spid="18" grpId="0" animBg="1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4"/>
          <p:cNvSpPr>
            <a:spLocks noChangeArrowheads="1"/>
          </p:cNvSpPr>
          <p:nvPr/>
        </p:nvSpPr>
        <p:spPr bwMode="auto">
          <a:xfrm>
            <a:off x="4479925" y="2362200"/>
            <a:ext cx="1841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1"/>
            <a:endParaRPr lang="en-US" sz="7200" b="1">
              <a:solidFill>
                <a:srgbClr val="00B050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algn="ctr" rtl="1" fontAlgn="auto">
              <a:spcAft>
                <a:spcPts val="0"/>
              </a:spcAft>
              <a:defRPr/>
            </a:pPr>
            <a:r>
              <a:rPr lang="en-US" sz="13800" b="1" dirty="0" smtClean="0">
                <a:solidFill>
                  <a:srgbClr val="006600"/>
                </a:solidFill>
                <a:latin typeface="Sakkal Majalla" pitchFamily="2" charset="-78"/>
                <a:cs typeface="Sakkal Majalla" pitchFamily="2" charset="-78"/>
              </a:rPr>
              <a:t/>
            </a:r>
            <a:br>
              <a:rPr lang="en-US" sz="13800" b="1" dirty="0" smtClean="0">
                <a:solidFill>
                  <a:srgbClr val="006600"/>
                </a:solidFill>
                <a:latin typeface="Sakkal Majalla" pitchFamily="2" charset="-78"/>
                <a:cs typeface="Sakkal Majalla" pitchFamily="2" charset="-78"/>
              </a:rPr>
            </a:br>
            <a:r>
              <a:rPr lang="en-US" sz="13800" b="1" dirty="0">
                <a:solidFill>
                  <a:srgbClr val="006600"/>
                </a:solidFill>
                <a:latin typeface="Sakkal Majalla" pitchFamily="2" charset="-78"/>
                <a:cs typeface="Sakkal Majalla" pitchFamily="2" charset="-78"/>
              </a:rPr>
              <a:t/>
            </a:r>
            <a:br>
              <a:rPr lang="en-US" sz="13800" b="1" dirty="0">
                <a:solidFill>
                  <a:srgbClr val="006600"/>
                </a:solidFill>
                <a:latin typeface="Sakkal Majalla" pitchFamily="2" charset="-78"/>
                <a:cs typeface="Sakkal Majalla" pitchFamily="2" charset="-78"/>
              </a:rPr>
            </a:br>
            <a:r>
              <a:rPr lang="fa-IR" sz="9600" b="1" dirty="0">
                <a:solidFill>
                  <a:srgbClr val="FF0000"/>
                </a:solidFill>
              </a:rPr>
              <a:t/>
            </a:r>
            <a:br>
              <a:rPr lang="fa-IR" sz="9600" b="1" dirty="0">
                <a:solidFill>
                  <a:srgbClr val="FF0000"/>
                </a:solidFill>
              </a:rPr>
            </a:br>
            <a:endParaRPr lang="en-US" sz="13800" b="1" dirty="0">
              <a:solidFill>
                <a:srgbClr val="0066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0413" y="227013"/>
            <a:ext cx="4038600" cy="685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800" dirty="0">
                <a:solidFill>
                  <a:schemeClr val="tx1"/>
                </a:solidFill>
              </a:rPr>
              <a:t>تعیین کیفیت موردنظر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352800" y="893763"/>
            <a:ext cx="4038600" cy="685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800" dirty="0">
                <a:solidFill>
                  <a:schemeClr val="tx1"/>
                </a:solidFill>
              </a:rPr>
              <a:t>انتخاب مجری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19200" y="3479800"/>
            <a:ext cx="5370513" cy="6159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800" dirty="0">
                <a:solidFill>
                  <a:schemeClr val="tx1"/>
                </a:solidFill>
              </a:rPr>
              <a:t>اجرای کار: تولید محصول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0" name="Down Arrow 19"/>
          <p:cNvSpPr/>
          <p:nvPr/>
        </p:nvSpPr>
        <p:spPr>
          <a:xfrm>
            <a:off x="3294063" y="4117975"/>
            <a:ext cx="914400" cy="2143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Down Arrow 21"/>
          <p:cNvSpPr/>
          <p:nvPr/>
        </p:nvSpPr>
        <p:spPr>
          <a:xfrm>
            <a:off x="3314700" y="3070225"/>
            <a:ext cx="9144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219200" y="4340225"/>
            <a:ext cx="5370513" cy="51593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800">
                <a:solidFill>
                  <a:schemeClr val="tx1"/>
                </a:solidFill>
              </a:rPr>
              <a:t>پایش کیفیت: پیشگیری/زنگ هشدار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5221288" y="6369050"/>
            <a:ext cx="1771650" cy="7938"/>
          </a:xfrm>
          <a:prstGeom prst="line">
            <a:avLst/>
          </a:prstGeom>
          <a:ln w="57150">
            <a:solidFill>
              <a:srgbClr val="005C2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 flipV="1">
            <a:off x="6992938" y="3260725"/>
            <a:ext cx="17462" cy="3071813"/>
          </a:xfrm>
          <a:prstGeom prst="line">
            <a:avLst/>
          </a:prstGeom>
          <a:ln w="57150">
            <a:solidFill>
              <a:srgbClr val="005C2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857250" y="3314700"/>
            <a:ext cx="6172200" cy="0"/>
          </a:xfrm>
          <a:prstGeom prst="line">
            <a:avLst/>
          </a:prstGeom>
          <a:ln w="57150">
            <a:solidFill>
              <a:srgbClr val="005C2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820738" y="3314700"/>
            <a:ext cx="17462" cy="3017838"/>
          </a:xfrm>
          <a:prstGeom prst="line">
            <a:avLst/>
          </a:prstGeom>
          <a:ln w="57150">
            <a:solidFill>
              <a:srgbClr val="005C2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Down Arrow 22"/>
          <p:cNvSpPr/>
          <p:nvPr/>
        </p:nvSpPr>
        <p:spPr>
          <a:xfrm>
            <a:off x="3259138" y="4889500"/>
            <a:ext cx="914400" cy="2857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1258888" y="5222875"/>
            <a:ext cx="5370512" cy="604838"/>
          </a:xfrm>
          <a:prstGeom prst="rect">
            <a:avLst/>
          </a:prstGeom>
          <a:solidFill>
            <a:srgbClr val="E5E94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800" dirty="0">
                <a:solidFill>
                  <a:schemeClr val="tx1"/>
                </a:solidFill>
              </a:rPr>
              <a:t>تحویل محصول به مشتری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400300" y="1431925"/>
            <a:ext cx="4038600" cy="6858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800" dirty="0">
                <a:solidFill>
                  <a:schemeClr val="tx1"/>
                </a:solidFill>
              </a:rPr>
              <a:t>ارزشیابی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0" name="Diamond 29"/>
          <p:cNvSpPr/>
          <p:nvPr/>
        </p:nvSpPr>
        <p:spPr>
          <a:xfrm>
            <a:off x="1808163" y="2051050"/>
            <a:ext cx="4021137" cy="606425"/>
          </a:xfrm>
          <a:prstGeom prst="diamond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800" dirty="0">
                <a:solidFill>
                  <a:schemeClr val="tx1"/>
                </a:solidFill>
              </a:rPr>
              <a:t>تصمیم؟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258888" y="2541588"/>
            <a:ext cx="4953000" cy="60483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800" dirty="0">
                <a:solidFill>
                  <a:schemeClr val="tx1"/>
                </a:solidFill>
              </a:rPr>
              <a:t>ارزیابی تهدیدها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915988" y="6327775"/>
            <a:ext cx="1636712" cy="22225"/>
          </a:xfrm>
          <a:prstGeom prst="line">
            <a:avLst/>
          </a:prstGeom>
          <a:ln w="57150">
            <a:solidFill>
              <a:srgbClr val="005C2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7637463" y="2895600"/>
            <a:ext cx="1428750" cy="348138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3200" b="1" dirty="0">
                <a:solidFill>
                  <a:srgbClr val="FF0000"/>
                </a:solidFill>
              </a:rPr>
              <a:t>بهبود کیفیت:</a:t>
            </a: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3200" dirty="0">
                <a:solidFill>
                  <a:schemeClr val="tx1"/>
                </a:solidFill>
              </a:rPr>
              <a:t>ریشه‌یابی علت اشکال‌ها</a:t>
            </a:r>
            <a:endParaRPr lang="en-US" sz="3200" dirty="0">
              <a:solidFill>
                <a:schemeClr val="tx1"/>
              </a:solidFill>
            </a:endParaRP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2422525" y="6045200"/>
            <a:ext cx="2801938" cy="646113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a-IR" sz="3600" b="1" i="1">
                <a:solidFill>
                  <a:srgbClr val="FF0000"/>
                </a:solidFill>
              </a:rPr>
              <a:t>ارزیابی کیفیت!</a:t>
            </a:r>
            <a:endParaRPr lang="en-US" sz="3600" b="1" i="1">
              <a:solidFill>
                <a:srgbClr val="FF0000"/>
              </a:solidFill>
            </a:endParaRPr>
          </a:p>
        </p:txBody>
      </p:sp>
      <p:sp>
        <p:nvSpPr>
          <p:cNvPr id="37" name="Down Arrow 36"/>
          <p:cNvSpPr/>
          <p:nvPr/>
        </p:nvSpPr>
        <p:spPr>
          <a:xfrm rot="7270295">
            <a:off x="7016751" y="1330325"/>
            <a:ext cx="538162" cy="2268537"/>
          </a:xfrm>
          <a:prstGeom prst="downArrow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Down Arrow 37"/>
          <p:cNvSpPr/>
          <p:nvPr/>
        </p:nvSpPr>
        <p:spPr>
          <a:xfrm rot="16200000">
            <a:off x="6611144" y="5344319"/>
            <a:ext cx="1501775" cy="5794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3" grpId="0" animBg="1"/>
      <p:bldP spid="37" grpId="0" animBg="1"/>
      <p:bldP spid="38" grpId="0" animBg="1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fa-IR" sz="2400" b="1" dirty="0"/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en-US" sz="2400" b="1" dirty="0"/>
          </a:p>
        </p:txBody>
      </p:sp>
      <p:sp>
        <p:nvSpPr>
          <p:cNvPr id="12390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301D4DE-0B10-446C-B6A2-B8839B42433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117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827437" y="723279"/>
            <a:ext cx="1656184" cy="100811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dirty="0"/>
              <a:t> </a:t>
            </a:r>
            <a:r>
              <a:rPr lang="fa-IR" sz="2400" b="1" dirty="0"/>
              <a:t>گزینش روش سنجش</a:t>
            </a:r>
            <a:endParaRPr lang="en-US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7308304" y="5265204"/>
            <a:ext cx="1656184" cy="10081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dirty="0"/>
              <a:t> </a:t>
            </a:r>
            <a:r>
              <a:rPr lang="fa-IR" sz="2400" b="1" dirty="0"/>
              <a:t>گزارش نتیجه</a:t>
            </a:r>
            <a:endParaRPr lang="en-US" sz="2400" b="1" dirty="0"/>
          </a:p>
        </p:txBody>
      </p:sp>
      <p:sp>
        <p:nvSpPr>
          <p:cNvPr id="7" name="Rectangle 6"/>
          <p:cNvSpPr/>
          <p:nvPr/>
        </p:nvSpPr>
        <p:spPr>
          <a:xfrm>
            <a:off x="2840691" y="5229200"/>
            <a:ext cx="1656184" cy="10081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b="1" dirty="0"/>
              <a:t> </a:t>
            </a:r>
            <a:r>
              <a:rPr lang="fa-IR" sz="2400" b="1" dirty="0"/>
              <a:t>سنجش نمونه‌ها</a:t>
            </a:r>
            <a:endParaRPr lang="en-US" sz="2400" b="1" dirty="0"/>
          </a:p>
        </p:txBody>
      </p:sp>
      <p:sp>
        <p:nvSpPr>
          <p:cNvPr id="8" name="Rectangle 7"/>
          <p:cNvSpPr/>
          <p:nvPr/>
        </p:nvSpPr>
        <p:spPr>
          <a:xfrm>
            <a:off x="611560" y="5229200"/>
            <a:ext cx="1656184" cy="10081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dirty="0"/>
              <a:t> </a:t>
            </a:r>
            <a:r>
              <a:rPr lang="fa-IR" sz="2400" b="1" dirty="0"/>
              <a:t>نمونه‌گیری از بیماران</a:t>
            </a:r>
            <a:endParaRPr lang="en-US" sz="2400" b="1" dirty="0"/>
          </a:p>
        </p:txBody>
      </p:sp>
      <p:sp>
        <p:nvSpPr>
          <p:cNvPr id="12" name="Rectangle 11"/>
          <p:cNvSpPr/>
          <p:nvPr/>
        </p:nvSpPr>
        <p:spPr>
          <a:xfrm>
            <a:off x="2827437" y="2184232"/>
            <a:ext cx="1656184" cy="10081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400" b="1" dirty="0"/>
              <a:t> ارزشیابی روش</a:t>
            </a:r>
            <a:endParaRPr lang="en-US" sz="2400" b="1" dirty="0"/>
          </a:p>
        </p:txBody>
      </p:sp>
      <p:cxnSp>
        <p:nvCxnSpPr>
          <p:cNvPr id="14" name="Straight Arrow Connector 13"/>
          <p:cNvCxnSpPr>
            <a:stCxn id="0" idx="3"/>
            <a:endCxn id="0" idx="1"/>
          </p:cNvCxnSpPr>
          <p:nvPr/>
        </p:nvCxnSpPr>
        <p:spPr>
          <a:xfrm>
            <a:off x="2268538" y="5732463"/>
            <a:ext cx="571500" cy="0"/>
          </a:xfrm>
          <a:prstGeom prst="straightConnector1">
            <a:avLst/>
          </a:prstGeom>
          <a:ln w="76200">
            <a:solidFill>
              <a:srgbClr val="005C2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497388" y="5732463"/>
            <a:ext cx="573087" cy="0"/>
          </a:xfrm>
          <a:prstGeom prst="straightConnector1">
            <a:avLst/>
          </a:prstGeom>
          <a:ln w="76200">
            <a:solidFill>
              <a:srgbClr val="005C2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0" idx="2"/>
            <a:endCxn id="0" idx="0"/>
          </p:cNvCxnSpPr>
          <p:nvPr/>
        </p:nvCxnSpPr>
        <p:spPr>
          <a:xfrm>
            <a:off x="3656013" y="1731963"/>
            <a:ext cx="0" cy="452437"/>
          </a:xfrm>
          <a:prstGeom prst="straightConnector1">
            <a:avLst/>
          </a:prstGeom>
          <a:ln w="76200">
            <a:solidFill>
              <a:srgbClr val="005C2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840691" y="3628840"/>
            <a:ext cx="1656184" cy="10081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400" b="1" dirty="0"/>
              <a:t> راه انداختن روش</a:t>
            </a:r>
            <a:endParaRPr lang="en-US" sz="2400" b="1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3656013" y="3192463"/>
            <a:ext cx="0" cy="452437"/>
          </a:xfrm>
          <a:prstGeom prst="straightConnector1">
            <a:avLst/>
          </a:prstGeom>
          <a:ln w="76200">
            <a:solidFill>
              <a:srgbClr val="005C2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5069822" y="5265204"/>
            <a:ext cx="1656184" cy="10081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b="1" dirty="0"/>
              <a:t> </a:t>
            </a:r>
            <a:r>
              <a:rPr lang="fa-IR" sz="2400" b="1" dirty="0"/>
              <a:t>پایش کیفیت؛</a:t>
            </a: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AQCS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6726238" y="5770563"/>
            <a:ext cx="573087" cy="0"/>
          </a:xfrm>
          <a:prstGeom prst="straightConnector1">
            <a:avLst/>
          </a:prstGeom>
          <a:ln w="76200">
            <a:solidFill>
              <a:srgbClr val="005C2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Down Arrow 32"/>
          <p:cNvSpPr/>
          <p:nvPr/>
        </p:nvSpPr>
        <p:spPr>
          <a:xfrm>
            <a:off x="3059113" y="4652963"/>
            <a:ext cx="1081087" cy="576262"/>
          </a:xfrm>
          <a:prstGeom prst="downArrow">
            <a:avLst/>
          </a:prstGeom>
          <a:solidFill>
            <a:srgbClr val="92D05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24-Point Star 19"/>
          <p:cNvSpPr/>
          <p:nvPr/>
        </p:nvSpPr>
        <p:spPr>
          <a:xfrm>
            <a:off x="5853113" y="-109538"/>
            <a:ext cx="3200400" cy="3425826"/>
          </a:xfrm>
          <a:prstGeom prst="star24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800" b="1" dirty="0"/>
              <a:t> </a:t>
            </a:r>
            <a:r>
              <a:rPr lang="fa-IR" sz="2800" b="1" dirty="0">
                <a:solidFill>
                  <a:srgbClr val="7030A0"/>
                </a:solidFill>
              </a:rPr>
              <a:t>کیفیت:</a:t>
            </a:r>
          </a:p>
          <a:p>
            <a:pPr marL="342900" indent="-342900" algn="ctr" rtl="1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2800" b="1" dirty="0">
                <a:solidFill>
                  <a:srgbClr val="7030A0"/>
                </a:solidFill>
              </a:rPr>
              <a:t>TEa</a:t>
            </a:r>
          </a:p>
          <a:p>
            <a:pPr marL="342900" indent="-342900" algn="ctr" rtl="1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2800" b="1" dirty="0">
                <a:solidFill>
                  <a:srgbClr val="7030A0"/>
                </a:solidFill>
              </a:rPr>
              <a:t>95%</a:t>
            </a:r>
          </a:p>
        </p:txBody>
      </p:sp>
      <p:cxnSp>
        <p:nvCxnSpPr>
          <p:cNvPr id="23" name="Straight Connector 22"/>
          <p:cNvCxnSpPr/>
          <p:nvPr/>
        </p:nvCxnSpPr>
        <p:spPr>
          <a:xfrm flipH="1" flipV="1">
            <a:off x="7112000" y="5768975"/>
            <a:ext cx="50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4340225" y="5143500"/>
            <a:ext cx="485775" cy="2794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413000" y="6670675"/>
            <a:ext cx="6646863" cy="0"/>
          </a:xfrm>
          <a:prstGeom prst="line">
            <a:avLst/>
          </a:prstGeom>
          <a:ln w="57150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9059863" y="4941888"/>
            <a:ext cx="0" cy="1728787"/>
          </a:xfrm>
          <a:prstGeom prst="line">
            <a:avLst/>
          </a:prstGeom>
          <a:ln w="57150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497138" y="4902200"/>
            <a:ext cx="6467475" cy="39688"/>
          </a:xfrm>
          <a:prstGeom prst="line">
            <a:avLst/>
          </a:prstGeom>
          <a:ln w="57150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 flipV="1">
            <a:off x="2413000" y="4941888"/>
            <a:ext cx="0" cy="1693862"/>
          </a:xfrm>
          <a:prstGeom prst="line">
            <a:avLst/>
          </a:prstGeom>
          <a:ln w="57150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71450" y="219075"/>
            <a:ext cx="3013075" cy="5754688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r" rtl="1"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fa-IR" sz="2800" b="1" dirty="0">
                <a:solidFill>
                  <a:srgbClr val="FF0000"/>
                </a:solidFill>
                <a:latin typeface="+mn-lt"/>
                <a:cs typeface="+mn-cs"/>
              </a:rPr>
              <a:t>ابزار ارزیابی کیفیت:</a:t>
            </a:r>
          </a:p>
          <a:p>
            <a:pPr marL="285750" indent="-285750" algn="r" rtl="1" fontAlgn="auto">
              <a:spcBef>
                <a:spcPts val="0"/>
              </a:spcBef>
              <a:spcAft>
                <a:spcPts val="1800"/>
              </a:spcAft>
              <a:buFontTx/>
              <a:buChar char="-"/>
              <a:defRPr/>
            </a:pP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+mn-lt"/>
                <a:cs typeface="+mn-cs"/>
              </a:rPr>
              <a:t>EQA</a:t>
            </a:r>
            <a:r>
              <a:rPr lang="fa-IR" sz="2800" dirty="0">
                <a:solidFill>
                  <a:schemeClr val="accent4">
                    <a:lumMod val="50000"/>
                  </a:schemeClr>
                </a:solidFill>
                <a:latin typeface="+mn-lt"/>
                <a:cs typeface="+mn-cs"/>
              </a:rPr>
              <a:t>، 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+mn-lt"/>
                <a:cs typeface="+mn-cs"/>
              </a:rPr>
              <a:t>PT</a:t>
            </a:r>
            <a:r>
              <a:rPr lang="fa-IR" sz="2800" dirty="0">
                <a:solidFill>
                  <a:schemeClr val="accent4">
                    <a:lumMod val="50000"/>
                  </a:schemeClr>
                </a:solidFill>
                <a:latin typeface="+mn-lt"/>
                <a:cs typeface="+mn-cs"/>
              </a:rPr>
              <a:t>، همگروه</a:t>
            </a:r>
            <a:endParaRPr lang="en-US" sz="2800" dirty="0">
              <a:solidFill>
                <a:schemeClr val="accent4">
                  <a:lumMod val="50000"/>
                </a:schemeClr>
              </a:solidFill>
              <a:latin typeface="+mn-lt"/>
              <a:cs typeface="+mn-cs"/>
            </a:endParaRPr>
          </a:p>
          <a:p>
            <a:pPr marL="285750" indent="-285750" algn="r" rtl="1" fontAlgn="auto">
              <a:spcBef>
                <a:spcPts val="0"/>
              </a:spcBef>
              <a:spcAft>
                <a:spcPts val="1800"/>
              </a:spcAft>
              <a:buFontTx/>
              <a:buChar char="-"/>
              <a:defRPr/>
            </a:pPr>
            <a:r>
              <a:rPr lang="fa-IR" sz="2800" dirty="0">
                <a:solidFill>
                  <a:schemeClr val="accent4">
                    <a:lumMod val="50000"/>
                  </a:schemeClr>
                </a:solidFill>
                <a:latin typeface="+mn-lt"/>
                <a:cs typeface="+mn-cs"/>
              </a:rPr>
              <a:t>بررسی گزارش مصرف کنندگان آزمایش</a:t>
            </a:r>
          </a:p>
          <a:p>
            <a:pPr marL="285750" indent="-285750" algn="r" rtl="1" fontAlgn="auto">
              <a:spcBef>
                <a:spcPts val="0"/>
              </a:spcBef>
              <a:spcAft>
                <a:spcPts val="1800"/>
              </a:spcAft>
              <a:buFontTx/>
              <a:buChar char="-"/>
              <a:defRPr/>
            </a:pPr>
            <a:r>
              <a:rPr lang="fa-IR" sz="2800" dirty="0">
                <a:solidFill>
                  <a:schemeClr val="accent4">
                    <a:lumMod val="50000"/>
                  </a:schemeClr>
                </a:solidFill>
                <a:latin typeface="+mn-lt"/>
                <a:cs typeface="+mn-cs"/>
              </a:rPr>
              <a:t>بررسی گزارش‌های مربوط به اجرا</a:t>
            </a:r>
          </a:p>
          <a:p>
            <a:pPr marL="285750" indent="-285750" algn="r" rtl="1" fontAlgn="auto">
              <a:spcBef>
                <a:spcPts val="0"/>
              </a:spcBef>
              <a:spcAft>
                <a:spcPts val="1800"/>
              </a:spcAft>
              <a:buFontTx/>
              <a:buChar char="-"/>
              <a:defRPr/>
            </a:pPr>
            <a:r>
              <a:rPr lang="fa-IR" sz="2800" dirty="0">
                <a:solidFill>
                  <a:schemeClr val="accent4">
                    <a:lumMod val="50000"/>
                  </a:schemeClr>
                </a:solidFill>
                <a:latin typeface="+mn-lt"/>
                <a:cs typeface="+mn-cs"/>
              </a:rPr>
              <a:t>بررسی گزارش‌های مربوط به 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+mn-lt"/>
                <a:cs typeface="+mn-cs"/>
              </a:rPr>
              <a:t>QC</a:t>
            </a:r>
          </a:p>
          <a:p>
            <a:pPr marL="285750" indent="-285750" algn="r" rtl="1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+mn-lt"/>
                <a:cs typeface="+mn-cs"/>
              </a:rPr>
              <a:t>…</a:t>
            </a:r>
            <a:endParaRPr lang="fa-IR" sz="2800" dirty="0">
              <a:solidFill>
                <a:schemeClr val="accent4">
                  <a:lumMod val="50000"/>
                </a:schemeClr>
              </a:solidFill>
              <a:latin typeface="+mn-lt"/>
              <a:cs typeface="+mn-cs"/>
            </a:endParaRPr>
          </a:p>
          <a:p>
            <a:pPr marL="285750" indent="-285750" algn="r" rtl="1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298459" y="3165578"/>
            <a:ext cx="1656184" cy="10081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400" b="1" dirty="0"/>
              <a:t> بهبود کیفیت</a:t>
            </a:r>
            <a:endParaRPr lang="en-US" sz="2400" b="1" dirty="0"/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5884863" y="4103688"/>
            <a:ext cx="0" cy="566737"/>
          </a:xfrm>
          <a:prstGeom prst="straightConnector1">
            <a:avLst/>
          </a:prstGeom>
          <a:ln w="76200">
            <a:solidFill>
              <a:srgbClr val="005C2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4471988" y="2459038"/>
            <a:ext cx="1412875" cy="6350"/>
          </a:xfrm>
          <a:prstGeom prst="straightConnector1">
            <a:avLst/>
          </a:prstGeom>
          <a:ln w="76200">
            <a:solidFill>
              <a:srgbClr val="005C2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7112000" y="4315480"/>
            <a:ext cx="2001511" cy="6896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400" b="1" dirty="0"/>
              <a:t> ارزیابی کیفیت</a:t>
            </a:r>
            <a:endParaRPr lang="en-US" sz="2400" b="1" dirty="0"/>
          </a:p>
        </p:txBody>
      </p:sp>
      <p:cxnSp>
        <p:nvCxnSpPr>
          <p:cNvPr id="36" name="Elbow Connector 35"/>
          <p:cNvCxnSpPr/>
          <p:nvPr/>
        </p:nvCxnSpPr>
        <p:spPr>
          <a:xfrm rot="10800000">
            <a:off x="4813300" y="5168900"/>
            <a:ext cx="1912938" cy="382588"/>
          </a:xfrm>
          <a:prstGeom prst="bentConnector3">
            <a:avLst>
              <a:gd name="adj1" fmla="val -14155"/>
            </a:avLst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51525" y="4670425"/>
            <a:ext cx="1279525" cy="0"/>
          </a:xfrm>
          <a:prstGeom prst="line">
            <a:avLst/>
          </a:prstGeom>
          <a:ln w="57150">
            <a:solidFill>
              <a:srgbClr val="005C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853113" y="2436813"/>
            <a:ext cx="0" cy="750887"/>
          </a:xfrm>
          <a:prstGeom prst="line">
            <a:avLst/>
          </a:prstGeom>
          <a:ln w="57150">
            <a:solidFill>
              <a:srgbClr val="005C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Flowchart: Punched Tape 50"/>
          <p:cNvSpPr/>
          <p:nvPr/>
        </p:nvSpPr>
        <p:spPr>
          <a:xfrm>
            <a:off x="138113" y="461963"/>
            <a:ext cx="8783637" cy="5957887"/>
          </a:xfrm>
          <a:prstGeom prst="flowChartPunchedTape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0800000" scaled="1"/>
            <a:tileRect/>
          </a:gra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3200" dirty="0">
                <a:solidFill>
                  <a:schemeClr val="tx1"/>
                </a:solidFill>
              </a:rPr>
              <a:t>استن وستگارد:</a:t>
            </a: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4400" b="1" i="1" dirty="0">
                <a:solidFill>
                  <a:srgbClr val="7030A0"/>
                </a:solidFill>
              </a:rPr>
              <a:t>ناآسودگی همیشگی!</a:t>
            </a:r>
            <a:endParaRPr lang="en-US" sz="4400" b="1" i="1" dirty="0">
              <a:solidFill>
                <a:srgbClr val="7030A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4400" dirty="0">
                <a:solidFill>
                  <a:srgbClr val="7030A0"/>
                </a:solidFill>
              </a:rPr>
              <a:t>بهای کیفیت، مانند آزادی،</a:t>
            </a:r>
            <a:r>
              <a:rPr lang="fa-IR" sz="4400" dirty="0">
                <a:solidFill>
                  <a:schemeClr val="tx1"/>
                </a:solidFill>
              </a:rPr>
              <a:t> </a:t>
            </a:r>
            <a:r>
              <a:rPr lang="fa-IR" sz="4400" b="1" i="1" dirty="0">
                <a:solidFill>
                  <a:srgbClr val="FF0000"/>
                </a:solidFill>
              </a:rPr>
              <a:t>پایش پیوسته </a:t>
            </a:r>
            <a:r>
              <a:rPr lang="fa-IR" sz="4400" dirty="0">
                <a:solidFill>
                  <a:srgbClr val="7030A0"/>
                </a:solidFill>
              </a:rPr>
              <a:t>است.</a:t>
            </a:r>
            <a:endParaRPr lang="fa-IR" sz="3600" dirty="0">
              <a:solidFill>
                <a:schemeClr val="tx1"/>
              </a:solidFill>
            </a:endParaRP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3600" dirty="0">
                <a:solidFill>
                  <a:schemeClr val="tx1"/>
                </a:solidFill>
              </a:rPr>
              <a:t>            </a:t>
            </a:r>
            <a:r>
              <a:rPr lang="fa-IR" sz="3200" dirty="0">
                <a:solidFill>
                  <a:schemeClr val="tx1"/>
                </a:solidFill>
              </a:rPr>
              <a:t>                              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51" grpId="0" animBg="1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88" y="1588"/>
            <a:ext cx="9144001" cy="6818312"/>
          </a:xfrm>
          <a:solidFill>
            <a:schemeClr val="bg1">
              <a:lumMod val="75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109728" indent="0" algn="ctr" rtl="1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fa-IR" sz="4400" b="1" i="1" dirty="0" smtClean="0">
                <a:solidFill>
                  <a:srgbClr val="FF0000"/>
                </a:solidFill>
              </a:rPr>
              <a:t>جمعبندی:</a:t>
            </a:r>
            <a:endParaRPr lang="fa-IR" sz="4400" b="1" i="1" dirty="0">
              <a:solidFill>
                <a:srgbClr val="FF0000"/>
              </a:solidFill>
            </a:endParaRPr>
          </a:p>
          <a:p>
            <a:pPr marL="109728" indent="0" algn="r" rtl="1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fa-IR" dirty="0"/>
          </a:p>
        </p:txBody>
      </p:sp>
      <p:sp>
        <p:nvSpPr>
          <p:cNvPr id="124931" name="Slide Number Placeholder 19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0767B50-A9FD-45D7-81CF-4362977C3F4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118</a:t>
            </a:fld>
            <a:endParaRPr lang="en-US"/>
          </a:p>
        </p:txBody>
      </p:sp>
      <p:sp>
        <p:nvSpPr>
          <p:cNvPr id="14" name="Circular Arrow 13"/>
          <p:cNvSpPr/>
          <p:nvPr/>
        </p:nvSpPr>
        <p:spPr>
          <a:xfrm rot="14785948">
            <a:off x="1969294" y="2612232"/>
            <a:ext cx="1238250" cy="1312862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4094700"/>
              <a:gd name="adj5" fmla="val 13261"/>
            </a:avLst>
          </a:prstGeom>
          <a:solidFill>
            <a:srgbClr val="F363D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>
              <a:solidFill>
                <a:schemeClr val="tx1"/>
              </a:solidFill>
            </a:endParaRPr>
          </a:p>
        </p:txBody>
      </p:sp>
      <p:sp>
        <p:nvSpPr>
          <p:cNvPr id="15" name="Circular Arrow 14"/>
          <p:cNvSpPr/>
          <p:nvPr/>
        </p:nvSpPr>
        <p:spPr>
          <a:xfrm rot="2159820">
            <a:off x="6307138" y="1985963"/>
            <a:ext cx="1136650" cy="915987"/>
          </a:xfrm>
          <a:custGeom>
            <a:avLst/>
            <a:gdLst>
              <a:gd name="connsiteX0" fmla="*/ 478227 w 1390904"/>
              <a:gd name="connsiteY0" fmla="*/ 176539 h 1249851"/>
              <a:gd name="connsiteX1" fmla="*/ 897443 w 1390904"/>
              <a:gd name="connsiteY1" fmla="*/ 171138 h 1249851"/>
              <a:gd name="connsiteX2" fmla="*/ 1224499 w 1390904"/>
              <a:gd name="connsiteY2" fmla="*/ 471605 h 1249851"/>
              <a:gd name="connsiteX3" fmla="*/ 1355912 w 1390904"/>
              <a:gd name="connsiteY3" fmla="*/ 471606 h 1249851"/>
              <a:gd name="connsiteX4" fmla="*/ 1174742 w 1390904"/>
              <a:gd name="connsiteY4" fmla="*/ 624925 h 1249851"/>
              <a:gd name="connsiteX5" fmla="*/ 923589 w 1390904"/>
              <a:gd name="connsiteY5" fmla="*/ 471606 h 1249851"/>
              <a:gd name="connsiteX6" fmla="*/ 1050891 w 1390904"/>
              <a:gd name="connsiteY6" fmla="*/ 471606 h 1249851"/>
              <a:gd name="connsiteX7" fmla="*/ 813073 w 1390904"/>
              <a:gd name="connsiteY7" fmla="*/ 308808 h 1249851"/>
              <a:gd name="connsiteX8" fmla="*/ 546687 w 1390904"/>
              <a:gd name="connsiteY8" fmla="*/ 317851 h 1249851"/>
              <a:gd name="connsiteX9" fmla="*/ 478227 w 1390904"/>
              <a:gd name="connsiteY9" fmla="*/ 176539 h 1249851"/>
              <a:gd name="connsiteX0" fmla="*/ 0 w 993624"/>
              <a:gd name="connsiteY0" fmla="*/ 5797 h 795623"/>
              <a:gd name="connsiteX1" fmla="*/ 535155 w 993624"/>
              <a:gd name="connsiteY1" fmla="*/ 341836 h 795623"/>
              <a:gd name="connsiteX2" fmla="*/ 862211 w 993624"/>
              <a:gd name="connsiteY2" fmla="*/ 642303 h 795623"/>
              <a:gd name="connsiteX3" fmla="*/ 993624 w 993624"/>
              <a:gd name="connsiteY3" fmla="*/ 642304 h 795623"/>
              <a:gd name="connsiteX4" fmla="*/ 812454 w 993624"/>
              <a:gd name="connsiteY4" fmla="*/ 795623 h 795623"/>
              <a:gd name="connsiteX5" fmla="*/ 561301 w 993624"/>
              <a:gd name="connsiteY5" fmla="*/ 642304 h 795623"/>
              <a:gd name="connsiteX6" fmla="*/ 688603 w 993624"/>
              <a:gd name="connsiteY6" fmla="*/ 642304 h 795623"/>
              <a:gd name="connsiteX7" fmla="*/ 450785 w 993624"/>
              <a:gd name="connsiteY7" fmla="*/ 479506 h 795623"/>
              <a:gd name="connsiteX8" fmla="*/ 184399 w 993624"/>
              <a:gd name="connsiteY8" fmla="*/ 488549 h 795623"/>
              <a:gd name="connsiteX9" fmla="*/ 0 w 993624"/>
              <a:gd name="connsiteY9" fmla="*/ 5797 h 795623"/>
              <a:gd name="connsiteX0" fmla="*/ 0 w 993624"/>
              <a:gd name="connsiteY0" fmla="*/ 8437 h 798263"/>
              <a:gd name="connsiteX1" fmla="*/ 653075 w 993624"/>
              <a:gd name="connsiteY1" fmla="*/ 244134 h 798263"/>
              <a:gd name="connsiteX2" fmla="*/ 862211 w 993624"/>
              <a:gd name="connsiteY2" fmla="*/ 644943 h 798263"/>
              <a:gd name="connsiteX3" fmla="*/ 993624 w 993624"/>
              <a:gd name="connsiteY3" fmla="*/ 644944 h 798263"/>
              <a:gd name="connsiteX4" fmla="*/ 812454 w 993624"/>
              <a:gd name="connsiteY4" fmla="*/ 798263 h 798263"/>
              <a:gd name="connsiteX5" fmla="*/ 561301 w 993624"/>
              <a:gd name="connsiteY5" fmla="*/ 644944 h 798263"/>
              <a:gd name="connsiteX6" fmla="*/ 688603 w 993624"/>
              <a:gd name="connsiteY6" fmla="*/ 644944 h 798263"/>
              <a:gd name="connsiteX7" fmla="*/ 450785 w 993624"/>
              <a:gd name="connsiteY7" fmla="*/ 482146 h 798263"/>
              <a:gd name="connsiteX8" fmla="*/ 184399 w 993624"/>
              <a:gd name="connsiteY8" fmla="*/ 491189 h 798263"/>
              <a:gd name="connsiteX9" fmla="*/ 0 w 993624"/>
              <a:gd name="connsiteY9" fmla="*/ 8437 h 798263"/>
              <a:gd name="connsiteX0" fmla="*/ 0 w 1136749"/>
              <a:gd name="connsiteY0" fmla="*/ 5852 h 911875"/>
              <a:gd name="connsiteX1" fmla="*/ 796200 w 1136749"/>
              <a:gd name="connsiteY1" fmla="*/ 357746 h 911875"/>
              <a:gd name="connsiteX2" fmla="*/ 1005336 w 1136749"/>
              <a:gd name="connsiteY2" fmla="*/ 758555 h 911875"/>
              <a:gd name="connsiteX3" fmla="*/ 1136749 w 1136749"/>
              <a:gd name="connsiteY3" fmla="*/ 758556 h 911875"/>
              <a:gd name="connsiteX4" fmla="*/ 955579 w 1136749"/>
              <a:gd name="connsiteY4" fmla="*/ 911875 h 911875"/>
              <a:gd name="connsiteX5" fmla="*/ 704426 w 1136749"/>
              <a:gd name="connsiteY5" fmla="*/ 758556 h 911875"/>
              <a:gd name="connsiteX6" fmla="*/ 831728 w 1136749"/>
              <a:gd name="connsiteY6" fmla="*/ 758556 h 911875"/>
              <a:gd name="connsiteX7" fmla="*/ 593910 w 1136749"/>
              <a:gd name="connsiteY7" fmla="*/ 595758 h 911875"/>
              <a:gd name="connsiteX8" fmla="*/ 327524 w 1136749"/>
              <a:gd name="connsiteY8" fmla="*/ 604801 h 911875"/>
              <a:gd name="connsiteX9" fmla="*/ 0 w 1136749"/>
              <a:gd name="connsiteY9" fmla="*/ 5852 h 911875"/>
              <a:gd name="connsiteX0" fmla="*/ 0 w 1136749"/>
              <a:gd name="connsiteY0" fmla="*/ 9160 h 915183"/>
              <a:gd name="connsiteX1" fmla="*/ 712444 w 1136749"/>
              <a:gd name="connsiteY1" fmla="*/ 245761 h 915183"/>
              <a:gd name="connsiteX2" fmla="*/ 1005336 w 1136749"/>
              <a:gd name="connsiteY2" fmla="*/ 761863 h 915183"/>
              <a:gd name="connsiteX3" fmla="*/ 1136749 w 1136749"/>
              <a:gd name="connsiteY3" fmla="*/ 761864 h 915183"/>
              <a:gd name="connsiteX4" fmla="*/ 955579 w 1136749"/>
              <a:gd name="connsiteY4" fmla="*/ 915183 h 915183"/>
              <a:gd name="connsiteX5" fmla="*/ 704426 w 1136749"/>
              <a:gd name="connsiteY5" fmla="*/ 761864 h 915183"/>
              <a:gd name="connsiteX6" fmla="*/ 831728 w 1136749"/>
              <a:gd name="connsiteY6" fmla="*/ 761864 h 915183"/>
              <a:gd name="connsiteX7" fmla="*/ 593910 w 1136749"/>
              <a:gd name="connsiteY7" fmla="*/ 599066 h 915183"/>
              <a:gd name="connsiteX8" fmla="*/ 327524 w 1136749"/>
              <a:gd name="connsiteY8" fmla="*/ 608109 h 915183"/>
              <a:gd name="connsiteX9" fmla="*/ 0 w 1136749"/>
              <a:gd name="connsiteY9" fmla="*/ 9160 h 915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36749" h="915183">
                <a:moveTo>
                  <a:pt x="0" y="9160"/>
                </a:moveTo>
                <a:cubicBezTo>
                  <a:pt x="133609" y="-40225"/>
                  <a:pt x="544888" y="120311"/>
                  <a:pt x="712444" y="245761"/>
                </a:cubicBezTo>
                <a:cubicBezTo>
                  <a:pt x="880000" y="371211"/>
                  <a:pt x="953024" y="624142"/>
                  <a:pt x="1005336" y="761863"/>
                </a:cubicBezTo>
                <a:lnTo>
                  <a:pt x="1136749" y="761864"/>
                </a:lnTo>
                <a:lnTo>
                  <a:pt x="955579" y="915183"/>
                </a:lnTo>
                <a:lnTo>
                  <a:pt x="704426" y="761864"/>
                </a:lnTo>
                <a:lnTo>
                  <a:pt x="831728" y="761864"/>
                </a:lnTo>
                <a:cubicBezTo>
                  <a:pt x="782026" y="683592"/>
                  <a:pt x="696387" y="624968"/>
                  <a:pt x="593910" y="599066"/>
                </a:cubicBezTo>
                <a:cubicBezTo>
                  <a:pt x="506460" y="576963"/>
                  <a:pt x="412472" y="580153"/>
                  <a:pt x="327524" y="608109"/>
                </a:cubicBezTo>
                <a:cubicBezTo>
                  <a:pt x="304704" y="561005"/>
                  <a:pt x="22820" y="56264"/>
                  <a:pt x="0" y="9160"/>
                </a:cubicBezTo>
                <a:close/>
              </a:path>
            </a:pathLst>
          </a:custGeom>
          <a:solidFill>
            <a:srgbClr val="F363D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>
              <a:solidFill>
                <a:schemeClr val="tx1"/>
              </a:solidFill>
            </a:endParaRPr>
          </a:p>
        </p:txBody>
      </p:sp>
      <p:sp>
        <p:nvSpPr>
          <p:cNvPr id="16" name="Circular Arrow 15"/>
          <p:cNvSpPr/>
          <p:nvPr/>
        </p:nvSpPr>
        <p:spPr>
          <a:xfrm rot="5400000">
            <a:off x="5651500" y="4159250"/>
            <a:ext cx="1317625" cy="1374775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4873717"/>
              <a:gd name="adj5" fmla="val 12500"/>
            </a:avLst>
          </a:prstGeom>
          <a:solidFill>
            <a:srgbClr val="F363D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>
              <a:solidFill>
                <a:schemeClr val="tx1"/>
              </a:solidFill>
            </a:endParaRPr>
          </a:p>
        </p:txBody>
      </p:sp>
      <p:sp>
        <p:nvSpPr>
          <p:cNvPr id="17" name="Circular Arrow 16"/>
          <p:cNvSpPr/>
          <p:nvPr/>
        </p:nvSpPr>
        <p:spPr>
          <a:xfrm rot="10800000">
            <a:off x="2347913" y="4422775"/>
            <a:ext cx="1081087" cy="1152525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4649104"/>
              <a:gd name="adj5" fmla="val 12500"/>
            </a:avLst>
          </a:prstGeom>
          <a:solidFill>
            <a:srgbClr val="F363D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19907" y="4030418"/>
            <a:ext cx="2647148" cy="77408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3200" b="1" dirty="0">
                <a:solidFill>
                  <a:srgbClr val="0070C0"/>
                </a:solidFill>
              </a:rPr>
              <a:t>ارزیابی کیفیت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3347863" y="4993525"/>
            <a:ext cx="2536031" cy="77408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3200" b="1" dirty="0">
                <a:solidFill>
                  <a:srgbClr val="0070C0"/>
                </a:solidFill>
              </a:rPr>
              <a:t>پایش کیفیت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5802335" y="3220436"/>
            <a:ext cx="2579665" cy="77780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3200" b="1" dirty="0">
                <a:solidFill>
                  <a:srgbClr val="0070C0"/>
                </a:solidFill>
              </a:rPr>
              <a:t>فرآیندهای کیفیت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460007" y="1610827"/>
            <a:ext cx="2814464" cy="77408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3200" b="1" dirty="0">
                <a:solidFill>
                  <a:srgbClr val="0070C0"/>
                </a:solidFill>
              </a:rPr>
              <a:t>بهبود کیفیت</a:t>
            </a:r>
          </a:p>
        </p:txBody>
      </p:sp>
      <p:sp>
        <p:nvSpPr>
          <p:cNvPr id="24" name="24-Point Star 23"/>
          <p:cNvSpPr/>
          <p:nvPr/>
        </p:nvSpPr>
        <p:spPr>
          <a:xfrm>
            <a:off x="3056551" y="2066226"/>
            <a:ext cx="2623026" cy="2764731"/>
          </a:xfrm>
          <a:prstGeom prst="star24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800" b="1" dirty="0"/>
              <a:t> </a:t>
            </a:r>
            <a:r>
              <a:rPr lang="fa-IR" sz="3200" b="1" i="1" dirty="0">
                <a:solidFill>
                  <a:srgbClr val="FF0000"/>
                </a:solidFill>
              </a:rPr>
              <a:t>کیفیت موردنظر</a:t>
            </a:r>
            <a:endParaRPr lang="en-US" sz="2800" b="1" i="1" dirty="0">
              <a:solidFill>
                <a:srgbClr val="FF0000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5586479" y="822454"/>
            <a:ext cx="2984714" cy="77408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3200" b="1" dirty="0">
                <a:solidFill>
                  <a:srgbClr val="0070C0"/>
                </a:solidFill>
              </a:rPr>
              <a:t>طراحی کیفیت </a:t>
            </a:r>
          </a:p>
        </p:txBody>
      </p:sp>
      <p:sp>
        <p:nvSpPr>
          <p:cNvPr id="30" name="Double Wave 29"/>
          <p:cNvSpPr/>
          <p:nvPr/>
        </p:nvSpPr>
        <p:spPr>
          <a:xfrm>
            <a:off x="152400" y="1112838"/>
            <a:ext cx="8662988" cy="2211387"/>
          </a:xfrm>
          <a:prstGeom prst="doubleWave">
            <a:avLst/>
          </a:prstGeom>
          <a:solidFill>
            <a:schemeClr val="accent3">
              <a:lumMod val="75000"/>
            </a:schemeClr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3200" dirty="0"/>
              <a:t>ایندیرا گاندی:</a:t>
            </a:r>
            <a:endParaRPr lang="en-US" sz="3200" dirty="0"/>
          </a:p>
          <a:p>
            <a:pPr marL="338138" indent="-338138" algn="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/>
              <a:t>	</a:t>
            </a:r>
            <a:r>
              <a:rPr lang="fa-IR" sz="3200" dirty="0"/>
              <a:t>اگر می‌خواهیم به جایی برسیم غیر از جایی که اکنون هستیم، باید از راهی غیر از آنچه تا کنون رفته‌ایم برویم.</a:t>
            </a:r>
            <a:endParaRPr lang="en-US" sz="24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88" y="328613"/>
            <a:ext cx="9144001" cy="6491287"/>
          </a:xfrm>
          <a:solidFill>
            <a:schemeClr val="bg1">
              <a:lumMod val="75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109728" indent="0" algn="ctr" rtl="1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fa-IR" b="1" i="1" dirty="0"/>
              <a:t>جمع بندی</a:t>
            </a:r>
          </a:p>
          <a:p>
            <a:pPr marL="109728" indent="0" algn="r" rtl="1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fa-IR" dirty="0"/>
          </a:p>
        </p:txBody>
      </p:sp>
      <p:sp>
        <p:nvSpPr>
          <p:cNvPr id="125955" name="Slide Number Placeholder 19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D7D47A0-85DD-4448-8229-6561A3624BC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119</a:t>
            </a:fld>
            <a:endParaRPr lang="en-US"/>
          </a:p>
        </p:txBody>
      </p:sp>
      <p:sp>
        <p:nvSpPr>
          <p:cNvPr id="14" name="Circular Arrow 13"/>
          <p:cNvSpPr/>
          <p:nvPr/>
        </p:nvSpPr>
        <p:spPr>
          <a:xfrm rot="14785948">
            <a:off x="1969294" y="2612232"/>
            <a:ext cx="1238250" cy="1312862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4094700"/>
              <a:gd name="adj5" fmla="val 13261"/>
            </a:avLst>
          </a:prstGeom>
          <a:solidFill>
            <a:srgbClr val="F363D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>
              <a:solidFill>
                <a:schemeClr val="tx1"/>
              </a:solidFill>
            </a:endParaRPr>
          </a:p>
        </p:txBody>
      </p:sp>
      <p:sp>
        <p:nvSpPr>
          <p:cNvPr id="15" name="Circular Arrow 14"/>
          <p:cNvSpPr/>
          <p:nvPr/>
        </p:nvSpPr>
        <p:spPr>
          <a:xfrm rot="2159820">
            <a:off x="6100763" y="2097088"/>
            <a:ext cx="1425575" cy="576262"/>
          </a:xfrm>
          <a:custGeom>
            <a:avLst/>
            <a:gdLst>
              <a:gd name="connsiteX0" fmla="*/ 478227 w 1390904"/>
              <a:gd name="connsiteY0" fmla="*/ 176539 h 1249851"/>
              <a:gd name="connsiteX1" fmla="*/ 897443 w 1390904"/>
              <a:gd name="connsiteY1" fmla="*/ 171138 h 1249851"/>
              <a:gd name="connsiteX2" fmla="*/ 1224499 w 1390904"/>
              <a:gd name="connsiteY2" fmla="*/ 471605 h 1249851"/>
              <a:gd name="connsiteX3" fmla="*/ 1355912 w 1390904"/>
              <a:gd name="connsiteY3" fmla="*/ 471606 h 1249851"/>
              <a:gd name="connsiteX4" fmla="*/ 1174742 w 1390904"/>
              <a:gd name="connsiteY4" fmla="*/ 624925 h 1249851"/>
              <a:gd name="connsiteX5" fmla="*/ 923589 w 1390904"/>
              <a:gd name="connsiteY5" fmla="*/ 471606 h 1249851"/>
              <a:gd name="connsiteX6" fmla="*/ 1050891 w 1390904"/>
              <a:gd name="connsiteY6" fmla="*/ 471606 h 1249851"/>
              <a:gd name="connsiteX7" fmla="*/ 813073 w 1390904"/>
              <a:gd name="connsiteY7" fmla="*/ 308808 h 1249851"/>
              <a:gd name="connsiteX8" fmla="*/ 546687 w 1390904"/>
              <a:gd name="connsiteY8" fmla="*/ 317851 h 1249851"/>
              <a:gd name="connsiteX9" fmla="*/ 478227 w 1390904"/>
              <a:gd name="connsiteY9" fmla="*/ 176539 h 1249851"/>
              <a:gd name="connsiteX0" fmla="*/ 0 w 1159498"/>
              <a:gd name="connsiteY0" fmla="*/ 5423 h 821529"/>
              <a:gd name="connsiteX1" fmla="*/ 701029 w 1159498"/>
              <a:gd name="connsiteY1" fmla="*/ 367742 h 821529"/>
              <a:gd name="connsiteX2" fmla="*/ 1028085 w 1159498"/>
              <a:gd name="connsiteY2" fmla="*/ 668209 h 821529"/>
              <a:gd name="connsiteX3" fmla="*/ 1159498 w 1159498"/>
              <a:gd name="connsiteY3" fmla="*/ 668210 h 821529"/>
              <a:gd name="connsiteX4" fmla="*/ 978328 w 1159498"/>
              <a:gd name="connsiteY4" fmla="*/ 821529 h 821529"/>
              <a:gd name="connsiteX5" fmla="*/ 727175 w 1159498"/>
              <a:gd name="connsiteY5" fmla="*/ 668210 h 821529"/>
              <a:gd name="connsiteX6" fmla="*/ 854477 w 1159498"/>
              <a:gd name="connsiteY6" fmla="*/ 668210 h 821529"/>
              <a:gd name="connsiteX7" fmla="*/ 616659 w 1159498"/>
              <a:gd name="connsiteY7" fmla="*/ 505412 h 821529"/>
              <a:gd name="connsiteX8" fmla="*/ 350273 w 1159498"/>
              <a:gd name="connsiteY8" fmla="*/ 514455 h 821529"/>
              <a:gd name="connsiteX9" fmla="*/ 0 w 1159498"/>
              <a:gd name="connsiteY9" fmla="*/ 5423 h 821529"/>
              <a:gd name="connsiteX0" fmla="*/ 0 w 1159498"/>
              <a:gd name="connsiteY0" fmla="*/ 7382 h 823488"/>
              <a:gd name="connsiteX1" fmla="*/ 825929 w 1159498"/>
              <a:gd name="connsiteY1" fmla="*/ 278966 h 823488"/>
              <a:gd name="connsiteX2" fmla="*/ 1028085 w 1159498"/>
              <a:gd name="connsiteY2" fmla="*/ 670168 h 823488"/>
              <a:gd name="connsiteX3" fmla="*/ 1159498 w 1159498"/>
              <a:gd name="connsiteY3" fmla="*/ 670169 h 823488"/>
              <a:gd name="connsiteX4" fmla="*/ 978328 w 1159498"/>
              <a:gd name="connsiteY4" fmla="*/ 823488 h 823488"/>
              <a:gd name="connsiteX5" fmla="*/ 727175 w 1159498"/>
              <a:gd name="connsiteY5" fmla="*/ 670169 h 823488"/>
              <a:gd name="connsiteX6" fmla="*/ 854477 w 1159498"/>
              <a:gd name="connsiteY6" fmla="*/ 670169 h 823488"/>
              <a:gd name="connsiteX7" fmla="*/ 616659 w 1159498"/>
              <a:gd name="connsiteY7" fmla="*/ 507371 h 823488"/>
              <a:gd name="connsiteX8" fmla="*/ 350273 w 1159498"/>
              <a:gd name="connsiteY8" fmla="*/ 516414 h 823488"/>
              <a:gd name="connsiteX9" fmla="*/ 0 w 1159498"/>
              <a:gd name="connsiteY9" fmla="*/ 7382 h 823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59498" h="823488">
                <a:moveTo>
                  <a:pt x="0" y="7382"/>
                </a:moveTo>
                <a:cubicBezTo>
                  <a:pt x="133609" y="-42003"/>
                  <a:pt x="654582" y="168502"/>
                  <a:pt x="825929" y="278966"/>
                </a:cubicBezTo>
                <a:cubicBezTo>
                  <a:pt x="997277" y="389430"/>
                  <a:pt x="975773" y="532447"/>
                  <a:pt x="1028085" y="670168"/>
                </a:cubicBezTo>
                <a:lnTo>
                  <a:pt x="1159498" y="670169"/>
                </a:lnTo>
                <a:lnTo>
                  <a:pt x="978328" y="823488"/>
                </a:lnTo>
                <a:lnTo>
                  <a:pt x="727175" y="670169"/>
                </a:lnTo>
                <a:lnTo>
                  <a:pt x="854477" y="670169"/>
                </a:lnTo>
                <a:cubicBezTo>
                  <a:pt x="804775" y="591897"/>
                  <a:pt x="719136" y="533273"/>
                  <a:pt x="616659" y="507371"/>
                </a:cubicBezTo>
                <a:cubicBezTo>
                  <a:pt x="529209" y="485268"/>
                  <a:pt x="435221" y="488458"/>
                  <a:pt x="350273" y="516414"/>
                </a:cubicBezTo>
                <a:cubicBezTo>
                  <a:pt x="327453" y="469310"/>
                  <a:pt x="22820" y="54486"/>
                  <a:pt x="0" y="7382"/>
                </a:cubicBezTo>
                <a:close/>
              </a:path>
            </a:pathLst>
          </a:custGeom>
          <a:solidFill>
            <a:srgbClr val="F363D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>
              <a:solidFill>
                <a:schemeClr val="tx1"/>
              </a:solidFill>
            </a:endParaRPr>
          </a:p>
        </p:txBody>
      </p:sp>
      <p:sp>
        <p:nvSpPr>
          <p:cNvPr id="16" name="Circular Arrow 15"/>
          <p:cNvSpPr/>
          <p:nvPr/>
        </p:nvSpPr>
        <p:spPr>
          <a:xfrm rot="5400000">
            <a:off x="5651500" y="4159250"/>
            <a:ext cx="1317625" cy="1374775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4873717"/>
              <a:gd name="adj5" fmla="val 12500"/>
            </a:avLst>
          </a:prstGeom>
          <a:solidFill>
            <a:srgbClr val="F363D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>
              <a:solidFill>
                <a:schemeClr val="tx1"/>
              </a:solidFill>
            </a:endParaRPr>
          </a:p>
        </p:txBody>
      </p:sp>
      <p:sp>
        <p:nvSpPr>
          <p:cNvPr id="17" name="Circular Arrow 16"/>
          <p:cNvSpPr/>
          <p:nvPr/>
        </p:nvSpPr>
        <p:spPr>
          <a:xfrm rot="10800000">
            <a:off x="2347913" y="4422775"/>
            <a:ext cx="1081087" cy="1152525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4649104"/>
              <a:gd name="adj5" fmla="val 12500"/>
            </a:avLst>
          </a:prstGeom>
          <a:solidFill>
            <a:srgbClr val="F363D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>
              <a:solidFill>
                <a:schemeClr val="tx1"/>
              </a:solidFill>
            </a:endParaRPr>
          </a:p>
        </p:txBody>
      </p:sp>
      <p:sp>
        <p:nvSpPr>
          <p:cNvPr id="18" name="Circular Arrow 17"/>
          <p:cNvSpPr/>
          <p:nvPr/>
        </p:nvSpPr>
        <p:spPr>
          <a:xfrm rot="19370607">
            <a:off x="3281363" y="1246188"/>
            <a:ext cx="1484312" cy="132080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4334106"/>
              <a:gd name="adj5" fmla="val 15475"/>
            </a:avLst>
          </a:prstGeom>
          <a:solidFill>
            <a:srgbClr val="F363D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19907" y="4030418"/>
            <a:ext cx="2647148" cy="77408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3200" b="1" dirty="0">
                <a:solidFill>
                  <a:srgbClr val="0070C0"/>
                </a:solidFill>
              </a:rPr>
              <a:t>ارزیابی کیفیت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3347863" y="4993525"/>
            <a:ext cx="2536031" cy="77408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3200" b="1" dirty="0">
                <a:solidFill>
                  <a:srgbClr val="0070C0"/>
                </a:solidFill>
              </a:rPr>
              <a:t>پایش کیفیت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5802335" y="3220436"/>
            <a:ext cx="2579665" cy="77780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3200" b="1" dirty="0">
                <a:solidFill>
                  <a:srgbClr val="0070C0"/>
                </a:solidFill>
              </a:rPr>
              <a:t>فرآیندهای کیفیت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460007" y="1610827"/>
            <a:ext cx="2814464" cy="77408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3200" b="1" dirty="0">
                <a:solidFill>
                  <a:srgbClr val="0070C0"/>
                </a:solidFill>
              </a:rPr>
              <a:t>بهبود کیفیت</a:t>
            </a:r>
          </a:p>
        </p:txBody>
      </p:sp>
      <p:sp>
        <p:nvSpPr>
          <p:cNvPr id="24" name="24-Point Star 23"/>
          <p:cNvSpPr/>
          <p:nvPr/>
        </p:nvSpPr>
        <p:spPr>
          <a:xfrm>
            <a:off x="3056551" y="2066226"/>
            <a:ext cx="2623026" cy="2764731"/>
          </a:xfrm>
          <a:prstGeom prst="star24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800" b="1" dirty="0"/>
              <a:t> </a:t>
            </a:r>
            <a:r>
              <a:rPr lang="fa-IR" sz="3200" b="1" i="1" dirty="0">
                <a:solidFill>
                  <a:srgbClr val="FF0000"/>
                </a:solidFill>
              </a:rPr>
              <a:t>کیفیت موردنظر</a:t>
            </a:r>
            <a:endParaRPr lang="en-US" sz="2800" b="1" i="1" dirty="0">
              <a:solidFill>
                <a:srgbClr val="FF0000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5586479" y="822454"/>
            <a:ext cx="2984714" cy="77408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3200" b="1" dirty="0">
                <a:solidFill>
                  <a:srgbClr val="0070C0"/>
                </a:solidFill>
              </a:rPr>
              <a:t>طراحی کیفیت 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4912058" y="1469402"/>
            <a:ext cx="2984714" cy="77408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3200" b="1" dirty="0">
                <a:solidFill>
                  <a:srgbClr val="0070C0"/>
                </a:solidFill>
              </a:rPr>
              <a:t>بازطراحی کیفیت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0" y="5994400"/>
            <a:ext cx="9144000" cy="83185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4800" b="1" dirty="0">
                <a:solidFill>
                  <a:schemeClr val="bg1"/>
                </a:solidFill>
                <a:latin typeface="+mn-lt"/>
                <a:cs typeface="+mn-cs"/>
              </a:rPr>
              <a:t>مدیریت کیفیت کل؛ </a:t>
            </a:r>
            <a:r>
              <a:rPr lang="en-US" sz="4800" b="1" i="1" dirty="0">
                <a:solidFill>
                  <a:schemeClr val="bg1"/>
                </a:solidFill>
                <a:latin typeface="+mn-lt"/>
                <a:cs typeface="+mn-cs"/>
              </a:rPr>
              <a:t>TQM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7150" y="374650"/>
            <a:ext cx="5332413" cy="70802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4000" b="1" i="1" dirty="0">
                <a:solidFill>
                  <a:schemeClr val="bg1"/>
                </a:solidFill>
                <a:latin typeface="+mn-lt"/>
                <a:cs typeface="+mn-cs"/>
              </a:rPr>
              <a:t>بهبود کیفیت پیوسته</a:t>
            </a:r>
            <a:r>
              <a:rPr lang="fa-IR" sz="4000" b="1" dirty="0">
                <a:solidFill>
                  <a:schemeClr val="bg1"/>
                </a:solidFill>
                <a:latin typeface="+mn-lt"/>
                <a:cs typeface="+mn-cs"/>
              </a:rPr>
              <a:t>؛ </a:t>
            </a:r>
            <a:r>
              <a:rPr lang="en-US" sz="4000" b="1" i="1" dirty="0">
                <a:solidFill>
                  <a:schemeClr val="bg1"/>
                </a:solidFill>
                <a:latin typeface="+mn-lt"/>
                <a:cs typeface="+mn-cs"/>
              </a:rPr>
              <a:t>CQI</a:t>
            </a:r>
          </a:p>
        </p:txBody>
      </p:sp>
      <p:sp>
        <p:nvSpPr>
          <p:cNvPr id="29" name="Sun 28"/>
          <p:cNvSpPr/>
          <p:nvPr/>
        </p:nvSpPr>
        <p:spPr>
          <a:xfrm>
            <a:off x="566738" y="349250"/>
            <a:ext cx="7942262" cy="6477000"/>
          </a:xfrm>
          <a:prstGeom prst="sun">
            <a:avLst/>
          </a:prstGeom>
          <a:solidFill>
            <a:srgbClr val="FFC000"/>
          </a:solidFill>
          <a:ln w="76200">
            <a:solidFill>
              <a:srgbClr val="005C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7200" b="1" i="1" dirty="0">
                <a:solidFill>
                  <a:srgbClr val="7030A0"/>
                </a:solidFill>
              </a:rPr>
              <a:t>تضمین کیفیت</a:t>
            </a:r>
            <a:endParaRPr lang="en-US" sz="7200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ChangeArrowheads="1"/>
          </p:cNvSpPr>
          <p:nvPr/>
        </p:nvSpPr>
        <p:spPr bwMode="auto">
          <a:xfrm>
            <a:off x="4479925" y="2362200"/>
            <a:ext cx="1841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1"/>
            <a:endParaRPr lang="en-US" sz="7200" b="1">
              <a:solidFill>
                <a:srgbClr val="00B050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>
            <a:normAutofit/>
          </a:bodyPr>
          <a:lstStyle/>
          <a:p>
            <a:pPr algn="r" rtl="1" fontAlgn="auto">
              <a:spcAft>
                <a:spcPts val="0"/>
              </a:spcAft>
              <a:defRPr/>
            </a:pPr>
            <a:endParaRPr lang="en-US" sz="8000" b="1" dirty="0">
              <a:solidFill>
                <a:srgbClr val="0066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14400" y="381000"/>
            <a:ext cx="7391400" cy="838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5400" b="1" dirty="0">
                <a:solidFill>
                  <a:schemeClr val="accent3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روندکلی بررسی «خوب بودن»</a:t>
            </a:r>
            <a:endParaRPr lang="fa-IR" sz="5400" dirty="0"/>
          </a:p>
        </p:txBody>
      </p:sp>
      <p:sp>
        <p:nvSpPr>
          <p:cNvPr id="3" name="TextBox 2"/>
          <p:cNvSpPr txBox="1"/>
          <p:nvPr/>
        </p:nvSpPr>
        <p:spPr>
          <a:xfrm>
            <a:off x="4965700" y="1585913"/>
            <a:ext cx="3810000" cy="1016000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5400" b="1" dirty="0">
                <a:solidFill>
                  <a:schemeClr val="accent1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fa-IR" sz="6000" b="1" dirty="0">
                <a:solidFill>
                  <a:srgbClr val="7030A0"/>
                </a:solidFill>
                <a:latin typeface="Sakkal Majalla" pitchFamily="2" charset="-78"/>
                <a:cs typeface="Sakkal Majalla" pitchFamily="2" charset="-78"/>
              </a:rPr>
              <a:t>گام نخست:</a:t>
            </a:r>
            <a:endParaRPr lang="fa-IR" sz="6000" dirty="0">
              <a:solidFill>
                <a:srgbClr val="7030A0"/>
              </a:solidFill>
              <a:latin typeface="+mn-lt"/>
              <a:cs typeface="+mn-cs"/>
            </a:endParaRPr>
          </a:p>
        </p:txBody>
      </p:sp>
      <p:sp>
        <p:nvSpPr>
          <p:cNvPr id="7" name="Double Wave 6"/>
          <p:cNvSpPr/>
          <p:nvPr/>
        </p:nvSpPr>
        <p:spPr>
          <a:xfrm>
            <a:off x="604838" y="2927350"/>
            <a:ext cx="7391400" cy="2214563"/>
          </a:xfrm>
          <a:prstGeom prst="doubleWav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6600" dirty="0">
                <a:solidFill>
                  <a:schemeClr val="tx1"/>
                </a:solidFill>
              </a:rPr>
              <a:t>  شناختن معیارهای </a:t>
            </a:r>
            <a:r>
              <a:rPr lang="fa-IR" sz="6600" b="1" dirty="0">
                <a:solidFill>
                  <a:srgbClr val="FF0000"/>
                </a:solidFill>
              </a:rPr>
              <a:t>کارخوب</a:t>
            </a:r>
            <a:endParaRPr lang="en-US" sz="6600" b="1" dirty="0">
              <a:solidFill>
                <a:srgbClr val="FF0000"/>
              </a:solidFill>
            </a:endParaRPr>
          </a:p>
        </p:txBody>
      </p:sp>
      <p:sp>
        <p:nvSpPr>
          <p:cNvPr id="8" name="Double Wave 7"/>
          <p:cNvSpPr/>
          <p:nvPr/>
        </p:nvSpPr>
        <p:spPr>
          <a:xfrm>
            <a:off x="604838" y="3032125"/>
            <a:ext cx="7391400" cy="2006600"/>
          </a:xfrm>
          <a:prstGeom prst="doubleWav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6600" dirty="0">
                <a:solidFill>
                  <a:schemeClr val="tx1"/>
                </a:solidFill>
              </a:rPr>
              <a:t>معیار‌های </a:t>
            </a:r>
            <a:r>
              <a:rPr lang="fa-IR" sz="6600" b="1" dirty="0">
                <a:solidFill>
                  <a:srgbClr val="FF0000"/>
                </a:solidFill>
              </a:rPr>
              <a:t>کیفیت</a:t>
            </a:r>
            <a:endParaRPr lang="en-US" sz="6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8" grpId="0" animBg="1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" y="0"/>
            <a:ext cx="5888735" cy="2474146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fa-IR" dirty="0" smtClean="0">
                <a:solidFill>
                  <a:srgbClr val="00B0F0"/>
                </a:solidFill>
              </a:rPr>
              <a:t>سخن آخر: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0" y="2474147"/>
            <a:ext cx="9144000" cy="438385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109728" indent="0" algn="r" rtl="1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fa-IR" b="1" dirty="0">
                <a:solidFill>
                  <a:srgbClr val="FF0000"/>
                </a:solidFill>
              </a:rPr>
              <a:t>کیفیت</a:t>
            </a:r>
            <a:r>
              <a:rPr lang="fa-IR" dirty="0" smtClean="0"/>
              <a:t> خودبخود </a:t>
            </a:r>
            <a:r>
              <a:rPr lang="fa-IR" dirty="0"/>
              <a:t>به دست </a:t>
            </a:r>
            <a:r>
              <a:rPr lang="fa-IR" dirty="0" smtClean="0"/>
              <a:t>نمی‌آید؛</a:t>
            </a:r>
          </a:p>
          <a:p>
            <a:pPr marL="109728" indent="0" algn="r" rtl="1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fa-IR" dirty="0" smtClean="0"/>
              <a:t>بلکه از راه </a:t>
            </a:r>
            <a:r>
              <a:rPr lang="fa-IR" sz="3200" b="1" i="1" dirty="0" smtClean="0">
                <a:solidFill>
                  <a:srgbClr val="005C2A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برنامه‌هایی</a:t>
            </a:r>
            <a:r>
              <a:rPr lang="fa-IR" sz="3200" dirty="0" smtClean="0">
                <a:solidFill>
                  <a:srgbClr val="005C2A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fa-IR" dirty="0" smtClean="0"/>
              <a:t>که: </a:t>
            </a:r>
          </a:p>
          <a:p>
            <a:pPr marL="365760" indent="-256032" algn="r" rtl="1" fontAlgn="auto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fa-IR" dirty="0" smtClean="0"/>
              <a:t>به خوبی </a:t>
            </a:r>
            <a:r>
              <a:rPr lang="fa-IR" b="1" dirty="0" smtClean="0">
                <a:solidFill>
                  <a:srgbClr val="FF0000"/>
                </a:solidFill>
              </a:rPr>
              <a:t>طراحی</a:t>
            </a:r>
            <a:r>
              <a:rPr lang="fa-IR" dirty="0" smtClean="0"/>
              <a:t> می شوند،</a:t>
            </a:r>
          </a:p>
          <a:p>
            <a:pPr marL="569913" indent="-225425" algn="r" rtl="1" fontAlgn="auto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fa-IR" dirty="0" smtClean="0"/>
              <a:t>به طور کامل </a:t>
            </a:r>
            <a:r>
              <a:rPr lang="fa-IR" b="1" dirty="0" smtClean="0">
                <a:solidFill>
                  <a:srgbClr val="FF0000"/>
                </a:solidFill>
              </a:rPr>
              <a:t>اجرا</a:t>
            </a:r>
            <a:r>
              <a:rPr lang="fa-IR" dirty="0" smtClean="0">
                <a:solidFill>
                  <a:srgbClr val="005C2A"/>
                </a:solidFill>
              </a:rPr>
              <a:t> </a:t>
            </a:r>
            <a:r>
              <a:rPr lang="fa-IR" dirty="0" smtClean="0"/>
              <a:t>می‌شوند،</a:t>
            </a:r>
          </a:p>
          <a:p>
            <a:pPr marL="795338" indent="-225425" algn="r" rtl="1" fontAlgn="auto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fa-IR" dirty="0" smtClean="0"/>
              <a:t>به درستی </a:t>
            </a:r>
            <a:r>
              <a:rPr lang="fa-IR" b="1" dirty="0" smtClean="0">
                <a:solidFill>
                  <a:srgbClr val="FF0000"/>
                </a:solidFill>
              </a:rPr>
              <a:t>پایش</a:t>
            </a:r>
            <a:r>
              <a:rPr lang="fa-IR" dirty="0" smtClean="0">
                <a:solidFill>
                  <a:srgbClr val="FF0000"/>
                </a:solidFill>
              </a:rPr>
              <a:t> </a:t>
            </a:r>
            <a:r>
              <a:rPr lang="fa-IR" dirty="0" smtClean="0"/>
              <a:t>می‌شوند،</a:t>
            </a:r>
          </a:p>
          <a:p>
            <a:pPr marL="973138" indent="-225425" algn="r" rtl="1" fontAlgn="auto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fa-IR" dirty="0" smtClean="0"/>
              <a:t>با تیزبینی </a:t>
            </a:r>
            <a:r>
              <a:rPr lang="fa-IR" b="1" dirty="0" smtClean="0">
                <a:solidFill>
                  <a:srgbClr val="FF0000"/>
                </a:solidFill>
              </a:rPr>
              <a:t>ارزیابی</a:t>
            </a:r>
            <a:r>
              <a:rPr lang="fa-IR" dirty="0" smtClean="0">
                <a:solidFill>
                  <a:srgbClr val="005C2A"/>
                </a:solidFill>
              </a:rPr>
              <a:t> </a:t>
            </a:r>
            <a:r>
              <a:rPr lang="fa-IR" dirty="0" smtClean="0"/>
              <a:t>می‌شوند،</a:t>
            </a:r>
          </a:p>
          <a:p>
            <a:pPr marL="1200150" indent="-227013" algn="r" rtl="1" fontAlgn="auto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fa-IR" dirty="0" smtClean="0"/>
              <a:t>و پیوسته </a:t>
            </a:r>
            <a:r>
              <a:rPr lang="fa-IR" b="1" dirty="0" smtClean="0">
                <a:solidFill>
                  <a:srgbClr val="FF0000"/>
                </a:solidFill>
              </a:rPr>
              <a:t>بهبود</a:t>
            </a:r>
            <a:r>
              <a:rPr lang="fa-IR" dirty="0" smtClean="0"/>
              <a:t> داده می‌شوند،</a:t>
            </a:r>
          </a:p>
          <a:p>
            <a:pPr marL="109728" indent="0" algn="r" rtl="1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en-US" dirty="0"/>
          </a:p>
        </p:txBody>
      </p:sp>
      <p:sp>
        <p:nvSpPr>
          <p:cNvPr id="12698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3EF1721-FCFE-413E-9CEE-37D081A2697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120</a:t>
            </a:fld>
            <a:endParaRPr lang="en-US"/>
          </a:p>
        </p:txBody>
      </p:sp>
      <p:sp>
        <p:nvSpPr>
          <p:cNvPr id="126983" name="TextBox 9"/>
          <p:cNvSpPr txBox="1">
            <a:spLocks noChangeArrowheads="1"/>
          </p:cNvSpPr>
          <p:nvPr/>
        </p:nvSpPr>
        <p:spPr bwMode="auto">
          <a:xfrm>
            <a:off x="728663" y="1652588"/>
            <a:ext cx="54721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i="1">
                <a:solidFill>
                  <a:srgbClr val="002060"/>
                </a:solidFill>
              </a:rPr>
              <a:t>Dr. J. O. Westgard</a:t>
            </a:r>
            <a:endParaRPr lang="en-US" sz="2400" b="1" i="1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 rot="-1698013">
            <a:off x="-2160588" y="3121025"/>
            <a:ext cx="9309101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a-IR" sz="8000">
                <a:solidFill>
                  <a:srgbClr val="7030A0"/>
                </a:solidFill>
              </a:rPr>
              <a:t>باید کیفیت را</a:t>
            </a:r>
          </a:p>
          <a:p>
            <a:pPr algn="ctr"/>
            <a:r>
              <a:rPr lang="fa-IR" sz="8000">
                <a:solidFill>
                  <a:srgbClr val="FF0000"/>
                </a:solidFill>
              </a:rPr>
              <a:t>به چنگ آورد</a:t>
            </a:r>
            <a:r>
              <a:rPr lang="fa-IR" sz="5400">
                <a:solidFill>
                  <a:srgbClr val="FF0000"/>
                </a:solidFill>
              </a:rPr>
              <a:t>!</a:t>
            </a:r>
            <a:endParaRPr lang="en-US" sz="5400">
              <a:solidFill>
                <a:srgbClr val="FF0000"/>
              </a:solidFill>
            </a:endParaRPr>
          </a:p>
        </p:txBody>
      </p:sp>
      <p:pic>
        <p:nvPicPr>
          <p:cNvPr id="126985" name="Picture 7" descr="IMG_014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88038" y="0"/>
            <a:ext cx="3246437" cy="247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-76200"/>
            <a:ext cx="9111343" cy="6934200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t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 flipV="1">
            <a:off x="0" y="6857999"/>
            <a:ext cx="9144000" cy="45719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marL="109728" indent="0" algn="r" rtl="1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en-US" sz="3200" dirty="0">
              <a:solidFill>
                <a:srgbClr val="7030A0"/>
              </a:solidFill>
            </a:endParaRPr>
          </a:p>
          <a:p>
            <a:pPr marL="109728" indent="0" algn="r" rtl="1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en-US" dirty="0"/>
          </a:p>
        </p:txBody>
      </p:sp>
      <p:sp>
        <p:nvSpPr>
          <p:cNvPr id="12800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0D16C93-9002-453A-8567-45018B75148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121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57200" y="5706087"/>
            <a:ext cx="7519112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www.westgard.com</a:t>
            </a:r>
          </a:p>
        </p:txBody>
      </p:sp>
      <p:sp>
        <p:nvSpPr>
          <p:cNvPr id="8" name="TextBox 7"/>
          <p:cNvSpPr txBox="1"/>
          <p:nvPr/>
        </p:nvSpPr>
        <p:spPr>
          <a:xfrm rot="20579941">
            <a:off x="6219551" y="468500"/>
            <a:ext cx="2286736" cy="815979"/>
          </a:xfrm>
          <a:prstGeom prst="rect">
            <a:avLst/>
          </a:prstGeom>
          <a:noFill/>
        </p:spPr>
        <p:txBody>
          <a:bodyPr>
            <a:prstTxWarp prst="textChevro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3200" b="1" i="1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363D4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lt"/>
                <a:cs typeface="+mj-cs"/>
              </a:rPr>
              <a:t>منابع:</a:t>
            </a:r>
            <a:endParaRPr lang="en-US" sz="3200" b="1" i="1" spc="5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F363D4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+mn-lt"/>
              <a:cs typeface="+mj-cs"/>
            </a:endParaRPr>
          </a:p>
        </p:txBody>
      </p:sp>
      <p:pic>
        <p:nvPicPr>
          <p:cNvPr id="128011" name="Picture 9" descr="Dr. Westgard and his Bobblehead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436563"/>
            <a:ext cx="2593975" cy="377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8012" name="Picture 11" descr="http://westgard.com/images/phocagallery/WestgardTravels/thumbs/phoca_thumb_l_SAW-JGRAS-2010-Belgium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 l="48360" t="2254"/>
          <a:stretch>
            <a:fillRect/>
          </a:stretch>
        </p:blipFill>
        <p:spPr bwMode="auto">
          <a:xfrm>
            <a:off x="3783013" y="3124200"/>
            <a:ext cx="1931987" cy="227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-76200"/>
            <a:ext cx="9111343" cy="6934200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t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 flipV="1">
            <a:off x="0" y="6857999"/>
            <a:ext cx="9144000" cy="45719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marL="109728" indent="0" algn="r" rtl="1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en-US" sz="3200" dirty="0">
              <a:solidFill>
                <a:srgbClr val="7030A0"/>
              </a:solidFill>
            </a:endParaRPr>
          </a:p>
          <a:p>
            <a:pPr marL="109728" indent="0" algn="r" rtl="1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en-US" dirty="0"/>
          </a:p>
        </p:txBody>
      </p:sp>
      <p:sp>
        <p:nvSpPr>
          <p:cNvPr id="12903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49A16BF-F2AE-40FC-8604-B3537445458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122</a:t>
            </a:fld>
            <a:endParaRPr lang="en-US"/>
          </a:p>
        </p:txBody>
      </p:sp>
      <p:sp>
        <p:nvSpPr>
          <p:cNvPr id="129033" name="TextBox 10"/>
          <p:cNvSpPr txBox="1">
            <a:spLocks noChangeArrowheads="1"/>
          </p:cNvSpPr>
          <p:nvPr/>
        </p:nvSpPr>
        <p:spPr bwMode="auto">
          <a:xfrm>
            <a:off x="584200" y="5395913"/>
            <a:ext cx="7518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a-IR" sz="8800">
                <a:solidFill>
                  <a:srgbClr val="005C2A"/>
                </a:solidFill>
              </a:rPr>
              <a:t>پیروز باشید</a:t>
            </a:r>
            <a:endParaRPr lang="en-US" sz="8800">
              <a:solidFill>
                <a:srgbClr val="005C2A"/>
              </a:solidFill>
            </a:endParaRPr>
          </a:p>
        </p:txBody>
      </p:sp>
      <p:pic>
        <p:nvPicPr>
          <p:cNvPr id="129034" name="Picture 12" descr="James O. Westgar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420688"/>
            <a:ext cx="3810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ChangeArrowheads="1"/>
          </p:cNvSpPr>
          <p:nvPr/>
        </p:nvSpPr>
        <p:spPr bwMode="auto">
          <a:xfrm>
            <a:off x="4479925" y="2362200"/>
            <a:ext cx="1841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1"/>
            <a:endParaRPr lang="en-US" sz="7200" b="1">
              <a:solidFill>
                <a:srgbClr val="00B050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ctr" rtl="1" fontAlgn="auto">
              <a:spcAft>
                <a:spcPts val="0"/>
              </a:spcAft>
              <a:defRPr/>
            </a:pPr>
            <a:endParaRPr lang="en-US" sz="13800" b="1" dirty="0">
              <a:solidFill>
                <a:srgbClr val="0066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52600" y="304800"/>
            <a:ext cx="4038600" cy="685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3200">
                <a:solidFill>
                  <a:schemeClr val="tx1"/>
                </a:solidFill>
              </a:rPr>
              <a:t>معیار‌های </a:t>
            </a:r>
            <a:r>
              <a:rPr lang="fa-IR" sz="3200" b="1" dirty="0">
                <a:solidFill>
                  <a:srgbClr val="FF0000"/>
                </a:solidFill>
              </a:rPr>
              <a:t>کیفیت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3276600" y="990600"/>
            <a:ext cx="9144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752600" y="1371600"/>
            <a:ext cx="4038600" cy="685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800" b="1" dirty="0">
                <a:solidFill>
                  <a:schemeClr val="tx1"/>
                </a:solidFill>
              </a:rPr>
              <a:t>انتخاب مجری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52600" y="2438400"/>
            <a:ext cx="4038600" cy="685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800" b="1" dirty="0">
                <a:solidFill>
                  <a:schemeClr val="tx1"/>
                </a:solidFill>
              </a:rPr>
              <a:t>ارزیابی اجرا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6" name="Double Wave 15"/>
          <p:cNvSpPr/>
          <p:nvPr/>
        </p:nvSpPr>
        <p:spPr>
          <a:xfrm>
            <a:off x="1320800" y="5824538"/>
            <a:ext cx="5384800" cy="804862"/>
          </a:xfrm>
          <a:prstGeom prst="doubleWave">
            <a:avLst/>
          </a:prstGeom>
          <a:solidFill>
            <a:srgbClr val="D4EC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4400" b="1" dirty="0">
                <a:solidFill>
                  <a:srgbClr val="FF0000"/>
                </a:solidFill>
              </a:rPr>
              <a:t>حفظ اجرای خوب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3344863" y="2057400"/>
            <a:ext cx="9144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Down Arrow 19"/>
          <p:cNvSpPr/>
          <p:nvPr/>
        </p:nvSpPr>
        <p:spPr>
          <a:xfrm>
            <a:off x="3302000" y="5287963"/>
            <a:ext cx="9144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Down Arrow 21"/>
          <p:cNvSpPr/>
          <p:nvPr/>
        </p:nvSpPr>
        <p:spPr>
          <a:xfrm>
            <a:off x="3282950" y="3140075"/>
            <a:ext cx="9144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Curved Up Arrow 22"/>
          <p:cNvSpPr/>
          <p:nvPr/>
        </p:nvSpPr>
        <p:spPr>
          <a:xfrm rot="16402861">
            <a:off x="5649119" y="2577306"/>
            <a:ext cx="2166938" cy="2003425"/>
          </a:xfrm>
          <a:prstGeom prst="curvedUpArrow">
            <a:avLst>
              <a:gd name="adj1" fmla="val 24242"/>
              <a:gd name="adj2" fmla="val 50000"/>
              <a:gd name="adj3" fmla="val 22078"/>
            </a:avLst>
          </a:prstGeom>
          <a:solidFill>
            <a:srgbClr val="F363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3600" i="1" dirty="0">
                <a:solidFill>
                  <a:srgbClr val="FF0000"/>
                </a:solidFill>
              </a:rPr>
              <a:t>بهبود اجرا</a:t>
            </a:r>
            <a:endParaRPr lang="en-US" sz="3600" i="1" dirty="0">
              <a:solidFill>
                <a:srgbClr val="FF0000"/>
              </a:solidFill>
            </a:endParaRPr>
          </a:p>
        </p:txBody>
      </p:sp>
      <p:sp>
        <p:nvSpPr>
          <p:cNvPr id="24" name="Diamond 23"/>
          <p:cNvSpPr/>
          <p:nvPr/>
        </p:nvSpPr>
        <p:spPr>
          <a:xfrm>
            <a:off x="2006600" y="3536950"/>
            <a:ext cx="3505200" cy="1676400"/>
          </a:xfrm>
          <a:prstGeom prst="diamon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800" b="1" dirty="0">
                <a:solidFill>
                  <a:schemeClr val="tx1"/>
                </a:solidFill>
              </a:rPr>
              <a:t>تصمیم‌گیری</a:t>
            </a:r>
            <a:endParaRPr lang="en-US" sz="2800" b="1" dirty="0"/>
          </a:p>
        </p:txBody>
      </p:sp>
      <p:sp>
        <p:nvSpPr>
          <p:cNvPr id="26" name="Rectangle 25"/>
          <p:cNvSpPr/>
          <p:nvPr/>
        </p:nvSpPr>
        <p:spPr>
          <a:xfrm>
            <a:off x="4114800" y="3751263"/>
            <a:ext cx="1828800" cy="457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400" b="1" dirty="0">
                <a:solidFill>
                  <a:schemeClr val="bg1"/>
                </a:solidFill>
              </a:rPr>
              <a:t>ناپذیرفته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320800" y="4533900"/>
            <a:ext cx="2108200" cy="67945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4000" b="1" dirty="0">
                <a:solidFill>
                  <a:schemeClr val="bg1"/>
                </a:solidFill>
              </a:rPr>
              <a:t>پذیرفته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8" name="Curved Up Arrow 27"/>
          <p:cNvSpPr/>
          <p:nvPr/>
        </p:nvSpPr>
        <p:spPr>
          <a:xfrm rot="16835636">
            <a:off x="4637881" y="2174082"/>
            <a:ext cx="4119563" cy="2470150"/>
          </a:xfrm>
          <a:prstGeom prst="curvedUpArrow">
            <a:avLst>
              <a:gd name="adj1" fmla="val 24242"/>
              <a:gd name="adj2" fmla="val 50000"/>
              <a:gd name="adj3" fmla="val 22078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3600" b="1" i="1" dirty="0">
                <a:solidFill>
                  <a:srgbClr val="7030A0"/>
                </a:solidFill>
              </a:rPr>
              <a:t>جستجوی مجری جدید</a:t>
            </a:r>
            <a:endParaRPr lang="en-US" sz="3600" b="1" i="1" dirty="0">
              <a:solidFill>
                <a:srgbClr val="7030A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7200" y="5145088"/>
            <a:ext cx="2108200" cy="67945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4000" b="1" dirty="0">
                <a:solidFill>
                  <a:srgbClr val="FF0000"/>
                </a:solidFill>
              </a:rPr>
              <a:t>اگر ...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 animBg="1"/>
      <p:bldP spid="16" grpId="0" animBg="1"/>
      <p:bldP spid="18" grpId="0" animBg="1"/>
      <p:bldP spid="20" grpId="0" animBg="1"/>
      <p:bldP spid="22" grpId="0" animBg="1"/>
      <p:bldP spid="23" grpId="0" animBg="1"/>
      <p:bldP spid="24" grpId="0" animBg="1"/>
      <p:bldP spid="26" grpId="0" animBg="1"/>
      <p:bldP spid="25" grpId="0" animBg="1"/>
      <p:bldP spid="28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ChangeArrowheads="1"/>
          </p:cNvSpPr>
          <p:nvPr/>
        </p:nvSpPr>
        <p:spPr bwMode="auto">
          <a:xfrm>
            <a:off x="4479925" y="2362200"/>
            <a:ext cx="1841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1"/>
            <a:endParaRPr lang="en-US" sz="7200" b="1">
              <a:solidFill>
                <a:srgbClr val="00B050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ctr" rtl="1" fontAlgn="auto">
              <a:spcAft>
                <a:spcPts val="0"/>
              </a:spcAft>
              <a:defRPr/>
            </a:pPr>
            <a:endParaRPr lang="en-US" sz="13800" b="1" dirty="0">
              <a:solidFill>
                <a:srgbClr val="0066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3276600" y="990600"/>
            <a:ext cx="9144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524000" y="1371600"/>
            <a:ext cx="4572000" cy="685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800" dirty="0">
                <a:solidFill>
                  <a:schemeClr val="tx1"/>
                </a:solidFill>
              </a:rPr>
              <a:t>شناسایی تهدیدها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24000" y="2438400"/>
            <a:ext cx="4495800" cy="685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800" dirty="0">
                <a:solidFill>
                  <a:schemeClr val="tx1"/>
                </a:solidFill>
              </a:rPr>
              <a:t>سدکردن راه خطرات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6" name="Double Wave 15"/>
          <p:cNvSpPr/>
          <p:nvPr/>
        </p:nvSpPr>
        <p:spPr>
          <a:xfrm>
            <a:off x="1524000" y="304800"/>
            <a:ext cx="4572000" cy="685800"/>
          </a:xfrm>
          <a:prstGeom prst="doubleWave">
            <a:avLst/>
          </a:prstGeom>
          <a:solidFill>
            <a:srgbClr val="D4EC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3600" b="1" dirty="0">
                <a:solidFill>
                  <a:srgbClr val="FF0000"/>
                </a:solidFill>
              </a:rPr>
              <a:t>حفظ اجرای خوب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3352800" y="2057400"/>
            <a:ext cx="9144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Down Arrow 18"/>
          <p:cNvSpPr/>
          <p:nvPr/>
        </p:nvSpPr>
        <p:spPr>
          <a:xfrm>
            <a:off x="3429000" y="4876800"/>
            <a:ext cx="914400" cy="990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Down Arrow 21"/>
          <p:cNvSpPr/>
          <p:nvPr/>
        </p:nvSpPr>
        <p:spPr>
          <a:xfrm>
            <a:off x="3352800" y="3124200"/>
            <a:ext cx="9144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426075" y="3581400"/>
            <a:ext cx="2514600" cy="1371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400" b="1" dirty="0">
                <a:solidFill>
                  <a:srgbClr val="FF0000"/>
                </a:solidFill>
              </a:rPr>
              <a:t>احتمال خطر = صفر</a:t>
            </a:r>
            <a:endParaRPr lang="fa-IR" sz="24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400" dirty="0">
                <a:solidFill>
                  <a:schemeClr val="tx1"/>
                </a:solidFill>
              </a:rPr>
              <a:t>قطعا کار اینجوری پیش می‌ره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447800" y="5943600"/>
            <a:ext cx="4876800" cy="685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800" dirty="0">
                <a:solidFill>
                  <a:schemeClr val="tx1"/>
                </a:solidFill>
              </a:rPr>
              <a:t>گذاشتن زنگ هشدار برای </a:t>
            </a:r>
            <a:r>
              <a:rPr lang="fa-IR" sz="2800" b="1" i="1" dirty="0">
                <a:solidFill>
                  <a:srgbClr val="FF0000"/>
                </a:solidFill>
              </a:rPr>
              <a:t>خطر باقیمانده</a:t>
            </a:r>
            <a:endParaRPr lang="en-US" sz="2800" b="1" i="1" dirty="0">
              <a:solidFill>
                <a:srgbClr val="FF0000"/>
              </a:solidFill>
            </a:endParaRPr>
          </a:p>
        </p:txBody>
      </p:sp>
      <p:sp>
        <p:nvSpPr>
          <p:cNvPr id="23" name="Diamond 22"/>
          <p:cNvSpPr/>
          <p:nvPr/>
        </p:nvSpPr>
        <p:spPr>
          <a:xfrm>
            <a:off x="1905000" y="3581400"/>
            <a:ext cx="3886200" cy="1219200"/>
          </a:xfrm>
          <a:prstGeom prst="diamond">
            <a:avLst/>
          </a:prstGeom>
          <a:solidFill>
            <a:srgbClr val="4FFF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3600" dirty="0">
                <a:solidFill>
                  <a:schemeClr val="tx1"/>
                </a:solidFill>
              </a:rPr>
              <a:t>تصمیم‌گیری</a:t>
            </a:r>
            <a:endParaRPr lang="en-US" sz="2000" dirty="0"/>
          </a:p>
        </p:txBody>
      </p:sp>
      <p:sp>
        <p:nvSpPr>
          <p:cNvPr id="27" name="Right Arrow 26"/>
          <p:cNvSpPr/>
          <p:nvPr/>
        </p:nvSpPr>
        <p:spPr>
          <a:xfrm rot="13614739" flipH="1" flipV="1">
            <a:off x="5595144" y="4255294"/>
            <a:ext cx="1577975" cy="1090613"/>
          </a:xfrm>
          <a:prstGeom prst="rightArrow">
            <a:avLst>
              <a:gd name="adj1" fmla="val 50000"/>
              <a:gd name="adj2" fmla="val 455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6683375" y="5181600"/>
            <a:ext cx="2362200" cy="152400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3200" b="1" dirty="0">
                <a:solidFill>
                  <a:srgbClr val="7030A0"/>
                </a:solidFill>
              </a:rPr>
              <a:t>آسودگی  خیال کامل!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15888" y="3581400"/>
            <a:ext cx="3236912" cy="2133600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3200" dirty="0">
                <a:solidFill>
                  <a:schemeClr val="tx1"/>
                </a:solidFill>
              </a:rPr>
              <a:t>هنوز احتمال خطر هست!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3200" dirty="0">
                <a:solidFill>
                  <a:schemeClr val="tx1"/>
                </a:solidFill>
              </a:rPr>
              <a:t>ممکنه </a:t>
            </a:r>
            <a:r>
              <a:rPr lang="fa-IR" sz="3600" b="1" i="1" dirty="0">
                <a:solidFill>
                  <a:srgbClr val="FF0000"/>
                </a:solidFill>
              </a:rPr>
              <a:t>گاهی</a:t>
            </a:r>
            <a:r>
              <a:rPr lang="fa-IR" sz="3600" dirty="0">
                <a:solidFill>
                  <a:srgbClr val="FF0000"/>
                </a:solidFill>
              </a:rPr>
              <a:t> </a:t>
            </a:r>
            <a:r>
              <a:rPr lang="fa-IR" sz="3200" dirty="0">
                <a:solidFill>
                  <a:schemeClr val="tx1"/>
                </a:solidFill>
              </a:rPr>
              <a:t>کار اینجوری پیش نره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 animBg="1"/>
      <p:bldP spid="18" grpId="0" animBg="1"/>
      <p:bldP spid="19" grpId="0" animBg="1"/>
      <p:bldP spid="22" grpId="0" animBg="1"/>
      <p:bldP spid="26" grpId="0" animBg="1"/>
      <p:bldP spid="25" grpId="0" animBg="1"/>
      <p:bldP spid="23" grpId="0" animBg="1"/>
      <p:bldP spid="27" grpId="0" animBg="1"/>
      <p:bldP spid="28" grpId="0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ChangeArrowheads="1"/>
          </p:cNvSpPr>
          <p:nvPr/>
        </p:nvSpPr>
        <p:spPr bwMode="auto">
          <a:xfrm>
            <a:off x="4479925" y="2362200"/>
            <a:ext cx="1841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1"/>
            <a:endParaRPr lang="en-US" sz="7200" b="1">
              <a:solidFill>
                <a:srgbClr val="00B050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ctr" rtl="1" fontAlgn="auto">
              <a:spcAft>
                <a:spcPts val="0"/>
              </a:spcAft>
              <a:defRPr/>
            </a:pPr>
            <a:endParaRPr lang="en-US" sz="13800" b="1" dirty="0">
              <a:solidFill>
                <a:srgbClr val="0066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219200" y="2362200"/>
            <a:ext cx="5562600" cy="3505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2400"/>
              </a:spcAft>
              <a:defRPr/>
            </a:pPr>
            <a:r>
              <a:rPr lang="fa-IR" sz="5400" b="1" dirty="0">
                <a:solidFill>
                  <a:schemeClr val="accent6">
                    <a:lumMod val="50000"/>
                  </a:schemeClr>
                </a:solidFill>
              </a:rPr>
              <a:t>حفظ اجرای خوب:</a:t>
            </a:r>
          </a:p>
          <a:p>
            <a:pPr algn="r" rtl="1" fontAlgn="auto"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Ø"/>
              <a:defRPr/>
            </a:pPr>
            <a:r>
              <a:rPr lang="fa-IR" sz="3600" b="1" dirty="0">
                <a:solidFill>
                  <a:srgbClr val="7030A0"/>
                </a:solidFill>
              </a:rPr>
              <a:t>پیشگیری</a:t>
            </a:r>
            <a:r>
              <a:rPr lang="fa-IR" sz="3600" dirty="0">
                <a:solidFill>
                  <a:srgbClr val="7030A0"/>
                </a:solidFill>
              </a:rPr>
              <a:t> از خرابی</a:t>
            </a: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a-IR" sz="3600" b="1" dirty="0">
                <a:solidFill>
                  <a:srgbClr val="FF0000"/>
                </a:solidFill>
              </a:rPr>
              <a:t>زنگ هشدار </a:t>
            </a:r>
            <a:r>
              <a:rPr lang="fa-IR" sz="3600" dirty="0">
                <a:solidFill>
                  <a:srgbClr val="7030A0"/>
                </a:solidFill>
              </a:rPr>
              <a:t>برای </a:t>
            </a:r>
            <a:r>
              <a:rPr lang="fa-IR" sz="3600" b="1" i="1" u="sng" dirty="0">
                <a:solidFill>
                  <a:srgbClr val="7030A0"/>
                </a:solidFill>
              </a:rPr>
              <a:t>خطر باقیمانده</a:t>
            </a:r>
            <a:r>
              <a:rPr lang="fa-IR" sz="3600" dirty="0">
                <a:solidFill>
                  <a:srgbClr val="7030A0"/>
                </a:solidFill>
              </a:rPr>
              <a:t>؛ </a:t>
            </a:r>
            <a:r>
              <a:rPr lang="en-US" sz="3600" dirty="0">
                <a:solidFill>
                  <a:srgbClr val="7030A0"/>
                </a:solidFill>
              </a:rPr>
              <a:t>Residual Risk</a:t>
            </a:r>
            <a:endParaRPr lang="fa-IR" sz="3600" dirty="0">
              <a:solidFill>
                <a:srgbClr val="7030A0"/>
              </a:solidFill>
            </a:endParaRPr>
          </a:p>
        </p:txBody>
      </p:sp>
      <p:sp>
        <p:nvSpPr>
          <p:cNvPr id="2" name="Rectangular Callout 1"/>
          <p:cNvSpPr/>
          <p:nvPr/>
        </p:nvSpPr>
        <p:spPr>
          <a:xfrm>
            <a:off x="2590800" y="457200"/>
            <a:ext cx="5562600" cy="1524000"/>
          </a:xfrm>
          <a:prstGeom prst="wedgeRectCallout">
            <a:avLst>
              <a:gd name="adj1" fmla="val -17174"/>
              <a:gd name="adj2" fmla="val 96053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9600" b="1" dirty="0"/>
              <a:t>پایش کیفیت</a:t>
            </a:r>
            <a:endParaRPr lang="en-US" sz="9600" b="1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ChangeArrowheads="1"/>
          </p:cNvSpPr>
          <p:nvPr/>
        </p:nvSpPr>
        <p:spPr bwMode="auto">
          <a:xfrm>
            <a:off x="4479925" y="2362200"/>
            <a:ext cx="1841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1"/>
            <a:endParaRPr lang="en-US" sz="7200" b="1">
              <a:solidFill>
                <a:srgbClr val="00B050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ctr" rtl="1" fontAlgn="auto">
              <a:spcAft>
                <a:spcPts val="0"/>
              </a:spcAft>
              <a:defRPr/>
            </a:pPr>
            <a:endParaRPr lang="en-US" sz="13800" b="1" dirty="0">
              <a:solidFill>
                <a:srgbClr val="0066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87475" y="231775"/>
            <a:ext cx="5759450" cy="758825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3600" b="1" dirty="0">
                <a:solidFill>
                  <a:srgbClr val="C00000"/>
                </a:solidFill>
              </a:rPr>
              <a:t>ویژگی‌های کیفیت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3659188" y="990600"/>
            <a:ext cx="9144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135188" y="1371600"/>
            <a:ext cx="4038600" cy="685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800" dirty="0">
                <a:solidFill>
                  <a:schemeClr val="tx1"/>
                </a:solidFill>
              </a:rPr>
              <a:t>انتخاب مجری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425575" y="2346325"/>
            <a:ext cx="5759450" cy="758825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3600" b="1" dirty="0">
                <a:solidFill>
                  <a:srgbClr val="C00000"/>
                </a:solidFill>
              </a:rPr>
              <a:t>ارزیابی اجرا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387475" y="5100638"/>
            <a:ext cx="5759450" cy="1093787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3600" b="1" dirty="0">
                <a:solidFill>
                  <a:srgbClr val="C00000"/>
                </a:solidFill>
              </a:rPr>
              <a:t>پایش کیفیت:</a:t>
            </a: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3200" b="1" dirty="0">
                <a:solidFill>
                  <a:schemeClr val="accent6">
                    <a:lumMod val="50000"/>
                  </a:schemeClr>
                </a:solidFill>
              </a:rPr>
              <a:t>پیشگیری، سامانه‌ی هشدار</a:t>
            </a:r>
            <a:endParaRPr lang="en-U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Flowchart: Decision 16"/>
          <p:cNvSpPr/>
          <p:nvPr/>
        </p:nvSpPr>
        <p:spPr>
          <a:xfrm>
            <a:off x="2135188" y="3505200"/>
            <a:ext cx="4038600" cy="685800"/>
          </a:xfrm>
          <a:prstGeom prst="flowChartDecision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800" dirty="0">
                <a:solidFill>
                  <a:schemeClr val="tx1"/>
                </a:solidFill>
              </a:rPr>
              <a:t>تصمیم‌گیری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3735388" y="2057400"/>
            <a:ext cx="9144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Down Arrow 19"/>
          <p:cNvSpPr/>
          <p:nvPr/>
        </p:nvSpPr>
        <p:spPr>
          <a:xfrm>
            <a:off x="3811588" y="4191000"/>
            <a:ext cx="914400" cy="10001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Down Arrow 21"/>
          <p:cNvSpPr/>
          <p:nvPr/>
        </p:nvSpPr>
        <p:spPr>
          <a:xfrm>
            <a:off x="3735388" y="3124200"/>
            <a:ext cx="9144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097088" y="4229100"/>
            <a:ext cx="1697037" cy="685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4000" dirty="0">
                <a:solidFill>
                  <a:schemeClr val="tx1"/>
                </a:solidFill>
              </a:rPr>
              <a:t>پذیرفته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20496" name="TextBox 1"/>
          <p:cNvSpPr txBox="1">
            <a:spLocks noChangeArrowheads="1"/>
          </p:cNvSpPr>
          <p:nvPr/>
        </p:nvSpPr>
        <p:spPr bwMode="auto">
          <a:xfrm>
            <a:off x="7272338" y="231775"/>
            <a:ext cx="1719262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fa-IR" sz="3200" i="1">
                <a:solidFill>
                  <a:srgbClr val="FF0000"/>
                </a:solidFill>
              </a:rPr>
              <a:t>جمع‌بندی:</a:t>
            </a:r>
            <a:endParaRPr lang="en-US" sz="3200" i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-24008"/>
            <a:ext cx="9144000" cy="6858000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fa-IR" sz="2400" b="1" dirty="0"/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en-US" sz="2400" b="1" dirty="0"/>
          </a:p>
        </p:txBody>
      </p:sp>
      <p:sp>
        <p:nvSpPr>
          <p:cNvPr id="2150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1B0EB2E-AD4A-4E82-B063-11CDAEEE4F6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069822" y="5265204"/>
            <a:ext cx="1656184" cy="10081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dirty="0"/>
              <a:t> </a:t>
            </a:r>
            <a:r>
              <a:rPr lang="fa-IR" sz="2400" b="1" dirty="0"/>
              <a:t>گزارش نتیجه</a:t>
            </a:r>
            <a:endParaRPr lang="en-US" sz="2400" b="1" dirty="0"/>
          </a:p>
        </p:txBody>
      </p:sp>
      <p:sp>
        <p:nvSpPr>
          <p:cNvPr id="7" name="Rectangle 6"/>
          <p:cNvSpPr/>
          <p:nvPr/>
        </p:nvSpPr>
        <p:spPr>
          <a:xfrm>
            <a:off x="2840691" y="5229200"/>
            <a:ext cx="1656184" cy="10081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b="1" dirty="0"/>
              <a:t> </a:t>
            </a:r>
            <a:r>
              <a:rPr lang="fa-IR" sz="2400" b="1" dirty="0"/>
              <a:t>سنجش نمونه‌ها</a:t>
            </a:r>
            <a:endParaRPr lang="en-US" sz="2400" b="1" dirty="0"/>
          </a:p>
        </p:txBody>
      </p:sp>
      <p:sp>
        <p:nvSpPr>
          <p:cNvPr id="8" name="Rectangle 7"/>
          <p:cNvSpPr/>
          <p:nvPr/>
        </p:nvSpPr>
        <p:spPr>
          <a:xfrm>
            <a:off x="611560" y="5229200"/>
            <a:ext cx="1656184" cy="10081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dirty="0"/>
              <a:t> </a:t>
            </a:r>
            <a:r>
              <a:rPr lang="fa-IR" sz="2400" b="1" dirty="0"/>
              <a:t>نمونه‌گیری از بیماران</a:t>
            </a:r>
            <a:endParaRPr lang="en-US" sz="2400" b="1" dirty="0"/>
          </a:p>
        </p:txBody>
      </p:sp>
      <p:cxnSp>
        <p:nvCxnSpPr>
          <p:cNvPr id="14" name="Straight Arrow Connector 13"/>
          <p:cNvCxnSpPr>
            <a:stCxn id="0" idx="3"/>
            <a:endCxn id="0" idx="1"/>
          </p:cNvCxnSpPr>
          <p:nvPr/>
        </p:nvCxnSpPr>
        <p:spPr>
          <a:xfrm>
            <a:off x="2268538" y="5732463"/>
            <a:ext cx="571500" cy="0"/>
          </a:xfrm>
          <a:prstGeom prst="straightConnector1">
            <a:avLst/>
          </a:prstGeom>
          <a:ln w="76200">
            <a:solidFill>
              <a:srgbClr val="005C2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497388" y="5732463"/>
            <a:ext cx="573087" cy="0"/>
          </a:xfrm>
          <a:prstGeom prst="straightConnector1">
            <a:avLst/>
          </a:prstGeom>
          <a:ln w="76200">
            <a:solidFill>
              <a:srgbClr val="005C2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21" name="TextBox 1"/>
          <p:cNvSpPr txBox="1">
            <a:spLocks noChangeArrowheads="1"/>
          </p:cNvSpPr>
          <p:nvPr/>
        </p:nvSpPr>
        <p:spPr bwMode="auto">
          <a:xfrm>
            <a:off x="107950" y="115888"/>
            <a:ext cx="8982075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fa-IR" sz="4800" b="1" i="1">
                <a:solidFill>
                  <a:srgbClr val="005C2A"/>
                </a:solidFill>
              </a:rPr>
              <a:t>آزمایشگاه: </a:t>
            </a:r>
          </a:p>
          <a:p>
            <a:pPr algn="r" rtl="1"/>
            <a:r>
              <a:rPr lang="fa-IR" sz="4000" b="1" i="1">
                <a:solidFill>
                  <a:srgbClr val="005C2A"/>
                </a:solidFill>
              </a:rPr>
              <a:t>                      </a:t>
            </a:r>
            <a:r>
              <a:rPr lang="fa-IR" sz="4000" b="1">
                <a:solidFill>
                  <a:srgbClr val="7030A0"/>
                </a:solidFill>
              </a:rPr>
              <a:t>مراحل راه‌اندازی یک روش</a:t>
            </a:r>
            <a:endParaRPr lang="en-US" sz="4000" b="1">
              <a:solidFill>
                <a:srgbClr val="7030A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82713" y="1712913"/>
            <a:ext cx="898207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4000" b="1" i="1" dirty="0">
                <a:solidFill>
                  <a:srgbClr val="7030A0"/>
                </a:solidFill>
                <a:latin typeface="+mn-lt"/>
                <a:cs typeface="+mn-cs"/>
              </a:rPr>
              <a:t>و تولید جواب‌های </a:t>
            </a:r>
            <a:r>
              <a:rPr lang="fa-IR" sz="4000" b="1" i="1" dirty="0">
                <a:solidFill>
                  <a:srgbClr val="F363D4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با کیفیت</a:t>
            </a:r>
            <a:endParaRPr lang="en-US" sz="4000" b="1" i="1" dirty="0">
              <a:solidFill>
                <a:srgbClr val="F363D4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21523" name="AutoShape 2" descr="data:image/jpeg;base64,/9j/4AAQSkZJRgABAQAAAQABAAD/2wCEAAkGBxASEBQUEBIVEA0SFBEWDxUXDxQUFhQQFBEXFhQUFBQYHSggGBolGxQUIjEhJSorLi4uFx8zODMsOCgvLi0BCgoKDg0OGxAQGi4kICQsLCw3LiwsLCwsLS4sLCwsLCwsLCwsLCwsLCwsLCwsLCwsLCwsLCwsLCwsLCwsLCwsLf/AABEIAMwAzAMBEQACEQEDEQH/xAAbAAACAgMBAAAAAAAAAAAAAAAABgEFAgMHBP/EAEsQAAEDAgIGAwoJCgYDAQAAAAEAAgMEEQUSBhMhMUFRUnGyFCIjMmGRk7HB0RUkNFRyc4GSoQcWJTNCU1ViwtJjZIKio7M1dPBD/8QAGgEBAAIDAQAAAAAAAAAAAAAAAAMEAQIFBv/EADQRAQABAwEFBQcEAgMBAAAAAAABAgMRBBIhMTJRBRMzQXEUNGGRscHRFVKBoULhIiNiJP/aAAwDAQACEQMRAD8A7igEAgEAgEAgWqnSCWZ7o8PjbLlNpJ3kiJp4httryOsDrQed09WPHxGnY7kIG7PO5BHdVR/E6f0DP7kB3VUfxOn9Az+5Ad1VH8Tp/QM/uQHdVR/E6f0DP7kB3VUfxOn9Az+5Ad1VH8Tp/QM/uQHdVR/E6f0DP7kB3VUfxOn9Az+5BsZV4iwZ2Pgr4x4zWjVPt/KQSL9YQXOC4zFUtJZdsjdksbhZ8buTh59u4oLFAIBAIBAIBAIBAIBAIBAoYriXdedkb9Vhsd+6Z721tvGijPR5nju6wT8Xx90zdVSnubD4xa42ZgOKBSnxGkabBj5jxcXWuoqr1MOhb7Mv1xnGPVq+Fqb5ufSLX2ilJ+kXusf3+B8LU3zc+kT2ik/SL3WP7/A+Fqb5ufSJ7RSfpF7rH9/gfC1N83PpE9opP0i91j+/wPham+bn0ie0Un6Re6x/f4HwtTfNz6RPaKT9IvdY/v8AA+Fqb5ufSJ7RSfpF7rH9/hIxWl+bu++ntFJ+k3usLXCK0B2ejldHKNurcd/VzUtNcVcFG9p7lmcVxg6YXifdjhJGRT4vCLfyzN/aY4cQbBbITngWMNqGm41dRHsniJ2sf7WmxseKC0QCAQCAQCAQCAQCAKBQxTEe687GP1eGR37pmvbW23xxno8zxvy3gl49jIqBkj8BhsO4DZmsjMRMziCw1ktdKIoG5YG+YDpP9yqXLk1zs0vQaTSUaanvbvN0POFaK0sLR3glfxc8XufINwCRRENbupuVzxxHwWfwdB+6j9Ez3LfEINqrrI+DoP3Ufome5MQbVXWR8HQfuo/RM9yYg2qusj4Og/dR+iZ7kxBtVdZHwdB+6j9Ez3JiDaq6yPg6D91H6JnuTEG1V1kfB0H7qP0TPcmINqrrLCXCaZws6GMj6to9QWMQ2i5XHCZJ2kmh+r8NSX73a5m8jysPEeRRzTNM5pXLd6m9T3d7z83gwyvMxBB1dbHtaRsz29qs27kVw42s0dWnq+HU9YTiRqyHsIgxeEW2+LMzix44g2CkUjpgeMNqGm41dRHsniJ2sd7WmxseKCzQCAQCAQCAQCAJQKOKYj3Xnax+rwyO/dE17a62+OM9HmePVvBLx3GBUDIzwGGw7huzWRmImZxBXa2WulEUIyU7fMB0ne5VLlya52aeD0Gk0lOmp727zOh4PhsdNGGRjyudxc7mVmmMQ0u3arlWZe7MtkWBmQwMyGAXowjWIJzoDOgMyGBmRnAzIErS3RraZ6YWeDd7R2m+XmFFVTMTtUr1q7Tcp7q7wVuF4gZiCDq62Pa0jZnt7VZt3IrhxdZo6tPV/wCep7wrEjVkPYRBi8Itt8WZvFjxxBsFIpHLA8YbUNNxq6iPZPET3zHe1psbHigs0AgEAgEAgCUCjieId15mtfq8Mjv3RNe2utvjjPQ5nj1bwTcdxgVAys8BhsO4bs1vWjMRMziCqdbWyiOIZKdvmA6Tvcqly5Nc4jg9BpNJTp6e8ucx9wnD46eMMjH0jxceZSIwxduVXJzL251siGdDAzoYBeg2UUBleGjit6acqt+7sRiFtWYCWMLmuzEC5FrebmpJphUpv1xPFQhxvbiosb8L3eRs7SxGEzZM2U2tfy26t632Fb2qc8HgzWNjvUcxhct1xVGYZZ1hJgZ0MDMgTtKdHTcz04s8G72jn0m+0KOYmJ2qV23cpuU91d4PFhWI64gg6utj2tI2Z7e1WbdyK4cTWaOrT1fDqesKxE1ZD2EQYtCLbfFmbxY8cQbKRSOOCYu2oabjV1EeyeI+Mx3tabGx4oLNAIBAIIJQKeJ4h3XmDX6vDI76+W9tdbeyM9DmePVvBOx3GBUDK3wGHQ7huzW9aMxEzOIKb3SVsgjiGSnb5gOk73KpcuTXOI4PQ6TR06envLnMdsLoI4IwyMfSPFx5lYiMFy5Nc5l7M62R4TnQwjOjGEGVZazMQh0hG+46wmGIqieC40UdeX73ZU1HBz9VzGqoPeO+ifUt1Uj0IvUkHm32LSOZYqn/AKoPl1urkTGiGzOtuu7tKK4v6Sd0vI2QncCfsUeFua4jjKRKjaJynOsNsDOgUtJsAN9dT7Hg3e0c+k33KOYmJzC3RXTcp7u5waMKxLXWIOrrY9oI2Z7e1WrdyK4cPWaOrT1fDqesLxE1ZD2EQYtCLC/izN4seOINlIpHDBMXbUNNxq547CaI+Mx3tabGx4oLJAIBAq4vW91PfEH6ughuKuS9tY4b4mnlz57udwTccxcVAs3wOHQ7gNma3rRmImZxBRllkrZBHEMlO3dyA6Tvcqdy5Nc4jg9Do9HTp6e8ucxvwyiZAwMYOs8XHmUiMNrlc1zmXrzrKPAzoYGdDCHSLLEmHRiga9uZ23j+NgFPRG5ydTXM146PdjmGRmMlosf/AKxW0xmENFc01ZhVaGHvj5C7srWjgm1PNBtmPenqPqW6sScN+WvHLL/StI5lirwoPN1urkXH2Xqmt6TndpR1RmVqxVs0TJooMNjEYu25IB6upSK0zMzmS5pJSCJ4LdxNvOLj1FRXI813SVznZVYeoXRgZ0ZwM6MlXSLBDfXU+x4N3NHab7lpMTE5hZpqpuU93c4DCcS11rHV1se4jZnt7Vat3IrhwtZo6tPV8Op6wzEHVVnxkQ4rCP8ATM3i144g2UikccFxRtRFnAyPBLZWHeyQb2n38QUHvQV2kVW6KlmezY9rDkPJx2A/YSgRNIRkZT0UWxuUOmPEk8ygRcamdPOKeLZCw26zxJVW9XmdmHf7M0tNNHf1/wAGPDqRkLA1g6zxJ5laRGFi5XNU5l6s6yjGdGMDOhgZ0MMZHrMMVQddFP1DTzA9ZVmng4d/xJWVftjP2LZFBa0IPjn+d3qWlCxqOMehrkOw9RW6uTsM/wDISjkG+pi0jmWK/Cg55lurk3Gvl0PlLu0tJ4wsW/DqN8J70dQ9S3Vy1pqe9af529l6jucFrR8/8Flr1A7EQnOsGBnQwM6MlbSLDMh10PekG7rcD0gtJzTOYWqIpvU93WtcPr3OjZUx97PEQJLcbK7RVtRl5nU2Js3JonydCwucd2xyM2MrIC6QcNZHYh3XYuH2rZAa0FNph8hm+i3ttQJ2NC+InyQt7CBHwFvh5Cd/fdtc/wDzl7CIxpbeOkfQw51uqDOsmBnQwM6GBnQwwlfsSGtUH3Rj5LGebfaVao4ODf8AElZTG7StkRa0FPeSnlK71LShY1HGPQ0Fy3VyphY/SdQOTW+pi0jmlZr8Gk15lurFXHB+kKXy39a0q5oWLfhVGprti3Vy3pwfAsP+K0f7HqO5wW9H4n8fgpMfsVd2YhlnRnAzoYGdDDTWWMbwd2V3qWtXBLZ3VQr9F2/F6nlsKm03I53bcY1Een5dA0e8fD/qqjshWHGO6Cm0w+RTfRb22oFDFBfED9SOwgRcHNpZP9XbXO/zl7KPdbfpH0XGdSKgzoDOgM6AzoMJX7FmGtXB0TRw/E4DzZ7SrVHBwNR4krJhv5j6lshLWgZ8DOf8c+paULOp4x6GRrtqkVi3hQ/S9WOTG9mNRxzSs1+DSY86kVi7jv8A5Kh8oPrUdXNCzb8KoyOdtKkVi9p2fijD/jtH/HIorvBb0Xifx+CWx6rO3DLOjIzoDOg11D+8d9F3qWtXBLa5oatFh8Xqupqm0vI5vbvvEen3k+aO+Ph/1VR2VZcU7oKfS/5FN9FvbagUK7biB+pHYQIGGm0snW7trnTzy9lT7rb9I+izzrdWwM6GBnQwM6GBnQwwlfsWYaVcHSsBdagpvKw+sq3RyvP6jxaljRvu63kd6luhLegTvi1Qf8wfUFHQs6njHov45O+HWPWpFZSYT/5qu8kQ7ESjjmlar8Glc61SKqmx4/pTDvK32qOrmhZteFUvZ5O+d1n1qRWUOnjviMZ/zLf+qRRXeC5ofE/j8Edj9irO3Cc6w2wM6GBnQwwmf3ruo+pYq4JLXNDbomPi1V1NU2l5HM7c94j0/J50c/WUH1VR2VZcU8IKfS/5FN9FvbagUajbiB+p/oQc7pHgSv8AK53aXOnnl7OiP/mt+kfR7862V0GUDiPOhhqfWsH7Q9aMYlodisfO6yYkfCY4D8VjLeKc+bVPiDrbAEiWKqIw6lgtQfg2iPExm/3ldt8sPNarddq9VjhFQTKATvDgOstNlvKCFJohRVNNR1AqWGJ76pxjDstyzZtFuC0txMcVjU1U1TGz0WMFSczbnZcX86kVnmw7D6mPGMQnkYW0b4Wal5LcriY4xZvHe1yiiJ2pWrldM2aYji3d0nmpVVqxahqZcRwyWJhfSsY7XvGWzCB+1c7OKiqidqFq1VTFqqJne9dTV9+620ZnW6rqVVUv5QKq2GROte9W0f8ADL7lDe4L/Z8ZuT6feCJFiAttBVTLvRbnDaKxnO32FMmxLY2dp3EedGNmWQessMJn96eo+pa1cEtqP+Sw0RHxWr6mqfTcjk9ue8R6feTpo0fCUP1U/ZVlxj0gptMPkM30W9tqBSO3ED9T/Qg5jL47/pu7RXNq55e3se70ekfRGYrKJi4oSadBMBgnbLUVTTJDC5rGR3ID5S0O7622wBbs8qsWqIq3y5Ov1VVvFNPmdGzwBuUUdOIt2XVC1uSs7EON31ec7Ul3H9CoZWOlw4auZou+mLrhwG8xE7j5N3Uoa7PnDoabtCqJ2bnzc9lcRcOBDhcOBFiCN4I4Kth2duJjc6zg7v0XQ/Vu7Su2+WHmtV41XqyD1Irs5J3O8Zxdbdc3QYZkGx1Q8ixcS0bhc28yDXmQZtqHgWDiGneLmyDDMgrPyhH9FQ/+63/olUN/g6HZ3iz6feHPYzsVN6KngyWGQgkOQBceaxKW1xNOhw+K1nU1WdNyuD2548en5OGjJ8LRfVT9lWXGPiCm0w+QzfRHbagUotuIH6k9hBzCbx3/AE39orm1c8vbWPd6PSPoxWWiCjEnH8mlc3w9K42dLaWHyyMFnDzBvmVmxV5OJ2namcV9NxkLDx3q047KJzmkFps4bigptNtGxVxuqaZtq1g8PGP/ANmj9po6YHntbkoblvO+F/S6qaP+FXD6LLBmOGG0bXgte2M5gQQQb8QVvb5VfUTm7VLblW6AZUBlQGVAZUBlQGVBUflCP6MiH+cb/wBEqgv8HQ7N8WfT7wQI9ypy9HTwZIyEAgFiUlvibNDB8UrOpqs6blcHtvx49PvJt0XPhqL6qfsqy4x+QU2mPyGf6I7bUCjR7cQP1J7CDmE/jv8Apv7RXNq55e2se70ekfRijUIYYxyvje2SM5ZI3BzCODgbhbUziUN23FdMxLrGGYiyrhbOzY47Jm9GUbx/9zCv0VbUZeWv2ZtVzTL0apboWTGkG4Nj5EGUuZxu4klBr1SA1SA1SA1SA1SA1SA1SBe/KPsoIh/mmn/hlUF/ldHs3xZ9PvBAZuVN6OmNzJYZCAQCxLejib9C/kdb1NVrTcrg9t+PHp95NOip8PR/VT9lWXGdAQUumXyGf6I7bUCjhu3ED9Qewg5jP47/AKb+0VzaueXtrHu9HpH0YIQhGcAhGJhZ6L44aSbvrmmksJhy5PA5j1Ka1c2ZczXaTvacxxh1inLXtDmkEGxBHI7iruXnJjG6W3UowNSgNSgNSgNSgNSgNSgNSgNSgSfynygQRM4mbN92Nw/rCgvzudPsuM3Jn4fciM3Km9HEbko2wEMBGMJWJbUcTjoT8irupqtablcDtvx49PvJl0SPh6P6qfsqy4zoaCl0yHxCf6F/M4FAnYRIPhFt9z4srestsg55jFI6GolY4WIe7zE3XOuxs1y9nobkXdLTMeUY+TxrVIEbIQwxe26ZazTky6F6TGBwhlPgifBk/s3/AGD5OXJWrN3ylw+0NFM/9lEerqtO9r2hzdoP4HkVacRt1aA1aA1aA1aA1aA1aA1aCHNAFzuG9ByHT3EdbVBg8WMG/wBJ223msql+rfh3uyrOKJrnzUIVZ24gXQwEMJRiQsTLa3TmT1orTmPDKqR2wSkNZ5bK7p6cUPM9sXYr1MxHlGF3oh8ppRxEUxPUQFO5boqDVVU7ZGOY8XY9rmuH8rhYoOUYlRywSasn4zTm8Tt2tiv3rh7UHqxnD48Tg10ADa6MWlZuzAKK7aiuPiv6DXVaWvrTPGPu5zLGWkhws4bCDwKob4nEvVxNNymK6JzEsFliAsN0IYYSMusxLSqjJr0N0tfA4RzG7dzSTvHBrjz5FW7V3yl57X6Cac3LcesOs0VQyVgcw3afODyKsOO9GrQGrQGrQGrQGrQGrQK+m2Ospoi2/fneOvc3rPqWtVWzGZS2LNV2uKKXG8znOc9217iS4+Um659VWZy9hZtRRTER5Ni1T4CGEIxKVlrEZMGiejb6uTb3lOzbK87BbkFJatbc5ngpdodoRpqe7t88/wBf7M2N10cpbTwd5QweMdwcRxV95SZmZzJn0Hw13fVLxlztDKdp3thBvmPlcbfYPKjBuQCCq0gwRlVGATkmZcwyAbWO9rTsuEHNZY6ilnJA1VXHte0HvZG9JnNpQerGMKixKIz0wDK1g8NHuzW4hQ3bUVx8XR0Gvq01WJ30zxj7w53LGWkhws4bCDwKo74nEvUxNNdMV0TmJYIzEhYSBDDXIy6zEtKqMmHRXSyWkcA8kx7rnaLcneTy8FatXvKXB13ZszO3b+X4dewXHqepaMjg15/ZJF/9J/aCtOFMTE4lb5EYGRAZEBkQK2lGl0NMwhrg6XcTvDT/AFO8ixVVERmUlq1Xdq2aIzLjmK4lJUyF7yctyWgm+07yeZVG5c2peo0WiizT8erQAoXTiEoYCNZCy1iMr/RXRuSsk6FOzbI87gOQUtq1t754KGv7QjTU7FHP9P8AZoxbE2FvctF4Okj/AFr92a28kq/EYeUqqmqczO9ZaJaM64NklbajFjGw75j03jochx6t5h0MIBAIBBU6Q4HHVR2PeTMuYZANrHe1p2XCDmcsdRS1BLRqquPa9oPeyM6bObTtQezF8LixKIz0wDK1g8NHuzW4hQ3bUVx8XR0Gvq01WJ30zxj7w53LGWkhws4bCDwKozmJxL1VM010xXROYlgsNqZCwlCwYYubdZy1mjLKlqZYjeNxA5cPNw+xS0XZp4KOp0Fu9zRv6+Zuwn8pNTEA2S72jpd/+Ox3rVmnUR5uLd7HuRyTn1MUH5VYz40bfvOb6wpIu0dVOrs/UR/iip/KrGB3kbb/AEnO9QSbtEeZT2fqKv8AEr4z+UGqnBa0ljDwHej7QDc/aVFVqI8l+z2PVO+5PyK0r3vdmkcXH8B1Dgq1VyauLuWNJRajFMYSAo8rUUpWGcBZhrMpWyPivtFdG5KuToU7NsrzuA5DyqW1a25zPBz9fr6dNTsUc/0/2Z8WxRhZ3LReDpI/1r92a28kq/EYeUqqmqczxWWiOjAmDZJW2oxYxsI2znpvHQ5Dj1bzDogHmQSgEAgEAgqdIcCjqo7HvJmXMMgG1jva07LhBzGaOopaglo1VXHte0HvZGdNnNpsUHtxfDIsTiM9MAytYPDRbs1uIUN21FcfF0dBr6tNVid9M8Y+8OeSxlpIcLOGwg8CqMxMTiXqqaqa6YronMSwWspaZCwlgLBgIYYlqzliaIRqws5a93A1YWMs93DINTLOylYZwEMBZazIWyGd6/0V0bkq5OhTs2yvO4DkPKprVrb3zwc7tDtCNNGxRz/QzYvijCzuWi8HSR/rZN2e28kq/EYeUqqmqczxWWiGi4mDZJW2ohYxsI2znpvHQ5Dj1bzDooHmQSgEAgEAgEAgqdIsCjq47HvJmXMMgG1jva07LhBy+aKopaglo1VXFYvaD3sjOmzm02KD3YthkOJwmopgGVrB4aLdmtxChu2orj4ujoNfVpqsTvpnjH3hzySMtJDhZw2EHgVRmJicS9XTVTXTFdE5iWK1mElNYWMJNsJg2gmDaCYNoJg2gmDaCYNsJhiawtkUzMr7RXRuSrk6FOzbK87gBwHlU1q1t754Ob2h2hGmjYo5/oZcYxVhZ3JReDpI/wBbJuz23klX4jDylVU1TmeKz0P0XEwbJK21ELGJhG2c8Hv/AJOQ49W8w6MB5kEoBAIBAIBAIBAIKbSTBYqqOxOSZlzDIBtY72tOy4QcwkZPTVBc3wdXFte0HvZGdNvNpsUFliGFw4pGZqa0Ve0eFj3ZyOIUV21FcfF0NDr69NVjjTPGPwRa3Cp4nFskT2kfylUpt10+T0tvW6a7GYriPXc82of0XfdKxs1dEvf2f3x84Gof0XfdKxsVdD2iz++PnA1D+i77pTYq6HtFn98fOBqH9F33SmxV0PaLP74+cDUP6LvulNiroe0Wf3x84Gof0XfdKbFXQ9os/vj5wNQ/ou+6U2auh7RZ/fHzhLad53Md90rOzV0Ym/Y87kfODJo5oXPOc8o1FM3a97tmzyKa3p5mc1Obq+17dFOzY3z18oXOMYsws7kofB0cf62TdntvJKuxGHmaqpqnM8Vjofo02bLJKLUTdsbDvndwe/8Ak5Dj1bzDpLbcNyCUAgEAgEAgEAggoPPUS2CBfxDEXBZCljk+uAvskZtjfxafaDxCzgUEcpbIHNd3PVDcb2a/ygrUMcOl9eBZ8Uc1v2jZBn+eNX80h/BAfnjV/NIfwQH541fzSH8EB+eNX80h/BAfnjV/NIfwQH541fzSH8EB+eNX80h/BAfnjWcKSIH7EFTjONVdQLVMrYYOg07/ACWG9B5qGMOIu3LTt2tYd8h5v8nkWYgO2H4q42WcBkoqkkLUWTSgyQCAQCAQCAQCDVJFdBW1WFhyzkVNRo6DwTIrqnRcOFi0EciLrORXP0OZwZ+Lvem4anaIt6P+53vTcNZ0UHRP3ne9NwwOiw6J+873puEfmsOifvO96bhP5rDon7zvem4SNFR0T953vTcNjdE29H/c73puG1mh7ej/ALne9Nw9VNogxpuGC/O1z5ygs4NG/ImRaUuCBqxkW0FKGrA9ICCUAgEAgEAgEAgEAgghBiWBBiYxyQYmFvJBiYG8kEdzt5II7nbyQT3O3kgkU7eSCRA3kgzETeSDIMHJBIaEGVkAgEAgEAgEH//Z"/>
          <p:cNvSpPr>
            <a:spLocks noChangeAspect="1" noChangeArrowheads="1"/>
          </p:cNvSpPr>
          <p:nvPr/>
        </p:nvSpPr>
        <p:spPr bwMode="auto">
          <a:xfrm>
            <a:off x="4324350" y="-928688"/>
            <a:ext cx="1943100" cy="1943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24" name="TextBox 10"/>
          <p:cNvSpPr txBox="1">
            <a:spLocks noChangeArrowheads="1"/>
          </p:cNvSpPr>
          <p:nvPr/>
        </p:nvSpPr>
        <p:spPr bwMode="auto">
          <a:xfrm>
            <a:off x="7086600" y="5384800"/>
            <a:ext cx="146843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sz="4400" b="1" i="1">
                <a:solidFill>
                  <a:srgbClr val="FF0000"/>
                </a:solidFill>
              </a:rPr>
              <a:t>ایست!</a:t>
            </a:r>
            <a:endParaRPr lang="en-US" sz="4400" b="1" i="1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5138" y="9525"/>
            <a:ext cx="6248400" cy="5019675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solidFill>
              <a:srgbClr val="005C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44525" y="95250"/>
            <a:ext cx="5761038" cy="457200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3600" b="1" dirty="0">
                <a:solidFill>
                  <a:srgbClr val="C00000"/>
                </a:solidFill>
              </a:rPr>
              <a:t>ویژگی‌های کیفیت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27" name="Down Arrow 26"/>
          <p:cNvSpPr/>
          <p:nvPr/>
        </p:nvSpPr>
        <p:spPr>
          <a:xfrm>
            <a:off x="2955925" y="604838"/>
            <a:ext cx="914400" cy="2746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1393825" y="909638"/>
            <a:ext cx="4038600" cy="3651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800" dirty="0">
                <a:solidFill>
                  <a:schemeClr val="tx1"/>
                </a:solidFill>
              </a:rPr>
              <a:t>انتخاب مجری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44525" y="1655763"/>
            <a:ext cx="5761038" cy="549275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3600" b="1" dirty="0">
                <a:solidFill>
                  <a:srgbClr val="C00000"/>
                </a:solidFill>
              </a:rPr>
              <a:t>ارزیابی اجرا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44525" y="3765550"/>
            <a:ext cx="5761038" cy="1093788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3600" b="1" dirty="0">
                <a:solidFill>
                  <a:srgbClr val="C00000"/>
                </a:solidFill>
              </a:rPr>
              <a:t>پایش کیفیت:</a:t>
            </a: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3200" b="1" dirty="0">
                <a:solidFill>
                  <a:schemeClr val="accent6">
                    <a:lumMod val="50000"/>
                  </a:schemeClr>
                </a:solidFill>
              </a:rPr>
              <a:t>پیشگیری، سامانه‌ی هشدار</a:t>
            </a:r>
            <a:endParaRPr lang="en-U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1" name="Flowchart: Decision 30"/>
          <p:cNvSpPr/>
          <p:nvPr/>
        </p:nvSpPr>
        <p:spPr>
          <a:xfrm>
            <a:off x="1463675" y="2598738"/>
            <a:ext cx="4038600" cy="685800"/>
          </a:xfrm>
          <a:prstGeom prst="flowChartDecision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800" dirty="0">
                <a:solidFill>
                  <a:schemeClr val="tx1"/>
                </a:solidFill>
              </a:rPr>
              <a:t>تصمیم‌گیری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2" name="Down Arrow 31"/>
          <p:cNvSpPr/>
          <p:nvPr/>
        </p:nvSpPr>
        <p:spPr>
          <a:xfrm>
            <a:off x="2955925" y="1328738"/>
            <a:ext cx="914400" cy="2746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" name="Down Arrow 32"/>
          <p:cNvSpPr/>
          <p:nvPr/>
        </p:nvSpPr>
        <p:spPr>
          <a:xfrm>
            <a:off x="3025775" y="3346450"/>
            <a:ext cx="914400" cy="3667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" name="Down Arrow 33"/>
          <p:cNvSpPr/>
          <p:nvPr/>
        </p:nvSpPr>
        <p:spPr>
          <a:xfrm>
            <a:off x="3025775" y="2265363"/>
            <a:ext cx="914400" cy="2746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257300" y="3008313"/>
            <a:ext cx="1698625" cy="68580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4000" dirty="0">
                <a:solidFill>
                  <a:schemeClr val="tx1"/>
                </a:solidFill>
              </a:rPr>
              <a:t>پذیرفته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05556E-6 4.07407E-6 L 3.05556E-6 -0.07223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fa-IR" sz="2400" b="1" dirty="0"/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en-US" sz="2400" b="1" dirty="0"/>
          </a:p>
        </p:txBody>
      </p:sp>
      <p:sp>
        <p:nvSpPr>
          <p:cNvPr id="2253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BF6565D-6D4B-413F-9FF1-A3440422DCF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/>
          </a:p>
        </p:txBody>
      </p:sp>
      <p:sp>
        <p:nvSpPr>
          <p:cNvPr id="16" name="Double Wave 15"/>
          <p:cNvSpPr/>
          <p:nvPr/>
        </p:nvSpPr>
        <p:spPr>
          <a:xfrm>
            <a:off x="915988" y="2078038"/>
            <a:ext cx="7162800" cy="2278062"/>
          </a:xfrm>
          <a:prstGeom prst="doubleWav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6600" dirty="0">
                <a:solidFill>
                  <a:schemeClr val="tx1"/>
                </a:solidFill>
              </a:rPr>
              <a:t>تعیین ویژگی‌های </a:t>
            </a:r>
            <a:r>
              <a:rPr lang="fa-IR" sz="6600" b="1" dirty="0">
                <a:solidFill>
                  <a:srgbClr val="FF0000"/>
                </a:solidFill>
              </a:rPr>
              <a:t>کار</a:t>
            </a:r>
            <a:r>
              <a:rPr lang="fa-IR" sz="6600" dirty="0">
                <a:solidFill>
                  <a:schemeClr val="tx1"/>
                </a:solidFill>
              </a:rPr>
              <a:t> </a:t>
            </a:r>
            <a:r>
              <a:rPr lang="fa-IR" sz="6600" b="1" dirty="0">
                <a:solidFill>
                  <a:srgbClr val="FF0000"/>
                </a:solidFill>
              </a:rPr>
              <a:t>خوب</a:t>
            </a:r>
            <a:endParaRPr lang="en-US" sz="6600" b="1" dirty="0">
              <a:solidFill>
                <a:srgbClr val="FF0000"/>
              </a:solidFill>
            </a:endParaRPr>
          </a:p>
        </p:txBody>
      </p:sp>
      <p:sp>
        <p:nvSpPr>
          <p:cNvPr id="22535" name="TextBox 17"/>
          <p:cNvSpPr txBox="1">
            <a:spLocks noChangeArrowheads="1"/>
          </p:cNvSpPr>
          <p:nvPr/>
        </p:nvSpPr>
        <p:spPr bwMode="auto">
          <a:xfrm>
            <a:off x="6494463" y="911225"/>
            <a:ext cx="26130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fa-IR" sz="4000" b="1">
                <a:solidFill>
                  <a:srgbClr val="FF0000"/>
                </a:solidFill>
              </a:rPr>
              <a:t>گام‌ نخست:</a:t>
            </a:r>
            <a:endParaRPr lang="en-US" sz="4000" b="1">
              <a:solidFill>
                <a:srgbClr val="FF0000"/>
              </a:solidFill>
            </a:endParaRPr>
          </a:p>
        </p:txBody>
      </p:sp>
      <p:sp>
        <p:nvSpPr>
          <p:cNvPr id="20" name="Double Wave 19"/>
          <p:cNvSpPr/>
          <p:nvPr/>
        </p:nvSpPr>
        <p:spPr>
          <a:xfrm>
            <a:off x="457200" y="4122738"/>
            <a:ext cx="7162800" cy="2279650"/>
          </a:xfrm>
          <a:prstGeom prst="doubleWave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6600" b="1" dirty="0">
                <a:solidFill>
                  <a:srgbClr val="FF0000"/>
                </a:solidFill>
              </a:rPr>
              <a:t>کیفیت موردنظر</a:t>
            </a:r>
            <a:endParaRPr lang="en-US" sz="6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fa-IR" sz="6000" dirty="0" smtClean="0"/>
              <a:t>کیفیت: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4325112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marL="0" indent="0" algn="justLow" rtl="1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r>
              <a:rPr lang="en-US" sz="4400" b="1" i="1" dirty="0" smtClean="0">
                <a:solidFill>
                  <a:srgbClr val="00B050"/>
                </a:solidFill>
              </a:rPr>
              <a:t>ISO</a:t>
            </a:r>
            <a:r>
              <a:rPr lang="fa-IR" sz="4400" i="1" dirty="0" smtClean="0"/>
              <a:t>:</a:t>
            </a:r>
            <a:r>
              <a:rPr lang="fa-IR" sz="4400" dirty="0" smtClean="0"/>
              <a:t> همه‌ی </a:t>
            </a:r>
            <a:r>
              <a:rPr lang="fa-IR" sz="4400" dirty="0"/>
              <a:t>جنبه‌ها و ویژگی‌های یک فرآورده، فرآیند یا خدمت که توانایی </a:t>
            </a:r>
            <a:r>
              <a:rPr lang="fa-IR" sz="4400" dirty="0" smtClean="0"/>
              <a:t>برآورده </a:t>
            </a:r>
            <a:r>
              <a:rPr lang="fa-IR" sz="4400" dirty="0"/>
              <a:t>کردن </a:t>
            </a:r>
            <a:r>
              <a:rPr lang="fa-IR" sz="4400" b="1" dirty="0">
                <a:solidFill>
                  <a:srgbClr val="C00000"/>
                </a:solidFill>
              </a:rPr>
              <a:t>نیازهای بیان شده یا فرض شده</a:t>
            </a:r>
            <a:r>
              <a:rPr lang="fa-IR" sz="4400" b="1" dirty="0"/>
              <a:t> </a:t>
            </a:r>
            <a:r>
              <a:rPr lang="fa-IR" sz="4400" dirty="0"/>
              <a:t>در </a:t>
            </a:r>
            <a:r>
              <a:rPr lang="fa-IR" sz="4400" dirty="0" smtClean="0"/>
              <a:t>بردارد.</a:t>
            </a:r>
            <a:endParaRPr lang="en-US" sz="4400" dirty="0" smtClean="0"/>
          </a:p>
          <a:p>
            <a:pPr marL="0" indent="0" algn="ctr" rtl="1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r>
              <a:rPr lang="fa-IR" sz="7200" b="1" i="1" dirty="0" smtClean="0">
                <a:solidFill>
                  <a:srgbClr val="006600"/>
                </a:solidFill>
              </a:rPr>
              <a:t>کیفیت مورد نظر</a:t>
            </a:r>
            <a:endParaRPr lang="en-US" sz="72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ChangeArrowheads="1"/>
          </p:cNvSpPr>
          <p:nvPr/>
        </p:nvSpPr>
        <p:spPr bwMode="auto">
          <a:xfrm>
            <a:off x="4479925" y="2362200"/>
            <a:ext cx="1841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1"/>
            <a:endParaRPr lang="en-US" sz="7200" b="1">
              <a:solidFill>
                <a:srgbClr val="00B050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marL="338138" indent="-338138" algn="r" rtl="1" fontAlgn="auto">
              <a:spcAft>
                <a:spcPts val="0"/>
              </a:spcAft>
              <a:tabLst>
                <a:tab pos="463550" algn="l"/>
              </a:tabLst>
              <a:defRPr/>
            </a:pPr>
            <a:r>
              <a:rPr lang="fa-IR" sz="13800" b="1" dirty="0" smtClean="0">
                <a:solidFill>
                  <a:srgbClr val="006600"/>
                </a:solidFill>
                <a:latin typeface="Sakkal Majalla" pitchFamily="2" charset="-78"/>
                <a:cs typeface="Sakkal Majalla" pitchFamily="2" charset="-78"/>
              </a:rPr>
              <a:t/>
            </a:r>
            <a:br>
              <a:rPr lang="fa-IR" sz="13800" b="1" dirty="0" smtClean="0">
                <a:solidFill>
                  <a:srgbClr val="006600"/>
                </a:solidFill>
                <a:latin typeface="Sakkal Majalla" pitchFamily="2" charset="-78"/>
                <a:cs typeface="Sakkal Majalla" pitchFamily="2" charset="-78"/>
              </a:rPr>
            </a:br>
            <a:r>
              <a:rPr lang="fa-IR" sz="13800" b="1" dirty="0">
                <a:solidFill>
                  <a:srgbClr val="006600"/>
                </a:solidFill>
                <a:latin typeface="Sakkal Majalla" pitchFamily="2" charset="-78"/>
                <a:cs typeface="Sakkal Majalla" pitchFamily="2" charset="-78"/>
              </a:rPr>
              <a:t/>
            </a:r>
            <a:br>
              <a:rPr lang="fa-IR" sz="13800" b="1" dirty="0">
                <a:solidFill>
                  <a:srgbClr val="006600"/>
                </a:solidFill>
                <a:latin typeface="Sakkal Majalla" pitchFamily="2" charset="-78"/>
                <a:cs typeface="Sakkal Majalla" pitchFamily="2" charset="-78"/>
              </a:rPr>
            </a:br>
            <a:r>
              <a:rPr lang="fa-IR" sz="13800" b="1" dirty="0" smtClean="0">
                <a:solidFill>
                  <a:srgbClr val="006600"/>
                </a:solidFill>
                <a:latin typeface="Sakkal Majalla" pitchFamily="2" charset="-78"/>
                <a:cs typeface="Sakkal Majalla" pitchFamily="2" charset="-78"/>
              </a:rPr>
              <a:t/>
            </a:r>
            <a:br>
              <a:rPr lang="fa-IR" sz="13800" b="1" dirty="0" smtClean="0">
                <a:solidFill>
                  <a:srgbClr val="006600"/>
                </a:solidFill>
                <a:latin typeface="Sakkal Majalla" pitchFamily="2" charset="-78"/>
                <a:cs typeface="Sakkal Majalla" pitchFamily="2" charset="-78"/>
              </a:rPr>
            </a:br>
            <a:endParaRPr lang="en-US" sz="102800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207963"/>
            <a:ext cx="7620000" cy="36322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9600" b="1" dirty="0">
                <a:solidFill>
                  <a:srgbClr val="006600"/>
                </a:solidFill>
              </a:rPr>
              <a:t>کلیات پایش کیفیت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sz="3600" dirty="0">
              <a:solidFill>
                <a:schemeClr val="accent2">
                  <a:lumMod val="50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fa-IR" sz="3600" dirty="0">
                <a:solidFill>
                  <a:schemeClr val="accent2">
                    <a:lumMod val="50000"/>
                  </a:schemeClr>
                </a:solidFill>
              </a:rPr>
              <a:t>کنگره‌ی ارتقاء کیفیت؛ فروردین 1393</a:t>
            </a:r>
          </a:p>
          <a:p>
            <a:pPr algn="r"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fa-IR" sz="3600" dirty="0">
                <a:solidFill>
                  <a:schemeClr val="accent2">
                    <a:lumMod val="50000"/>
                  </a:schemeClr>
                </a:solidFill>
              </a:rPr>
              <a:t>حسن بیات؛ دانش‌آموخته‌ی علوم آزمایشگاهی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600" dirty="0"/>
          </a:p>
        </p:txBody>
      </p:sp>
      <p:sp>
        <p:nvSpPr>
          <p:cNvPr id="6151" name="TextBox 6"/>
          <p:cNvSpPr txBox="1">
            <a:spLocks noChangeArrowheads="1"/>
          </p:cNvSpPr>
          <p:nvPr/>
        </p:nvSpPr>
        <p:spPr bwMode="auto">
          <a:xfrm>
            <a:off x="4479925" y="4154488"/>
            <a:ext cx="43942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85800" indent="-685800" algn="r" rtl="1">
              <a:buFont typeface="Wingdings" pitchFamily="2" charset="2"/>
              <a:buChar char="v"/>
            </a:pPr>
            <a:r>
              <a:rPr lang="fa-IR" sz="4800">
                <a:solidFill>
                  <a:srgbClr val="7030A0"/>
                </a:solidFill>
              </a:rPr>
              <a:t>ویژه‌ی کیفیت در</a:t>
            </a:r>
            <a:endParaRPr lang="en-US" sz="2400"/>
          </a:p>
        </p:txBody>
      </p:sp>
      <p:sp>
        <p:nvSpPr>
          <p:cNvPr id="6152" name="TextBox 7"/>
          <p:cNvSpPr txBox="1">
            <a:spLocks noChangeArrowheads="1"/>
          </p:cNvSpPr>
          <p:nvPr/>
        </p:nvSpPr>
        <p:spPr bwMode="auto">
          <a:xfrm>
            <a:off x="582613" y="5045075"/>
            <a:ext cx="830103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88975" indent="-688975" algn="r" rtl="1">
              <a:buFont typeface="Wingdings" pitchFamily="2" charset="2"/>
              <a:buChar char="v"/>
            </a:pPr>
            <a:r>
              <a:rPr lang="fa-IR" sz="4800">
                <a:solidFill>
                  <a:srgbClr val="7030A0"/>
                </a:solidFill>
              </a:rPr>
              <a:t>هدف:</a:t>
            </a:r>
            <a:endParaRPr lang="en-US" sz="2400"/>
          </a:p>
        </p:txBody>
      </p:sp>
      <p:sp>
        <p:nvSpPr>
          <p:cNvPr id="6153" name="TextBox 8"/>
          <p:cNvSpPr txBox="1">
            <a:spLocks noChangeArrowheads="1"/>
          </p:cNvSpPr>
          <p:nvPr/>
        </p:nvSpPr>
        <p:spPr bwMode="auto">
          <a:xfrm>
            <a:off x="0" y="5886450"/>
            <a:ext cx="87185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fa-IR" sz="4000">
                <a:solidFill>
                  <a:srgbClr val="7030A0"/>
                </a:solidFill>
              </a:rPr>
              <a:t>نگاه کلی به </a:t>
            </a:r>
            <a:r>
              <a:rPr lang="fa-IR" sz="4000" b="1">
                <a:solidFill>
                  <a:srgbClr val="FF0000"/>
                </a:solidFill>
              </a:rPr>
              <a:t>کیفیت و پایش آن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0" y="4154488"/>
            <a:ext cx="4741863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fa-IR" sz="4800" b="1">
                <a:solidFill>
                  <a:srgbClr val="005C2A"/>
                </a:solidFill>
              </a:rPr>
              <a:t>مرحله‌ی سنجش</a:t>
            </a:r>
            <a:endParaRPr lang="en-US" sz="2400" b="1">
              <a:solidFill>
                <a:srgbClr val="005C2A"/>
              </a:solidFill>
            </a:endParaRPr>
          </a:p>
        </p:txBody>
      </p:sp>
    </p:spTree>
  </p:cSld>
  <p:clrMapOvr>
    <a:masterClrMapping/>
  </p:clrMapOvr>
  <p:transition spd="slow">
    <p:fade/>
    <p:sndAc>
      <p:stSnd>
        <p:snd r:embed="rId2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fa-IR" sz="6000" dirty="0" smtClean="0"/>
              <a:t>کیفیت: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575" y="2147108"/>
            <a:ext cx="8229600" cy="4325112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marL="0" indent="0" algn="justLow" rtl="1" fontAlgn="auto"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r>
              <a:rPr lang="en-US" sz="4400" b="1" i="1" dirty="0" smtClean="0">
                <a:solidFill>
                  <a:srgbClr val="006600"/>
                </a:solidFill>
              </a:rPr>
              <a:t>ISO 15189</a:t>
            </a:r>
            <a:r>
              <a:rPr lang="fa-IR" sz="4400" dirty="0" smtClean="0"/>
              <a:t>: آزمایشگاه </a:t>
            </a:r>
            <a:r>
              <a:rPr lang="fa-IR" sz="4400" b="1" dirty="0" smtClean="0">
                <a:solidFill>
                  <a:srgbClr val="FF0000"/>
                </a:solidFill>
              </a:rPr>
              <a:t>باید نشان دهد </a:t>
            </a:r>
            <a:r>
              <a:rPr lang="fa-IR" sz="4400" dirty="0" smtClean="0"/>
              <a:t>که «</a:t>
            </a:r>
            <a:r>
              <a:rPr lang="fa-IR" sz="4400" i="1" dirty="0">
                <a:solidFill>
                  <a:srgbClr val="FF0000"/>
                </a:solidFill>
              </a:rPr>
              <a:t>کیفیت مورد نظر </a:t>
            </a:r>
            <a:r>
              <a:rPr lang="fa-IR" sz="4400" dirty="0" smtClean="0"/>
              <a:t>برای نتیجه‌ی آزمایش‌ها تامین می‌شود».</a:t>
            </a:r>
            <a:endParaRPr lang="en-US" sz="4400" dirty="0" smtClean="0"/>
          </a:p>
          <a:p>
            <a:pPr marL="0" indent="0" algn="ctr" rtl="1" fontAlgn="auto">
              <a:spcBef>
                <a:spcPts val="3000"/>
              </a:spcBef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r>
              <a:rPr lang="fa-IR" sz="8000" b="1" i="1" dirty="0" smtClean="0">
                <a:solidFill>
                  <a:srgbClr val="006600"/>
                </a:solidFill>
              </a:rPr>
              <a:t>تضمین کیفیت</a:t>
            </a:r>
            <a:endParaRPr lang="en-US" sz="8000" dirty="0"/>
          </a:p>
        </p:txBody>
      </p:sp>
      <p:sp>
        <p:nvSpPr>
          <p:cNvPr id="4" name="Oval 3"/>
          <p:cNvSpPr/>
          <p:nvPr/>
        </p:nvSpPr>
        <p:spPr>
          <a:xfrm>
            <a:off x="153988" y="409575"/>
            <a:ext cx="8121650" cy="5614988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3600"/>
              </a:spcBef>
              <a:spcAft>
                <a:spcPts val="2400"/>
              </a:spcAft>
              <a:defRPr/>
            </a:pPr>
            <a:r>
              <a:rPr lang="fa-IR" sz="4400" b="1" i="1" dirty="0">
                <a:solidFill>
                  <a:schemeClr val="accent6">
                    <a:lumMod val="50000"/>
                  </a:schemeClr>
                </a:solidFill>
              </a:rPr>
              <a:t>وقتی کیفیتی را که لازم است معلوم نکرده‌ایم،</a:t>
            </a: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4400" b="1" dirty="0">
                <a:solidFill>
                  <a:srgbClr val="7030A0"/>
                </a:solidFill>
              </a:rPr>
              <a:t>چگونه می‌توانیم برآورده شدن آن کیفیت را </a:t>
            </a:r>
            <a:r>
              <a:rPr lang="fa-IR" sz="4400" b="1" dirty="0">
                <a:solidFill>
                  <a:srgbClr val="FF0000"/>
                </a:solidFill>
              </a:rPr>
              <a:t>تضمین</a:t>
            </a:r>
            <a:r>
              <a:rPr lang="fa-IR" sz="4400" b="1" dirty="0">
                <a:solidFill>
                  <a:srgbClr val="7030A0"/>
                </a:solidFill>
              </a:rPr>
              <a:t> کنیم؟</a:t>
            </a:r>
            <a:endParaRPr lang="fa-IR" sz="1200" b="1" dirty="0">
              <a:solidFill>
                <a:srgbClr val="7030A0"/>
              </a:solidFill>
            </a:endParaRPr>
          </a:p>
        </p:txBody>
      </p:sp>
      <p:sp>
        <p:nvSpPr>
          <p:cNvPr id="5" name="Explosion 1 4"/>
          <p:cNvSpPr/>
          <p:nvPr/>
        </p:nvSpPr>
        <p:spPr>
          <a:xfrm>
            <a:off x="6078538" y="-31750"/>
            <a:ext cx="3192462" cy="2319338"/>
          </a:xfrm>
          <a:prstGeom prst="irregularSeal1">
            <a:avLst/>
          </a:prstGeom>
          <a:solidFill>
            <a:srgbClr val="F363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8800" b="1" dirty="0"/>
              <a:t>؟</a:t>
            </a:r>
            <a:r>
              <a:rPr lang="fa-IR" sz="6000" dirty="0"/>
              <a:t> 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7" name="Double Wave 6"/>
          <p:cNvSpPr/>
          <p:nvPr/>
        </p:nvSpPr>
        <p:spPr>
          <a:xfrm>
            <a:off x="153988" y="3810000"/>
            <a:ext cx="8782050" cy="3016250"/>
          </a:xfrm>
          <a:prstGeom prst="doubleWave">
            <a:avLst/>
          </a:prstGeom>
          <a:solidFill>
            <a:schemeClr val="accent6">
              <a:lumMod val="75000"/>
            </a:schemeClr>
          </a:solidFill>
          <a:ln w="76200">
            <a:solidFill>
              <a:srgbClr val="F363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4400" dirty="0"/>
              <a:t>کیفیت را می‌توان مدیریت کرد حتا اگر کیفیت موردنظر ناشناخته باشد.</a:t>
            </a:r>
            <a:endParaRPr lang="en-US" sz="4400" dirty="0"/>
          </a:p>
        </p:txBody>
      </p:sp>
      <p:sp>
        <p:nvSpPr>
          <p:cNvPr id="8" name="Explosion 2 7"/>
          <p:cNvSpPr/>
          <p:nvPr/>
        </p:nvSpPr>
        <p:spPr>
          <a:xfrm>
            <a:off x="916724" y="2917361"/>
            <a:ext cx="4264876" cy="3767531"/>
          </a:xfrm>
          <a:prstGeom prst="irregularSeal2">
            <a:avLst/>
          </a:prstGeom>
          <a:solidFill>
            <a:srgbClr val="FF0000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isometricRightUp"/>
              <a:lightRig rig="threePt" dir="t"/>
            </a:scene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5400" b="1" dirty="0">
                <a:solidFill>
                  <a:schemeClr val="bg1"/>
                </a:solidFill>
              </a:rPr>
              <a:t>افسانه!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9" name="Double Wave 8"/>
          <p:cNvSpPr/>
          <p:nvPr/>
        </p:nvSpPr>
        <p:spPr>
          <a:xfrm>
            <a:off x="188913" y="661988"/>
            <a:ext cx="8782050" cy="6035675"/>
          </a:xfrm>
          <a:prstGeom prst="doubleWave">
            <a:avLst>
              <a:gd name="adj1" fmla="val 6250"/>
              <a:gd name="adj2" fmla="val 143"/>
            </a:avLst>
          </a:prstGeom>
          <a:solidFill>
            <a:schemeClr val="bg1"/>
          </a:solidFill>
          <a:ln w="76200">
            <a:solidFill>
              <a:srgbClr val="00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1200"/>
              </a:spcBef>
              <a:spcAft>
                <a:spcPts val="600"/>
              </a:spcAft>
              <a:defRPr/>
            </a:pPr>
            <a:endParaRPr lang="fa-IR" sz="3600" dirty="0">
              <a:solidFill>
                <a:schemeClr val="tx1"/>
              </a:solidFill>
            </a:endParaRPr>
          </a:p>
          <a:p>
            <a:pPr algn="r" rtl="1" fontAlgn="auto">
              <a:spcBef>
                <a:spcPts val="1200"/>
              </a:spcBef>
              <a:spcAft>
                <a:spcPts val="600"/>
              </a:spcAft>
              <a:defRPr/>
            </a:pPr>
            <a:r>
              <a:rPr lang="fa-IR" sz="3600" b="1" dirty="0">
                <a:solidFill>
                  <a:schemeClr val="tx1"/>
                </a:solidFill>
              </a:rPr>
              <a:t>دکتر وستگارد:</a:t>
            </a:r>
          </a:p>
          <a:p>
            <a:pPr algn="ctr" rtl="1" fontAlgn="auto">
              <a:spcBef>
                <a:spcPts val="1200"/>
              </a:spcBef>
              <a:spcAft>
                <a:spcPts val="600"/>
              </a:spcAft>
              <a:defRPr/>
            </a:pPr>
            <a:r>
              <a:rPr lang="fa-IR" sz="3600" dirty="0">
                <a:solidFill>
                  <a:schemeClr val="tx1"/>
                </a:solidFill>
              </a:rPr>
              <a:t>دست یافتن به کیفیت نیازمند </a:t>
            </a:r>
            <a:r>
              <a:rPr lang="fa-IR" sz="3600" b="1" i="1" dirty="0">
                <a:solidFill>
                  <a:srgbClr val="FF0000"/>
                </a:solidFill>
              </a:rPr>
              <a:t>طراحی</a:t>
            </a:r>
            <a:r>
              <a:rPr lang="fa-IR" sz="3600" dirty="0">
                <a:solidFill>
                  <a:schemeClr val="tx1"/>
                </a:solidFill>
              </a:rPr>
              <a:t> و </a:t>
            </a:r>
            <a:r>
              <a:rPr lang="fa-IR" sz="3600" b="1" i="1" dirty="0">
                <a:solidFill>
                  <a:srgbClr val="FF0000"/>
                </a:solidFill>
              </a:rPr>
              <a:t>برنامه‌ریزی</a:t>
            </a:r>
            <a:r>
              <a:rPr lang="fa-IR" sz="3600" dirty="0">
                <a:solidFill>
                  <a:schemeClr val="tx1"/>
                </a:solidFill>
              </a:rPr>
              <a:t> است:</a:t>
            </a:r>
            <a:endParaRPr lang="en-US" sz="3600" dirty="0">
              <a:solidFill>
                <a:schemeClr val="tx1"/>
              </a:solidFill>
            </a:endParaRPr>
          </a:p>
          <a:p>
            <a:pPr marL="914400" indent="-576263" algn="justLow" rtl="1" fontAlgn="auto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Ø"/>
              <a:defRPr/>
            </a:pPr>
            <a:r>
              <a:rPr lang="fa-IR" sz="3600" b="1" dirty="0">
                <a:solidFill>
                  <a:srgbClr val="7030A0"/>
                </a:solidFill>
              </a:rPr>
              <a:t>نخست: </a:t>
            </a:r>
            <a:r>
              <a:rPr lang="fa-IR" sz="3600" dirty="0">
                <a:solidFill>
                  <a:schemeClr val="tx1"/>
                </a:solidFill>
              </a:rPr>
              <a:t>تعیین کیفیت مورد نظر</a:t>
            </a:r>
            <a:endParaRPr lang="en-US" sz="3600" dirty="0">
              <a:solidFill>
                <a:schemeClr val="tx1"/>
              </a:solidFill>
            </a:endParaRPr>
          </a:p>
          <a:p>
            <a:pPr marL="968375" indent="-565150" algn="justLow" rtl="1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a-IR" sz="3600" b="1" dirty="0">
                <a:solidFill>
                  <a:srgbClr val="7030A0"/>
                </a:solidFill>
              </a:rPr>
              <a:t>سپس: </a:t>
            </a:r>
            <a:r>
              <a:rPr lang="fa-IR" sz="3600" dirty="0">
                <a:solidFill>
                  <a:schemeClr val="tx1"/>
                </a:solidFill>
              </a:rPr>
              <a:t>وارد نمودن آن کیفت به درون فرآیند انجام آزمایش</a:t>
            </a:r>
          </a:p>
          <a:p>
            <a:pPr indent="514350" algn="ctr" rtl="1" fontAlgn="auto">
              <a:spcBef>
                <a:spcPts val="1200"/>
              </a:spcBef>
              <a:spcAft>
                <a:spcPts val="600"/>
              </a:spcAft>
              <a:defRPr/>
            </a:pPr>
            <a:r>
              <a:rPr lang="fa-IR" sz="3600" b="1" dirty="0">
                <a:solidFill>
                  <a:srgbClr val="7030A0"/>
                </a:solidFill>
              </a:rPr>
              <a:t>بعد از ایجاد کیفیت... فکر پایش کیفیت باش</a:t>
            </a:r>
          </a:p>
          <a:p>
            <a:pPr indent="514350" algn="r" rtl="1" fontAlgn="auto">
              <a:spcBef>
                <a:spcPts val="1200"/>
              </a:spcBef>
              <a:spcAft>
                <a:spcPts val="600"/>
              </a:spcAft>
              <a:defRPr/>
            </a:pPr>
            <a:endParaRPr lang="en-US" sz="36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marL="0" indent="0" algn="justLow" rtl="1" fontAlgn="auto"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r>
              <a:rPr lang="en-US" sz="3200" b="1" i="1" dirty="0" smtClean="0">
                <a:solidFill>
                  <a:srgbClr val="006600"/>
                </a:solidFill>
              </a:rPr>
              <a:t>ISO 15189</a:t>
            </a:r>
            <a:r>
              <a:rPr lang="fa-IR" sz="3200" dirty="0" smtClean="0"/>
              <a:t>:</a:t>
            </a:r>
          </a:p>
          <a:p>
            <a:pPr marL="0" indent="-2743200" algn="justLow" rtl="1" fontAlgn="auto"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r>
              <a:rPr lang="fa-IR" sz="3200" dirty="0" smtClean="0"/>
              <a:t> </a:t>
            </a:r>
            <a:r>
              <a:rPr lang="fa-IR" sz="3200" b="1" dirty="0" smtClean="0">
                <a:solidFill>
                  <a:srgbClr val="0070C0"/>
                </a:solidFill>
              </a:rPr>
              <a:t>تضمین کیفیت</a:t>
            </a:r>
            <a:r>
              <a:rPr lang="fa-IR" sz="3200" b="1" dirty="0" smtClean="0"/>
              <a:t>: </a:t>
            </a:r>
            <a:r>
              <a:rPr lang="fa-IR" sz="3200" dirty="0"/>
              <a:t>آزمایشگاه</a:t>
            </a:r>
            <a:r>
              <a:rPr lang="fa-IR" sz="3200" dirty="0" smtClean="0"/>
              <a:t> </a:t>
            </a:r>
            <a:r>
              <a:rPr lang="fa-IR" sz="3200" dirty="0"/>
              <a:t>باید نشان دهد </a:t>
            </a:r>
            <a:r>
              <a:rPr lang="fa-IR" sz="3200" dirty="0" smtClean="0"/>
              <a:t>که </a:t>
            </a:r>
            <a:r>
              <a:rPr lang="fa-IR" sz="3200" i="1" dirty="0" smtClean="0">
                <a:solidFill>
                  <a:srgbClr val="FF0000"/>
                </a:solidFill>
              </a:rPr>
              <a:t>کیفیت </a:t>
            </a:r>
            <a:r>
              <a:rPr lang="fa-IR" sz="3200" i="1" dirty="0">
                <a:solidFill>
                  <a:srgbClr val="FF0000"/>
                </a:solidFill>
              </a:rPr>
              <a:t>مورد نظر </a:t>
            </a:r>
            <a:r>
              <a:rPr lang="fa-IR" sz="3200" dirty="0" smtClean="0"/>
              <a:t>برای نتیجه‌ی آزمایش‌ها تامین می‌شود:</a:t>
            </a:r>
            <a:endParaRPr lang="fa-IR" sz="3200" i="1" dirty="0" smtClean="0"/>
          </a:p>
          <a:p>
            <a:pPr marL="0" indent="-2743200" algn="justLow" rtl="1" fontAlgn="auto"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endParaRPr lang="en-US" sz="3200" i="1" dirty="0" smtClean="0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41300" y="1752600"/>
            <a:ext cx="8648700" cy="1938338"/>
          </a:xfrm>
          <a:prstGeom prst="rect">
            <a:avLst/>
          </a:prstGeom>
          <a:gradFill rotWithShape="1">
            <a:gsLst>
              <a:gs pos="0">
                <a:srgbClr val="BEF397"/>
              </a:gs>
              <a:gs pos="50000">
                <a:srgbClr val="D5F6C0"/>
              </a:gs>
              <a:gs pos="100000">
                <a:srgbClr val="EAFAE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Low" rtl="1"/>
            <a:r>
              <a:rPr lang="fa-IR" sz="4000"/>
              <a:t>5.5.1.1:</a:t>
            </a:r>
          </a:p>
          <a:p>
            <a:pPr algn="justLow" rtl="1"/>
            <a:r>
              <a:rPr lang="fa-IR" sz="4000"/>
              <a:t>آزمایشگاه شیوه‌هایی را برای آزمایش خواهد برگزید که از نظر کاربرد مورد نظر </a:t>
            </a:r>
            <a:r>
              <a:rPr lang="fa-IR" sz="4000" b="1">
                <a:solidFill>
                  <a:srgbClr val="FF0000"/>
                </a:solidFill>
              </a:rPr>
              <a:t>ارزشیابی</a:t>
            </a:r>
            <a:r>
              <a:rPr lang="fa-IR" sz="4000"/>
              <a:t> شده باشند.</a:t>
            </a:r>
            <a:endParaRPr lang="en-US" sz="400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41300" y="3997325"/>
            <a:ext cx="8648700" cy="2554288"/>
          </a:xfrm>
          <a:prstGeom prst="rect">
            <a:avLst/>
          </a:prstGeom>
          <a:gradFill rotWithShape="1">
            <a:gsLst>
              <a:gs pos="0">
                <a:srgbClr val="BEF397"/>
              </a:gs>
              <a:gs pos="50000">
                <a:srgbClr val="D5F6C0"/>
              </a:gs>
              <a:gs pos="100000">
                <a:srgbClr val="EAFAE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Low" rtl="1"/>
            <a:r>
              <a:rPr lang="fa-IR" sz="4000"/>
              <a:t>5.5.1.2:</a:t>
            </a:r>
          </a:p>
          <a:p>
            <a:pPr algn="r"/>
            <a:r>
              <a:rPr lang="fa-IR" sz="4000"/>
              <a:t>آزمایشگاه شیوه‌هایی را برای پایش کیفیت </a:t>
            </a:r>
            <a:r>
              <a:rPr lang="fa-IR" sz="4000" b="1">
                <a:solidFill>
                  <a:srgbClr val="FF0000"/>
                </a:solidFill>
              </a:rPr>
              <a:t>طراحی</a:t>
            </a:r>
            <a:r>
              <a:rPr lang="fa-IR" sz="4000"/>
              <a:t> خواهد کرد که به دست‌آمدن کیفیت موردنظر برای نتیجه‌ها را تایید می‌کند.</a:t>
            </a:r>
            <a:endParaRPr lang="en-US" sz="400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6400800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>
            <a:noAutofit/>
          </a:bodyPr>
          <a:lstStyle/>
          <a:p>
            <a:pPr marL="338137" algn="r" rtl="1" fontAlgn="auto">
              <a:spcBef>
                <a:spcPts val="600"/>
              </a:spcBef>
              <a:spcAft>
                <a:spcPts val="3600"/>
              </a:spcAft>
              <a:defRPr/>
            </a:pPr>
            <a:r>
              <a:rPr lang="fa-IR" sz="4400" dirty="0" smtClean="0">
                <a:solidFill>
                  <a:srgbClr val="7030A0"/>
                </a:solidFill>
              </a:rPr>
              <a:t>کیفیت مورد نظر:</a:t>
            </a:r>
            <a:br>
              <a:rPr lang="fa-IR" sz="4400" dirty="0" smtClean="0">
                <a:solidFill>
                  <a:srgbClr val="7030A0"/>
                </a:solidFill>
              </a:rPr>
            </a:br>
            <a:r>
              <a:rPr lang="fa-IR" sz="4400" dirty="0" smtClean="0">
                <a:solidFill>
                  <a:srgbClr val="7030A0"/>
                </a:solidFill>
              </a:rPr>
              <a:t/>
            </a:r>
            <a:br>
              <a:rPr lang="fa-IR" sz="4400" dirty="0" smtClean="0">
                <a:solidFill>
                  <a:srgbClr val="7030A0"/>
                </a:solidFill>
              </a:rPr>
            </a:br>
            <a:r>
              <a:rPr lang="fa-IR" sz="3200" dirty="0" smtClean="0">
                <a:solidFill>
                  <a:schemeClr val="tx1"/>
                </a:solidFill>
              </a:rPr>
              <a:t/>
            </a:r>
            <a:br>
              <a:rPr lang="fa-IR" sz="3200" dirty="0" smtClean="0">
                <a:solidFill>
                  <a:schemeClr val="tx1"/>
                </a:solidFill>
              </a:rPr>
            </a:br>
            <a:r>
              <a:rPr lang="fa-IR" sz="3200" dirty="0" smtClean="0">
                <a:solidFill>
                  <a:schemeClr val="tx1"/>
                </a:solidFill>
              </a:rPr>
              <a:t/>
            </a:r>
            <a:br>
              <a:rPr lang="fa-IR" sz="3200" dirty="0" smtClean="0">
                <a:solidFill>
                  <a:schemeClr val="tx1"/>
                </a:solidFill>
              </a:rPr>
            </a:br>
            <a:r>
              <a:rPr lang="fa-IR" sz="3200" dirty="0" smtClean="0">
                <a:solidFill>
                  <a:schemeClr val="tx1"/>
                </a:solidFill>
              </a:rPr>
              <a:t/>
            </a:r>
            <a:br>
              <a:rPr lang="fa-IR" sz="3200" dirty="0" smtClean="0">
                <a:solidFill>
                  <a:schemeClr val="tx1"/>
                </a:solidFill>
              </a:rPr>
            </a:br>
            <a:r>
              <a:rPr lang="fa-IR" sz="4400" dirty="0" smtClean="0">
                <a:solidFill>
                  <a:schemeClr val="tx1"/>
                </a:solidFill>
              </a:rPr>
              <a:t> </a:t>
            </a:r>
            <a:r>
              <a:rPr lang="fa-IR" sz="2000" dirty="0" smtClean="0">
                <a:solidFill>
                  <a:schemeClr val="tx1"/>
                </a:solidFill>
              </a:rPr>
              <a:t/>
            </a:r>
            <a:br>
              <a:rPr lang="fa-IR" sz="2000" dirty="0" smtClean="0">
                <a:solidFill>
                  <a:schemeClr val="tx1"/>
                </a:solidFill>
              </a:rPr>
            </a:br>
            <a:r>
              <a:rPr lang="fa-IR" sz="2000" dirty="0" smtClean="0"/>
              <a:t/>
            </a:r>
            <a:br>
              <a:rPr lang="fa-IR" sz="2000" dirty="0" smtClean="0"/>
            </a:b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20650" y="1720850"/>
            <a:ext cx="8915400" cy="17240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7030A0"/>
            </a:solidFill>
          </a:ln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800" dirty="0">
                <a:latin typeface="+mn-lt"/>
                <a:cs typeface="+mn-cs"/>
              </a:rPr>
              <a:t>●1963؛ دیوید تانکز؛ خطای مجاز کمتر از ¼ محدوده‌ی طبیعی یا 10% نتیجه (هر کدام که بزرگتر بود)</a:t>
            </a:r>
          </a:p>
          <a:p>
            <a:pPr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2000" i="1" dirty="0">
                <a:latin typeface="+mn-lt"/>
                <a:cs typeface="+mn-cs"/>
              </a:rPr>
              <a:t>A study of accuracy and precision of clinical laboratory determinations in 170 Canadian laboratories. Clin Chem 1963;9:217-233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6525" y="3522663"/>
            <a:ext cx="8915400" cy="9842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5C2A"/>
            </a:solidFill>
          </a:ln>
        </p:spPr>
        <p:txBody>
          <a:bodyPr>
            <a:spAutoFit/>
          </a:bodyPr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800" dirty="0">
                <a:latin typeface="+mn-lt"/>
                <a:cs typeface="+mn-cs"/>
              </a:rPr>
              <a:t>●1968؛ روی بارنت؛ رابطه‌ی عدم‌دقت با تفسیر پزشکان؛ عدم دقت مجاز</a:t>
            </a:r>
            <a:endParaRPr lang="en-US" sz="2800" dirty="0">
              <a:latin typeface="+mn-lt"/>
              <a:cs typeface="+mn-cs"/>
            </a:endParaRPr>
          </a:p>
          <a:p>
            <a:pPr rtl="1"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2000" i="1" dirty="0">
                <a:latin typeface="+mn-lt"/>
                <a:cs typeface="+mn-cs"/>
              </a:rPr>
              <a:t>Medical significance of laboratory results. Am J Clin Path 1968;50:671-676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0650" y="4583113"/>
            <a:ext cx="8902700" cy="19081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7030A0"/>
            </a:solidFill>
          </a:ln>
        </p:spPr>
        <p:txBody>
          <a:bodyPr>
            <a:spAutoFit/>
          </a:bodyPr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800" dirty="0">
                <a:latin typeface="+mn-lt"/>
                <a:cs typeface="+mn-cs"/>
              </a:rPr>
              <a:t>●1974؛ وستگارد، کری و ولد: خطای کل </a:t>
            </a:r>
          </a:p>
          <a:p>
            <a:pPr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i="1" dirty="0">
                <a:latin typeface="+mn-lt"/>
                <a:cs typeface="+mn-cs"/>
              </a:rPr>
              <a:t>Westgard</a:t>
            </a:r>
            <a:r>
              <a:rPr lang="en-US" sz="2000" dirty="0">
                <a:latin typeface="+mn-lt"/>
                <a:cs typeface="+mn-cs"/>
              </a:rPr>
              <a:t> JO, Carey RN, </a:t>
            </a:r>
            <a:r>
              <a:rPr lang="en-US" sz="2000" dirty="0" err="1">
                <a:latin typeface="+mn-lt"/>
                <a:cs typeface="+mn-cs"/>
              </a:rPr>
              <a:t>Wold</a:t>
            </a:r>
            <a:r>
              <a:rPr lang="en-US" sz="2000" dirty="0">
                <a:latin typeface="+mn-lt"/>
                <a:cs typeface="+mn-cs"/>
              </a:rPr>
              <a:t> S. Criteria for judging precision and accuracy in method </a:t>
            </a:r>
            <a:r>
              <a:rPr lang="en-US" sz="2000" i="1" dirty="0">
                <a:latin typeface="+mn-lt"/>
                <a:cs typeface="+mn-cs"/>
              </a:rPr>
              <a:t>development</a:t>
            </a:r>
            <a:r>
              <a:rPr lang="en-US" sz="2000" dirty="0">
                <a:latin typeface="+mn-lt"/>
                <a:cs typeface="+mn-cs"/>
              </a:rPr>
              <a:t> and evaluation. Clin Chem 1974;20:825-33</a:t>
            </a:r>
            <a:endParaRPr lang="fa-IR" sz="2000" dirty="0">
              <a:latin typeface="+mn-lt"/>
              <a:cs typeface="+mn-cs"/>
            </a:endParaRPr>
          </a:p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000" dirty="0">
                <a:latin typeface="+mn-lt"/>
                <a:cs typeface="+mn-cs"/>
              </a:rPr>
              <a:t>کنفرانس </a:t>
            </a:r>
            <a:r>
              <a:rPr lang="en-US" sz="2000" dirty="0">
                <a:latin typeface="+mn-lt"/>
                <a:cs typeface="+mn-cs"/>
              </a:rPr>
              <a:t>CAP-1976</a:t>
            </a:r>
          </a:p>
          <a:p>
            <a:pPr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2000" i="1" dirty="0">
                <a:latin typeface="+mn-lt"/>
                <a:cs typeface="+mn-cs"/>
              </a:rPr>
              <a:t>1976 Aspen Conference on Analytical Goals in Clinical Chemistry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200" y="1748775"/>
            <a:ext cx="8991600" cy="49377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rgbClr val="7030A0"/>
            </a:solidFill>
          </a:ln>
        </p:spPr>
        <p:txBody>
          <a:bodyPr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fa-IR" sz="6600" b="1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rgbClr val="00B050"/>
              </a:solidFill>
              <a:latin typeface="+mn-lt"/>
              <a:cs typeface="+mn-cs"/>
            </a:endParaRP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66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B050"/>
                </a:solidFill>
                <a:latin typeface="+mn-lt"/>
                <a:cs typeface="+mn-cs"/>
              </a:rPr>
              <a:t>کنفرانس توافقی استکهلم</a:t>
            </a: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fa-IR" sz="6600" b="1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rgbClr val="00B050"/>
              </a:solidFill>
              <a:latin typeface="+mn-lt"/>
              <a:cs typeface="+mn-cs"/>
            </a:endParaRP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+mn-lt"/>
                <a:cs typeface="+mn-cs"/>
              </a:rPr>
              <a:t>Clinical Chemistry 1999;45:321-3</a:t>
            </a:r>
            <a:endParaRPr lang="fa-IR" sz="44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rgbClr val="C00000"/>
              </a:solidFill>
              <a:latin typeface="+mn-lt"/>
              <a:cs typeface="+mn-cs"/>
            </a:endParaRP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400" dirty="0">
              <a:ln>
                <a:solidFill>
                  <a:schemeClr val="accent1">
                    <a:lumMod val="50000"/>
                  </a:schemeClr>
                </a:solidFill>
              </a:ln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r" rtl="1" fontAlgn="auto">
              <a:spcAft>
                <a:spcPts val="0"/>
              </a:spcAft>
              <a:defRPr/>
            </a:pPr>
            <a:r>
              <a:rPr lang="fa-IR" sz="3200" b="1" dirty="0" smtClean="0">
                <a:solidFill>
                  <a:srgbClr val="7030A0"/>
                </a:solidFill>
              </a:rPr>
              <a:t>طبقه‌بندی کنفرانس توافقی استکهلم 1999: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>
            <a:normAutofit lnSpcReduction="10000"/>
          </a:bodyPr>
          <a:lstStyle/>
          <a:p>
            <a:pPr marL="0" indent="0" algn="r" rtl="1" fontAlgn="auto">
              <a:spcAft>
                <a:spcPts val="120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r>
              <a:rPr lang="fa-IR" sz="2400" dirty="0" smtClean="0"/>
              <a:t>1</a:t>
            </a:r>
            <a:r>
              <a:rPr lang="fa-IR" sz="2400" dirty="0" smtClean="0">
                <a:solidFill>
                  <a:srgbClr val="FF0000"/>
                </a:solidFill>
              </a:rPr>
              <a:t>- بررسی </a:t>
            </a:r>
            <a:r>
              <a:rPr lang="fa-IR" sz="2400" dirty="0">
                <a:solidFill>
                  <a:srgbClr val="FF0000"/>
                </a:solidFill>
              </a:rPr>
              <a:t>تاثیر اجرای سنجش بر </a:t>
            </a:r>
            <a:r>
              <a:rPr lang="fa-IR" sz="2400" b="1" dirty="0">
                <a:solidFill>
                  <a:srgbClr val="00B050"/>
                </a:solidFill>
              </a:rPr>
              <a:t>پیامدهای</a:t>
            </a:r>
            <a:r>
              <a:rPr lang="fa-IR" sz="2400" b="1" dirty="0">
                <a:solidFill>
                  <a:srgbClr val="00FF99"/>
                </a:solidFill>
              </a:rPr>
              <a:t> </a:t>
            </a:r>
            <a:r>
              <a:rPr lang="fa-IR" sz="2400" b="1" dirty="0">
                <a:solidFill>
                  <a:srgbClr val="00B050"/>
                </a:solidFill>
              </a:rPr>
              <a:t>بالینی</a:t>
            </a:r>
            <a:r>
              <a:rPr lang="fa-IR" sz="2400" b="1" dirty="0">
                <a:solidFill>
                  <a:srgbClr val="00FF99"/>
                </a:solidFill>
              </a:rPr>
              <a:t> </a:t>
            </a:r>
            <a:r>
              <a:rPr lang="fa-IR" sz="2400" dirty="0">
                <a:solidFill>
                  <a:srgbClr val="FF0000"/>
                </a:solidFill>
              </a:rPr>
              <a:t>در یک وضعیت بالینی خاص</a:t>
            </a:r>
            <a:endParaRPr lang="en-US" sz="2400" dirty="0">
              <a:solidFill>
                <a:srgbClr val="FF0000"/>
              </a:solidFill>
            </a:endParaRPr>
          </a:p>
          <a:p>
            <a:pPr marL="0" indent="0" algn="r" rtl="1" fontAlgn="auto"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r>
              <a:rPr lang="fa-IR" sz="2400" dirty="0" smtClean="0"/>
              <a:t>2- بررسی </a:t>
            </a:r>
            <a:r>
              <a:rPr lang="fa-IR" sz="2400" dirty="0"/>
              <a:t>تاثیر اجرای سنجش بر تصمیم بالینی به طور کلی:</a:t>
            </a:r>
            <a:endParaRPr lang="en-US" sz="2400" dirty="0"/>
          </a:p>
          <a:p>
            <a:pPr marL="365760" indent="-256032" algn="r" rtl="1" fontAlgn="auto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fa-IR" sz="2400" dirty="0" smtClean="0"/>
              <a:t>  الف- </a:t>
            </a:r>
            <a:r>
              <a:rPr lang="fa-IR" sz="2400" dirty="0"/>
              <a:t>بر </a:t>
            </a:r>
            <a:r>
              <a:rPr lang="fa-IR" sz="2400" dirty="0" smtClean="0"/>
              <a:t>پایه‌ی </a:t>
            </a:r>
            <a:r>
              <a:rPr lang="fa-IR" sz="2400" b="1" dirty="0" smtClean="0">
                <a:solidFill>
                  <a:srgbClr val="00B050"/>
                </a:solidFill>
              </a:rPr>
              <a:t>دگرگونی </a:t>
            </a:r>
            <a:r>
              <a:rPr lang="fa-IR" sz="2400" b="1" dirty="0">
                <a:solidFill>
                  <a:srgbClr val="00B050"/>
                </a:solidFill>
              </a:rPr>
              <a:t>زیستی </a:t>
            </a:r>
            <a:r>
              <a:rPr lang="en-US" sz="2400" b="1" dirty="0">
                <a:solidFill>
                  <a:srgbClr val="00B050"/>
                </a:solidFill>
              </a:rPr>
              <a:t>(Biological Variation)</a:t>
            </a:r>
          </a:p>
          <a:p>
            <a:pPr marL="365760" indent="-256032" algn="r" rtl="1" fontAlgn="auto">
              <a:spcAft>
                <a:spcPts val="120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fa-IR" sz="2400" dirty="0"/>
              <a:t>  ب- بر </a:t>
            </a:r>
            <a:r>
              <a:rPr lang="fa-IR" sz="2400" dirty="0" smtClean="0"/>
              <a:t>پایه‌ی </a:t>
            </a:r>
            <a:r>
              <a:rPr lang="fa-IR" sz="2400" b="1" dirty="0" smtClean="0">
                <a:solidFill>
                  <a:srgbClr val="00B050"/>
                </a:solidFill>
              </a:rPr>
              <a:t>نظرسنجی </a:t>
            </a:r>
            <a:r>
              <a:rPr lang="fa-IR" sz="2400" b="1" dirty="0">
                <a:solidFill>
                  <a:srgbClr val="00B050"/>
                </a:solidFill>
              </a:rPr>
              <a:t>از پزشکان</a:t>
            </a:r>
            <a:endParaRPr lang="en-US" sz="2400" b="1" dirty="0">
              <a:solidFill>
                <a:srgbClr val="00B050"/>
              </a:solidFill>
            </a:endParaRPr>
          </a:p>
          <a:p>
            <a:pPr marL="0" indent="0" algn="r" rtl="1" fontAlgn="auto"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r>
              <a:rPr lang="fa-IR" sz="2400" dirty="0" smtClean="0"/>
              <a:t>3- </a:t>
            </a:r>
            <a:r>
              <a:rPr lang="fa-IR" sz="2400" dirty="0">
                <a:solidFill>
                  <a:srgbClr val="FF0000"/>
                </a:solidFill>
              </a:rPr>
              <a:t>توصیه‌های حرفه‌‌ای منتشر شده:</a:t>
            </a:r>
            <a:endParaRPr lang="en-US" sz="2400" dirty="0">
              <a:solidFill>
                <a:srgbClr val="FF0000"/>
              </a:solidFill>
            </a:endParaRPr>
          </a:p>
          <a:p>
            <a:pPr marL="365760" indent="-256032" algn="r" rtl="1" fontAlgn="auto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fa-IR" sz="2400" dirty="0">
                <a:solidFill>
                  <a:srgbClr val="FF0000"/>
                </a:solidFill>
              </a:rPr>
              <a:t>الف- از طرف سازمان‌های</a:t>
            </a:r>
            <a:r>
              <a:rPr lang="fa-IR" sz="2400" dirty="0">
                <a:solidFill>
                  <a:srgbClr val="7030A0"/>
                </a:solidFill>
              </a:rPr>
              <a:t> </a:t>
            </a:r>
            <a:r>
              <a:rPr lang="fa-IR" sz="2400" b="1" dirty="0">
                <a:solidFill>
                  <a:srgbClr val="00B050"/>
                </a:solidFill>
              </a:rPr>
              <a:t>صاحبنظر</a:t>
            </a:r>
            <a:r>
              <a:rPr lang="fa-IR" sz="2400" dirty="0">
                <a:solidFill>
                  <a:srgbClr val="00B050"/>
                </a:solidFill>
              </a:rPr>
              <a:t> </a:t>
            </a:r>
            <a:r>
              <a:rPr lang="fa-IR" sz="2400" b="1" dirty="0">
                <a:solidFill>
                  <a:srgbClr val="00B050"/>
                </a:solidFill>
              </a:rPr>
              <a:t>ملی و بین‌المللی</a:t>
            </a:r>
            <a:endParaRPr lang="en-US" sz="2400" b="1" dirty="0">
              <a:solidFill>
                <a:srgbClr val="00B050"/>
              </a:solidFill>
            </a:endParaRPr>
          </a:p>
          <a:p>
            <a:pPr marL="365760" indent="-256032" algn="r" rtl="1" fontAlgn="auto">
              <a:spcAft>
                <a:spcPts val="120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fa-IR" sz="2400" dirty="0">
                <a:solidFill>
                  <a:srgbClr val="FF0000"/>
                </a:solidFill>
              </a:rPr>
              <a:t>ب- از طرف </a:t>
            </a:r>
            <a:r>
              <a:rPr lang="fa-IR" sz="2400" dirty="0" smtClean="0">
                <a:solidFill>
                  <a:srgbClr val="FF0000"/>
                </a:solidFill>
              </a:rPr>
              <a:t>گروه‌ها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fa-IR" sz="2400" dirty="0" smtClean="0">
                <a:solidFill>
                  <a:srgbClr val="FF0000"/>
                </a:solidFill>
              </a:rPr>
              <a:t>یا </a:t>
            </a:r>
            <a:r>
              <a:rPr lang="fa-IR" sz="2400" dirty="0">
                <a:solidFill>
                  <a:srgbClr val="FF0000"/>
                </a:solidFill>
              </a:rPr>
              <a:t>افراد </a:t>
            </a:r>
            <a:r>
              <a:rPr lang="fa-IR" sz="2400" b="1" dirty="0" smtClean="0">
                <a:solidFill>
                  <a:srgbClr val="00B050"/>
                </a:solidFill>
              </a:rPr>
              <a:t>صاحبنظر محلی</a:t>
            </a:r>
            <a:endParaRPr lang="en-US" sz="2400" b="1" dirty="0">
              <a:solidFill>
                <a:srgbClr val="00B050"/>
              </a:solidFill>
            </a:endParaRPr>
          </a:p>
          <a:p>
            <a:pPr marL="0" indent="0" algn="r" rtl="1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fa-IR" sz="2400" dirty="0" smtClean="0"/>
              <a:t>4- هدف‌های </a:t>
            </a:r>
            <a:r>
              <a:rPr lang="fa-IR" sz="2400" dirty="0"/>
              <a:t>اجرایی بنا شده به </a:t>
            </a:r>
            <a:r>
              <a:rPr lang="fa-IR" sz="2400" dirty="0" smtClean="0"/>
              <a:t>وسیله‌ی نهادهای مسئول:</a:t>
            </a:r>
            <a:endParaRPr lang="en-US" sz="2400" dirty="0"/>
          </a:p>
          <a:p>
            <a:pPr marL="365760" indent="-256032" algn="r" rtl="1" fontAlgn="auto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fa-IR" sz="2400" dirty="0"/>
              <a:t>الف- </a:t>
            </a:r>
            <a:r>
              <a:rPr lang="fa-IR" sz="2400" dirty="0" smtClean="0"/>
              <a:t>سازمان‌های نظارتی</a:t>
            </a:r>
            <a:endParaRPr lang="en-US" sz="2400" dirty="0"/>
          </a:p>
          <a:p>
            <a:pPr marL="365760" indent="-256032" algn="r" rtl="1" fontAlgn="auto">
              <a:spcAft>
                <a:spcPts val="120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fa-IR" sz="2400" dirty="0"/>
              <a:t>ب- </a:t>
            </a:r>
            <a:r>
              <a:rPr lang="fa-IR" sz="2400" dirty="0" smtClean="0"/>
              <a:t>برنامه‌های ارزیابی کیفیت </a:t>
            </a:r>
            <a:r>
              <a:rPr lang="fa-IR" sz="2400" dirty="0"/>
              <a:t>بیرونی </a:t>
            </a:r>
            <a:r>
              <a:rPr lang="en-US" sz="2400" dirty="0"/>
              <a:t>(EQA)</a:t>
            </a:r>
          </a:p>
          <a:p>
            <a:pPr marL="0" indent="0" algn="r" rtl="1" fontAlgn="auto"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r>
              <a:rPr lang="fa-IR" sz="2400" dirty="0" smtClean="0"/>
              <a:t>5- </a:t>
            </a:r>
            <a:r>
              <a:rPr lang="fa-IR" sz="2400" dirty="0">
                <a:solidFill>
                  <a:srgbClr val="FF0000"/>
                </a:solidFill>
              </a:rPr>
              <a:t>هدف‌های بنا شده بر وضعیت کنونی تکنولوژی (</a:t>
            </a:r>
            <a:r>
              <a:rPr lang="en-US" sz="2400" dirty="0">
                <a:solidFill>
                  <a:srgbClr val="FF0000"/>
                </a:solidFill>
              </a:rPr>
              <a:t>State of the art</a:t>
            </a:r>
            <a:r>
              <a:rPr lang="fa-IR" sz="2400" dirty="0">
                <a:solidFill>
                  <a:srgbClr val="FF0000"/>
                </a:solidFill>
              </a:rPr>
              <a:t>)</a:t>
            </a:r>
            <a:endParaRPr lang="en-US" sz="2400" dirty="0">
              <a:solidFill>
                <a:srgbClr val="FF0000"/>
              </a:solidFill>
            </a:endParaRPr>
          </a:p>
          <a:p>
            <a:pPr marL="365760" indent="-256032" algn="r" rtl="1" fontAlgn="auto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fa-IR" sz="2400" dirty="0">
                <a:solidFill>
                  <a:srgbClr val="FF0000"/>
                </a:solidFill>
              </a:rPr>
              <a:t>الف- </a:t>
            </a:r>
            <a:r>
              <a:rPr lang="fa-IR" sz="2400" dirty="0" smtClean="0">
                <a:solidFill>
                  <a:srgbClr val="FF0000"/>
                </a:solidFill>
              </a:rPr>
              <a:t>از </a:t>
            </a:r>
            <a:r>
              <a:rPr lang="fa-IR" sz="2400" dirty="0">
                <a:solidFill>
                  <a:srgbClr val="FF0000"/>
                </a:solidFill>
              </a:rPr>
              <a:t>داده‌های </a:t>
            </a:r>
            <a:r>
              <a:rPr lang="en-US" sz="2400" dirty="0">
                <a:solidFill>
                  <a:srgbClr val="FF0000"/>
                </a:solidFill>
              </a:rPr>
              <a:t>EQA</a:t>
            </a:r>
            <a:r>
              <a:rPr lang="fa-IR" sz="2400" dirty="0">
                <a:solidFill>
                  <a:srgbClr val="FF0000"/>
                </a:solidFill>
              </a:rPr>
              <a:t> یا برنامه‌های </a:t>
            </a:r>
            <a:r>
              <a:rPr lang="fa-IR" sz="2400" dirty="0" smtClean="0">
                <a:solidFill>
                  <a:srgbClr val="FF0000"/>
                </a:solidFill>
              </a:rPr>
              <a:t>مهارت‌سنجی</a:t>
            </a:r>
            <a:endParaRPr lang="en-US" sz="2400" dirty="0">
              <a:solidFill>
                <a:srgbClr val="FF0000"/>
              </a:solidFill>
            </a:endParaRPr>
          </a:p>
          <a:p>
            <a:pPr marL="365760" indent="-256032" algn="r" rtl="1" fontAlgn="auto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fa-IR" sz="2400" dirty="0">
                <a:solidFill>
                  <a:srgbClr val="FF0000"/>
                </a:solidFill>
              </a:rPr>
              <a:t>ب- </a:t>
            </a:r>
            <a:r>
              <a:rPr lang="fa-IR" sz="2400" dirty="0" smtClean="0">
                <a:solidFill>
                  <a:srgbClr val="FF0000"/>
                </a:solidFill>
              </a:rPr>
              <a:t>مطلب‌های </a:t>
            </a:r>
            <a:r>
              <a:rPr lang="fa-IR" sz="2400" dirty="0">
                <a:solidFill>
                  <a:srgbClr val="FF0000"/>
                </a:solidFill>
              </a:rPr>
              <a:t>منتشر </a:t>
            </a:r>
            <a:r>
              <a:rPr lang="fa-IR" sz="2400" dirty="0" smtClean="0">
                <a:solidFill>
                  <a:srgbClr val="FF0000"/>
                </a:solidFill>
              </a:rPr>
              <a:t>شده‌ی </a:t>
            </a:r>
            <a:r>
              <a:rPr lang="fa-IR" sz="2400" dirty="0">
                <a:solidFill>
                  <a:srgbClr val="FF0000"/>
                </a:solidFill>
              </a:rPr>
              <a:t>اخیر در باره‌ی </a:t>
            </a:r>
            <a:r>
              <a:rPr lang="fa-IR" sz="2400" dirty="0" smtClean="0">
                <a:solidFill>
                  <a:srgbClr val="FF0000"/>
                </a:solidFill>
              </a:rPr>
              <a:t>روش‌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457200" y="2667000"/>
            <a:ext cx="80772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 rot="19957871">
            <a:off x="564196" y="3810645"/>
            <a:ext cx="4444497" cy="156966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3200" dirty="0">
                <a:latin typeface="+mn-lt"/>
                <a:cs typeface="+mn-cs"/>
              </a:rPr>
              <a:t>وستگارد:</a:t>
            </a: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3200" dirty="0">
                <a:solidFill>
                  <a:srgbClr val="FF0000"/>
                </a:solidFill>
                <a:latin typeface="+mn-lt"/>
                <a:cs typeface="+mn-cs"/>
              </a:rPr>
              <a:t>«پایش همینطوری» </a:t>
            </a:r>
            <a:r>
              <a:rPr lang="fa-IR" sz="3200" dirty="0">
                <a:solidFill>
                  <a:srgbClr val="7030A0"/>
                </a:solidFill>
                <a:latin typeface="+mn-lt"/>
                <a:cs typeface="+mn-cs"/>
              </a:rPr>
              <a:t>به جای «پایش کیفیت»!</a:t>
            </a:r>
            <a:endParaRPr lang="en-US" sz="3200" dirty="0">
              <a:solidFill>
                <a:srgbClr val="7030A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r" rtl="1" fontAlgn="auto">
              <a:spcAft>
                <a:spcPts val="0"/>
              </a:spcAft>
              <a:defRPr/>
            </a:pPr>
            <a:r>
              <a:rPr lang="fa-IR" sz="3200" b="1" dirty="0" smtClean="0">
                <a:solidFill>
                  <a:srgbClr val="7030A0"/>
                </a:solidFill>
              </a:rPr>
              <a:t>طبقه‌بندی کنفرانس توافقی استکهلم: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>
            <a:normAutofit lnSpcReduction="10000"/>
          </a:bodyPr>
          <a:lstStyle/>
          <a:p>
            <a:pPr marL="0" indent="0" algn="r" rtl="1" fontAlgn="auto">
              <a:spcAft>
                <a:spcPts val="120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r>
              <a:rPr lang="fa-IR" sz="2400" dirty="0" smtClean="0"/>
              <a:t>1- </a:t>
            </a:r>
            <a:r>
              <a:rPr lang="fa-IR" sz="2400" dirty="0" smtClean="0">
                <a:solidFill>
                  <a:srgbClr val="7030A0"/>
                </a:solidFill>
              </a:rPr>
              <a:t>بررسی </a:t>
            </a:r>
            <a:r>
              <a:rPr lang="fa-IR" sz="2400" dirty="0">
                <a:solidFill>
                  <a:srgbClr val="7030A0"/>
                </a:solidFill>
              </a:rPr>
              <a:t>تاثیر اجرای سنجش بر </a:t>
            </a:r>
            <a:r>
              <a:rPr lang="fa-IR" sz="2400" b="1" dirty="0">
                <a:solidFill>
                  <a:srgbClr val="00FF99"/>
                </a:solidFill>
              </a:rPr>
              <a:t>پیامدهای بالینی</a:t>
            </a:r>
            <a:r>
              <a:rPr lang="fa-IR" sz="2400" dirty="0">
                <a:solidFill>
                  <a:srgbClr val="7030A0"/>
                </a:solidFill>
              </a:rPr>
              <a:t> در یک وضعیت بالینی </a:t>
            </a:r>
            <a:r>
              <a:rPr lang="fa-IR" sz="2400" dirty="0" smtClean="0">
                <a:solidFill>
                  <a:srgbClr val="7030A0"/>
                </a:solidFill>
              </a:rPr>
              <a:t>خاص</a:t>
            </a:r>
            <a:endParaRPr lang="en-US" sz="2400" dirty="0">
              <a:solidFill>
                <a:srgbClr val="7030A0"/>
              </a:solidFill>
            </a:endParaRPr>
          </a:p>
          <a:p>
            <a:pPr marL="0" indent="0" algn="r" rtl="1" fontAlgn="auto"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r>
              <a:rPr lang="fa-IR" sz="2400" dirty="0" smtClean="0"/>
              <a:t>2- بررسی </a:t>
            </a:r>
            <a:r>
              <a:rPr lang="fa-IR" sz="2400" dirty="0"/>
              <a:t>تاثیر اجرای سنجش بر تصمیم بالینی به طور کلی:</a:t>
            </a:r>
            <a:endParaRPr lang="en-US" sz="2400" dirty="0"/>
          </a:p>
          <a:p>
            <a:pPr marL="365760" indent="-256032" algn="r" rtl="1" fontAlgn="auto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fa-IR" sz="2400" dirty="0" smtClean="0"/>
              <a:t>  الف- </a:t>
            </a:r>
            <a:r>
              <a:rPr lang="fa-IR" sz="2400" dirty="0"/>
              <a:t>بر </a:t>
            </a:r>
            <a:r>
              <a:rPr lang="fa-IR" sz="2400" dirty="0" smtClean="0"/>
              <a:t>پایه‌ی </a:t>
            </a:r>
            <a:r>
              <a:rPr lang="fa-IR" sz="2400" b="1" dirty="0" smtClean="0">
                <a:solidFill>
                  <a:srgbClr val="00FF99"/>
                </a:solidFill>
              </a:rPr>
              <a:t>دگرگونی </a:t>
            </a:r>
            <a:r>
              <a:rPr lang="fa-IR" sz="2400" b="1" dirty="0">
                <a:solidFill>
                  <a:srgbClr val="00FF99"/>
                </a:solidFill>
              </a:rPr>
              <a:t>زیستی </a:t>
            </a:r>
            <a:r>
              <a:rPr lang="en-US" sz="2400" b="1" dirty="0">
                <a:solidFill>
                  <a:srgbClr val="00FF99"/>
                </a:solidFill>
              </a:rPr>
              <a:t>(Biological Variation)</a:t>
            </a:r>
          </a:p>
          <a:p>
            <a:pPr marL="365760" indent="-256032" algn="r" rtl="1" fontAlgn="auto">
              <a:spcAft>
                <a:spcPts val="120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fa-IR" sz="2400" dirty="0"/>
              <a:t>  ب- بر </a:t>
            </a:r>
            <a:r>
              <a:rPr lang="fa-IR" sz="2400" dirty="0" smtClean="0"/>
              <a:t>پایه‌ی </a:t>
            </a:r>
            <a:r>
              <a:rPr lang="fa-IR" sz="2400" b="1" dirty="0" smtClean="0">
                <a:solidFill>
                  <a:srgbClr val="00FF99"/>
                </a:solidFill>
              </a:rPr>
              <a:t>نظرسنجی </a:t>
            </a:r>
            <a:r>
              <a:rPr lang="fa-IR" sz="2400" b="1" dirty="0">
                <a:solidFill>
                  <a:srgbClr val="00FF99"/>
                </a:solidFill>
              </a:rPr>
              <a:t>از پزشکان</a:t>
            </a:r>
            <a:endParaRPr lang="en-US" sz="2400" b="1" dirty="0">
              <a:solidFill>
                <a:srgbClr val="00FF99"/>
              </a:solidFill>
            </a:endParaRPr>
          </a:p>
          <a:p>
            <a:pPr marL="0" indent="0" algn="r" rtl="1" fontAlgn="auto"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r>
              <a:rPr lang="fa-IR" sz="2400" dirty="0" smtClean="0"/>
              <a:t>3- </a:t>
            </a:r>
            <a:r>
              <a:rPr lang="fa-IR" sz="2400" dirty="0" smtClean="0">
                <a:solidFill>
                  <a:srgbClr val="7030A0"/>
                </a:solidFill>
              </a:rPr>
              <a:t>توصیه‌های </a:t>
            </a:r>
            <a:r>
              <a:rPr lang="fa-IR" sz="2400" dirty="0">
                <a:solidFill>
                  <a:srgbClr val="7030A0"/>
                </a:solidFill>
              </a:rPr>
              <a:t>حرفه‌‌ای منتشر شده:</a:t>
            </a:r>
            <a:endParaRPr lang="en-US" sz="2400" dirty="0">
              <a:solidFill>
                <a:srgbClr val="7030A0"/>
              </a:solidFill>
            </a:endParaRPr>
          </a:p>
          <a:p>
            <a:pPr marL="365760" indent="-256032" algn="r" rtl="1" fontAlgn="auto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fa-IR" sz="2400" dirty="0">
                <a:solidFill>
                  <a:srgbClr val="7030A0"/>
                </a:solidFill>
              </a:rPr>
              <a:t>الف- از طرف سازمان‌های </a:t>
            </a:r>
            <a:r>
              <a:rPr lang="fa-IR" sz="2400" b="1" dirty="0">
                <a:solidFill>
                  <a:srgbClr val="00FF99"/>
                </a:solidFill>
              </a:rPr>
              <a:t>صاحبنظر</a:t>
            </a:r>
            <a:r>
              <a:rPr lang="fa-IR" sz="2400" dirty="0">
                <a:solidFill>
                  <a:srgbClr val="7030A0"/>
                </a:solidFill>
              </a:rPr>
              <a:t> </a:t>
            </a:r>
            <a:r>
              <a:rPr lang="fa-IR" sz="2400" b="1" dirty="0">
                <a:solidFill>
                  <a:srgbClr val="00FF99"/>
                </a:solidFill>
              </a:rPr>
              <a:t>ملی و بین‌المللی</a:t>
            </a:r>
            <a:endParaRPr lang="en-US" sz="2400" b="1" dirty="0">
              <a:solidFill>
                <a:srgbClr val="00FF99"/>
              </a:solidFill>
            </a:endParaRPr>
          </a:p>
          <a:p>
            <a:pPr marL="365760" indent="-256032" algn="r" rtl="1" fontAlgn="auto">
              <a:spcAft>
                <a:spcPts val="120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fa-IR" sz="2400" dirty="0">
                <a:solidFill>
                  <a:srgbClr val="7030A0"/>
                </a:solidFill>
              </a:rPr>
              <a:t>ب- از طرف </a:t>
            </a:r>
            <a:r>
              <a:rPr lang="fa-IR" sz="2400" dirty="0" smtClean="0">
                <a:solidFill>
                  <a:srgbClr val="7030A0"/>
                </a:solidFill>
              </a:rPr>
              <a:t>گروه‌ها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fa-IR" sz="2400" dirty="0" smtClean="0">
                <a:solidFill>
                  <a:srgbClr val="7030A0"/>
                </a:solidFill>
              </a:rPr>
              <a:t>یا </a:t>
            </a:r>
            <a:r>
              <a:rPr lang="fa-IR" sz="2400" dirty="0">
                <a:solidFill>
                  <a:srgbClr val="7030A0"/>
                </a:solidFill>
              </a:rPr>
              <a:t>افراد </a:t>
            </a:r>
            <a:r>
              <a:rPr lang="fa-IR" sz="2400" b="1" dirty="0" smtClean="0">
                <a:solidFill>
                  <a:srgbClr val="00FF99"/>
                </a:solidFill>
              </a:rPr>
              <a:t>صاحبنظر محلی</a:t>
            </a:r>
            <a:endParaRPr lang="en-US" sz="2400" b="1" dirty="0">
              <a:solidFill>
                <a:srgbClr val="00FF99"/>
              </a:solidFill>
            </a:endParaRPr>
          </a:p>
          <a:p>
            <a:pPr marL="0" indent="0" algn="r" rtl="1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fa-IR" sz="2400" dirty="0" smtClean="0"/>
              <a:t>4- هدف‌های </a:t>
            </a:r>
            <a:r>
              <a:rPr lang="fa-IR" sz="2400" dirty="0"/>
              <a:t>اجرایی بنا شده به </a:t>
            </a:r>
            <a:r>
              <a:rPr lang="fa-IR" sz="2400" dirty="0" smtClean="0"/>
              <a:t>وسیله‌ی نهادهای مسئول:</a:t>
            </a:r>
            <a:endParaRPr lang="en-US" sz="2400" dirty="0"/>
          </a:p>
          <a:p>
            <a:pPr marL="365760" indent="-256032" algn="r" rtl="1" fontAlgn="auto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fa-IR" sz="2400" dirty="0"/>
              <a:t>الف- </a:t>
            </a:r>
            <a:r>
              <a:rPr lang="fa-IR" sz="2400" dirty="0" smtClean="0"/>
              <a:t>سازمان‌های نظارتی</a:t>
            </a:r>
            <a:endParaRPr lang="en-US" sz="2400" dirty="0"/>
          </a:p>
          <a:p>
            <a:pPr marL="365760" indent="-256032" algn="r" rtl="1" fontAlgn="auto">
              <a:spcAft>
                <a:spcPts val="120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fa-IR" sz="2400" dirty="0"/>
              <a:t>ب- </a:t>
            </a:r>
            <a:r>
              <a:rPr lang="fa-IR" sz="2400" dirty="0" smtClean="0"/>
              <a:t>برنامه‌های ارزیابی کیفیت </a:t>
            </a:r>
            <a:r>
              <a:rPr lang="fa-IR" sz="2400" dirty="0"/>
              <a:t>بیرونی </a:t>
            </a:r>
            <a:r>
              <a:rPr lang="en-US" sz="2400" dirty="0"/>
              <a:t>(EQA)</a:t>
            </a:r>
          </a:p>
          <a:p>
            <a:pPr marL="0" indent="0" algn="r" rtl="1" fontAlgn="auto"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r>
              <a:rPr lang="fa-IR" sz="2400" dirty="0" smtClean="0"/>
              <a:t>5- </a:t>
            </a:r>
            <a:r>
              <a:rPr lang="fa-IR" sz="2400" dirty="0" smtClean="0">
                <a:solidFill>
                  <a:srgbClr val="7030A0"/>
                </a:solidFill>
              </a:rPr>
              <a:t>هدف‌های </a:t>
            </a:r>
            <a:r>
              <a:rPr lang="fa-IR" sz="2400" dirty="0">
                <a:solidFill>
                  <a:srgbClr val="7030A0"/>
                </a:solidFill>
              </a:rPr>
              <a:t>بنا شده بر وضعیت کنونی </a:t>
            </a:r>
            <a:r>
              <a:rPr lang="fa-IR" sz="2400" dirty="0" smtClean="0">
                <a:solidFill>
                  <a:srgbClr val="7030A0"/>
                </a:solidFill>
              </a:rPr>
              <a:t>تکنولوژی (</a:t>
            </a:r>
            <a:r>
              <a:rPr lang="en-US" sz="2400" dirty="0" smtClean="0">
                <a:solidFill>
                  <a:srgbClr val="7030A0"/>
                </a:solidFill>
              </a:rPr>
              <a:t>State of the art</a:t>
            </a:r>
            <a:r>
              <a:rPr lang="fa-IR" sz="2400" dirty="0" smtClean="0">
                <a:solidFill>
                  <a:srgbClr val="7030A0"/>
                </a:solidFill>
              </a:rPr>
              <a:t>)</a:t>
            </a:r>
            <a:endParaRPr lang="en-US" sz="2400" dirty="0">
              <a:solidFill>
                <a:srgbClr val="7030A0"/>
              </a:solidFill>
            </a:endParaRPr>
          </a:p>
          <a:p>
            <a:pPr marL="365760" indent="-256032" algn="r" rtl="1" fontAlgn="auto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fa-IR" sz="2400" dirty="0">
                <a:solidFill>
                  <a:srgbClr val="7030A0"/>
                </a:solidFill>
              </a:rPr>
              <a:t>الف- </a:t>
            </a:r>
            <a:r>
              <a:rPr lang="fa-IR" sz="2400" dirty="0" smtClean="0">
                <a:solidFill>
                  <a:srgbClr val="7030A0"/>
                </a:solidFill>
              </a:rPr>
              <a:t>از </a:t>
            </a:r>
            <a:r>
              <a:rPr lang="fa-IR" sz="2400" dirty="0">
                <a:solidFill>
                  <a:srgbClr val="7030A0"/>
                </a:solidFill>
              </a:rPr>
              <a:t>داده‌های </a:t>
            </a:r>
            <a:r>
              <a:rPr lang="en-US" sz="2400" dirty="0">
                <a:solidFill>
                  <a:srgbClr val="7030A0"/>
                </a:solidFill>
              </a:rPr>
              <a:t>EQA</a:t>
            </a:r>
            <a:r>
              <a:rPr lang="fa-IR" sz="2400" dirty="0">
                <a:solidFill>
                  <a:srgbClr val="7030A0"/>
                </a:solidFill>
              </a:rPr>
              <a:t> یا برنامه‌های </a:t>
            </a:r>
            <a:r>
              <a:rPr lang="fa-IR" sz="2400" dirty="0" smtClean="0">
                <a:solidFill>
                  <a:srgbClr val="7030A0"/>
                </a:solidFill>
              </a:rPr>
              <a:t>مهارت‌سنجی</a:t>
            </a:r>
            <a:endParaRPr lang="en-US" sz="2400" dirty="0">
              <a:solidFill>
                <a:srgbClr val="7030A0"/>
              </a:solidFill>
            </a:endParaRPr>
          </a:p>
          <a:p>
            <a:pPr marL="365760" indent="-256032" algn="r" rtl="1" fontAlgn="auto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fa-IR" sz="2400" dirty="0">
                <a:solidFill>
                  <a:srgbClr val="7030A0"/>
                </a:solidFill>
              </a:rPr>
              <a:t>ب- </a:t>
            </a:r>
            <a:r>
              <a:rPr lang="fa-IR" sz="2400" dirty="0" smtClean="0">
                <a:solidFill>
                  <a:srgbClr val="7030A0"/>
                </a:solidFill>
              </a:rPr>
              <a:t>مطلب‌های </a:t>
            </a:r>
            <a:r>
              <a:rPr lang="fa-IR" sz="2400" dirty="0">
                <a:solidFill>
                  <a:srgbClr val="7030A0"/>
                </a:solidFill>
              </a:rPr>
              <a:t>منتشر </a:t>
            </a:r>
            <a:r>
              <a:rPr lang="fa-IR" sz="2400" dirty="0" smtClean="0">
                <a:solidFill>
                  <a:srgbClr val="7030A0"/>
                </a:solidFill>
              </a:rPr>
              <a:t>شده‌ی </a:t>
            </a:r>
            <a:r>
              <a:rPr lang="fa-IR" sz="2400" dirty="0">
                <a:solidFill>
                  <a:srgbClr val="7030A0"/>
                </a:solidFill>
              </a:rPr>
              <a:t>اخیر در باره‌ی </a:t>
            </a:r>
            <a:r>
              <a:rPr lang="fa-IR" sz="2400" dirty="0" smtClean="0">
                <a:solidFill>
                  <a:srgbClr val="7030A0"/>
                </a:solidFill>
              </a:rPr>
              <a:t>روش‌</a:t>
            </a:r>
            <a:r>
              <a:rPr lang="fa-IR" sz="2400" dirty="0"/>
              <a:t> </a:t>
            </a:r>
            <a:endParaRPr lang="en-US" sz="2400" dirty="0" smtClean="0"/>
          </a:p>
        </p:txBody>
      </p:sp>
      <p:sp>
        <p:nvSpPr>
          <p:cNvPr id="4" name="Down Arrow 3"/>
          <p:cNvSpPr/>
          <p:nvPr/>
        </p:nvSpPr>
        <p:spPr>
          <a:xfrm>
            <a:off x="3886200" y="4495800"/>
            <a:ext cx="1905000" cy="782638"/>
          </a:xfrm>
          <a:prstGeom prst="downArrow">
            <a:avLst>
              <a:gd name="adj1" fmla="val 50000"/>
              <a:gd name="adj2" fmla="val 29791"/>
            </a:avLst>
          </a:prstGeom>
          <a:solidFill>
            <a:srgbClr val="F363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</a:rPr>
              <a:t>A1C</a:t>
            </a: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533400" y="2667000"/>
            <a:ext cx="80772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8.88067E-7 L -0.02084 -0.6230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" y="-31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29600" cy="1066800"/>
          </a:xfr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fa-IR" dirty="0" smtClean="0"/>
              <a:t>خوب باشه یعنی چی؟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441680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109728" indent="0" algn="r" rtl="1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fa-IR" sz="4000" dirty="0" smtClean="0"/>
              <a:t>1) چقدر </a:t>
            </a:r>
            <a:r>
              <a:rPr lang="fa-IR" sz="4000" b="1" dirty="0" smtClean="0">
                <a:solidFill>
                  <a:srgbClr val="C00000"/>
                </a:solidFill>
              </a:rPr>
              <a:t>«</a:t>
            </a:r>
            <a:r>
              <a:rPr lang="fa-IR" sz="4000" b="1" i="1" dirty="0" smtClean="0">
                <a:solidFill>
                  <a:srgbClr val="C00000"/>
                </a:solidFill>
              </a:rPr>
              <a:t>کم و زیاد» </a:t>
            </a:r>
            <a:r>
              <a:rPr lang="fa-IR" sz="4000" dirty="0" smtClean="0"/>
              <a:t>اشکال نداره؟</a:t>
            </a:r>
            <a:endParaRPr lang="en-US" sz="4000" dirty="0" smtClean="0"/>
          </a:p>
          <a:p>
            <a:pPr marL="1255713" indent="-628650" algn="r" rtl="1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fa-IR" sz="3600" b="1" dirty="0" smtClean="0">
                <a:solidFill>
                  <a:srgbClr val="005C2A"/>
                </a:solidFill>
              </a:rPr>
              <a:t>مثال؛ حلقه‌ی </a:t>
            </a:r>
            <a:r>
              <a:rPr lang="fa-IR" sz="3600" b="1" dirty="0">
                <a:solidFill>
                  <a:srgbClr val="005C2A"/>
                </a:solidFill>
              </a:rPr>
              <a:t>بازی بچه‌ها</a:t>
            </a:r>
            <a:r>
              <a:rPr lang="fa-IR" sz="3600" dirty="0" smtClean="0"/>
              <a:t>: تا 10% اشکال نداره</a:t>
            </a:r>
          </a:p>
          <a:p>
            <a:pPr marL="1255713" indent="-628650" algn="r" rtl="1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fa-IR" sz="3600" b="1" dirty="0" smtClean="0">
                <a:solidFill>
                  <a:srgbClr val="005C2A"/>
                </a:solidFill>
              </a:rPr>
              <a:t>رینگ </a:t>
            </a:r>
            <a:r>
              <a:rPr lang="fa-IR" sz="3600" b="1" dirty="0">
                <a:solidFill>
                  <a:srgbClr val="005C2A"/>
                </a:solidFill>
              </a:rPr>
              <a:t>موتور</a:t>
            </a:r>
            <a:r>
              <a:rPr lang="fa-IR" sz="3600" dirty="0"/>
              <a:t>: تا </a:t>
            </a:r>
            <a:r>
              <a:rPr lang="fa-IR" sz="3600" dirty="0" smtClean="0">
                <a:solidFill>
                  <a:srgbClr val="FF0000"/>
                </a:solidFill>
              </a:rPr>
              <a:t>0.1</a:t>
            </a:r>
            <a:r>
              <a:rPr lang="fa-IR" sz="3600" dirty="0"/>
              <a:t>% اشکال نداره</a:t>
            </a:r>
          </a:p>
        </p:txBody>
      </p:sp>
      <p:sp>
        <p:nvSpPr>
          <p:cNvPr id="2970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D20BEA7-8A37-4637-891A-66A0EBCD0A3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533400" y="3657600"/>
            <a:ext cx="7632700" cy="2303463"/>
          </a:xfrm>
          <a:prstGeom prst="roundRect">
            <a:avLst/>
          </a:prstGeom>
          <a:solidFill>
            <a:srgbClr val="BCE292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4000" b="1" i="1" dirty="0">
                <a:solidFill>
                  <a:srgbClr val="7030A0"/>
                </a:solidFill>
              </a:rPr>
              <a:t>خطای کل مجاز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i="1" dirty="0">
                <a:solidFill>
                  <a:srgbClr val="7030A0"/>
                </a:solidFill>
              </a:rPr>
              <a:t>Allowable Total Error; </a:t>
            </a:r>
            <a:r>
              <a:rPr lang="en-US" sz="4000" b="1" i="1" dirty="0">
                <a:solidFill>
                  <a:srgbClr val="C00000"/>
                </a:solidFill>
              </a:rPr>
              <a:t>TE</a:t>
            </a:r>
            <a:r>
              <a:rPr lang="en-US" sz="4000" b="1" i="1" baseline="-25000" dirty="0">
                <a:solidFill>
                  <a:srgbClr val="C00000"/>
                </a:solidFill>
              </a:rPr>
              <a:t>a</a:t>
            </a:r>
            <a:r>
              <a:rPr lang="fa-IR" sz="4000" b="1" i="1" dirty="0">
                <a:solidFill>
                  <a:srgbClr val="C00000"/>
                </a:solidFill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i="1" dirty="0">
                <a:solidFill>
                  <a:srgbClr val="C00000"/>
                </a:solidFill>
              </a:rPr>
              <a:t>ATE</a:t>
            </a:r>
            <a:endParaRPr lang="fa-IR" sz="4000" b="1" i="1" dirty="0">
              <a:solidFill>
                <a:srgbClr val="C00000"/>
              </a:solidFill>
            </a:endParaRPr>
          </a:p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4000" b="1" i="1" dirty="0">
                <a:solidFill>
                  <a:srgbClr val="7030A0"/>
                </a:solidFill>
              </a:rPr>
              <a:t> </a:t>
            </a:r>
            <a:endParaRPr lang="en-US" sz="4000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r" rtl="1" fontAlgn="auto">
              <a:spcAft>
                <a:spcPts val="0"/>
              </a:spcAft>
              <a:defRPr/>
            </a:pPr>
            <a:r>
              <a:rPr lang="fa-IR" dirty="0" smtClean="0"/>
              <a:t>پرسش: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4325112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65760" indent="-256032" algn="r" rtl="1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fa-IR" dirty="0"/>
          </a:p>
          <a:p>
            <a:pPr marL="109728" indent="0" algn="ctr" rtl="1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fa-IR" sz="4400" dirty="0" smtClean="0">
                <a:solidFill>
                  <a:srgbClr val="FF0000"/>
                </a:solidFill>
              </a:rPr>
              <a:t>خطای مجاز!؟</a:t>
            </a:r>
          </a:p>
          <a:p>
            <a:pPr marL="109728" indent="0" algn="ctr" rtl="1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fa-IR" sz="4400" dirty="0" smtClean="0">
                <a:solidFill>
                  <a:schemeClr val="accent2">
                    <a:lumMod val="50000"/>
                  </a:schemeClr>
                </a:solidFill>
              </a:rPr>
              <a:t>خطا هم مگه مجاز و غیر مجاز داره؟</a:t>
            </a:r>
            <a:endParaRPr lang="fa-IR" sz="4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0726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A84B7BA-B162-4282-BAC6-A608586324E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5964936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109728" indent="0" algn="r" rtl="1" fontAlgn="auto">
              <a:spcBef>
                <a:spcPts val="3000"/>
              </a:spcBef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fa-IR" sz="4400" b="1" i="1" dirty="0" smtClean="0">
                <a:solidFill>
                  <a:srgbClr val="7030A0"/>
                </a:solidFill>
              </a:rPr>
              <a:t>خطا:</a:t>
            </a:r>
          </a:p>
          <a:p>
            <a:pPr marL="365760" indent="-256032" algn="justLow" rtl="1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fa-IR" sz="4400" b="1" dirty="0" smtClean="0"/>
              <a:t> </a:t>
            </a:r>
            <a:r>
              <a:rPr lang="fa-IR" sz="3200" b="1" dirty="0" smtClean="0">
                <a:solidFill>
                  <a:srgbClr val="FF0000"/>
                </a:solidFill>
              </a:rPr>
              <a:t>اختلاف </a:t>
            </a:r>
            <a:r>
              <a:rPr lang="fa-IR" sz="3200" dirty="0" smtClean="0"/>
              <a:t>مقدار یک فرآورده با مقدار مورد نظر (مقدار هدف)</a:t>
            </a:r>
          </a:p>
          <a:p>
            <a:pPr marL="365760" indent="-256032" algn="justLow" rtl="1" fontAlgn="auto">
              <a:spcBef>
                <a:spcPts val="3600"/>
              </a:spcBef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fa-IR" sz="4400" b="1" i="1" dirty="0" smtClean="0">
                <a:solidFill>
                  <a:srgbClr val="7030A0"/>
                </a:solidFill>
              </a:rPr>
              <a:t>مجاز</a:t>
            </a:r>
            <a:r>
              <a:rPr lang="fa-IR" sz="4400" b="1" i="1" dirty="0">
                <a:solidFill>
                  <a:srgbClr val="7030A0"/>
                </a:solidFill>
              </a:rPr>
              <a:t>:</a:t>
            </a:r>
          </a:p>
          <a:p>
            <a:pPr marL="365760" indent="-256032" algn="justLow" rtl="1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fa-IR" sz="3200" dirty="0" smtClean="0"/>
              <a:t>تا جایی که به </a:t>
            </a:r>
            <a:r>
              <a:rPr lang="fa-IR" sz="3200" b="1" dirty="0" smtClean="0">
                <a:solidFill>
                  <a:srgbClr val="FF0000"/>
                </a:solidFill>
              </a:rPr>
              <a:t>کاربرد</a:t>
            </a:r>
            <a:r>
              <a:rPr lang="fa-IR" sz="3200" dirty="0" smtClean="0"/>
              <a:t> آن کالا برای هدف مورد نظر آسیب نرساند.</a:t>
            </a:r>
            <a:endParaRPr lang="en-US" sz="3200" dirty="0"/>
          </a:p>
        </p:txBody>
      </p:sp>
      <p:sp>
        <p:nvSpPr>
          <p:cNvPr id="3174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AECC4EF-6DBF-4032-948B-84E496D810C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4518248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t">
            <a:normAutofit/>
          </a:bodyPr>
          <a:lstStyle/>
          <a:p>
            <a:pPr algn="r" rtl="1" fontAlgn="auto">
              <a:spcAft>
                <a:spcPts val="0"/>
              </a:spcAft>
              <a:defRPr/>
            </a:pPr>
            <a:r>
              <a:rPr lang="fa-IR" dirty="0" smtClean="0">
                <a:solidFill>
                  <a:schemeClr val="tx1"/>
                </a:solidFill>
              </a:rPr>
              <a:t>مثال:</a:t>
            </a:r>
            <a:br>
              <a:rPr lang="fa-IR" dirty="0" smtClean="0">
                <a:solidFill>
                  <a:schemeClr val="tx1"/>
                </a:solidFill>
              </a:rPr>
            </a:br>
            <a:r>
              <a:rPr lang="fa-IR" dirty="0" smtClean="0">
                <a:solidFill>
                  <a:schemeClr val="tx1"/>
                </a:solidFill>
              </a:rPr>
              <a:t/>
            </a:r>
            <a:br>
              <a:rPr lang="fa-IR" dirty="0" smtClean="0">
                <a:solidFill>
                  <a:schemeClr val="tx1"/>
                </a:solidFill>
              </a:rPr>
            </a:br>
            <a:r>
              <a:rPr lang="fa-IR" dirty="0" smtClean="0">
                <a:solidFill>
                  <a:schemeClr val="tx1"/>
                </a:solidFill>
              </a:rPr>
              <a:t>با فرض </a:t>
            </a:r>
            <a:r>
              <a:rPr lang="en-US" dirty="0" smtClean="0">
                <a:solidFill>
                  <a:schemeClr val="tx1"/>
                </a:solidFill>
              </a:rPr>
              <a:t>TE</a:t>
            </a:r>
            <a:r>
              <a:rPr lang="en-US" baseline="-25000" dirty="0" smtClean="0">
                <a:solidFill>
                  <a:schemeClr val="tx1"/>
                </a:solidFill>
              </a:rPr>
              <a:t>a</a:t>
            </a:r>
            <a:r>
              <a:rPr lang="fa-IR" baseline="-25000" dirty="0" smtClean="0">
                <a:solidFill>
                  <a:schemeClr val="tx1"/>
                </a:solidFill>
              </a:rPr>
              <a:t> </a:t>
            </a:r>
            <a:r>
              <a:rPr lang="fa-IR" dirty="0">
                <a:solidFill>
                  <a:schemeClr val="tx1"/>
                </a:solidFill>
              </a:rPr>
              <a:t>برابر</a:t>
            </a:r>
            <a:r>
              <a:rPr lang="fa-IR" dirty="0" smtClean="0">
                <a:solidFill>
                  <a:schemeClr val="tx1"/>
                </a:solidFill>
              </a:rPr>
              <a:t> </a:t>
            </a:r>
            <a:r>
              <a:rPr lang="fa-IR" b="1" dirty="0" smtClean="0">
                <a:solidFill>
                  <a:srgbClr val="C00000"/>
                </a:solidFill>
              </a:rPr>
              <a:t>10%</a:t>
            </a:r>
            <a:r>
              <a:rPr lang="fa-IR" dirty="0" smtClean="0">
                <a:solidFill>
                  <a:schemeClr val="tx1"/>
                </a:solidFill>
              </a:rPr>
              <a:t> در ساخت </a:t>
            </a:r>
            <a:r>
              <a:rPr lang="fa-IR" dirty="0">
                <a:solidFill>
                  <a:schemeClr val="tx1"/>
                </a:solidFill>
              </a:rPr>
              <a:t>حلقه‌ی </a:t>
            </a:r>
            <a:r>
              <a:rPr lang="fa-IR" b="1" dirty="0">
                <a:solidFill>
                  <a:srgbClr val="C00000"/>
                </a:solidFill>
              </a:rPr>
              <a:t>80</a:t>
            </a:r>
            <a:r>
              <a:rPr lang="fa-IR" dirty="0">
                <a:solidFill>
                  <a:schemeClr val="tx1"/>
                </a:solidFill>
              </a:rPr>
              <a:t> </a:t>
            </a:r>
            <a:r>
              <a:rPr lang="fa-IR" dirty="0" smtClean="0">
                <a:solidFill>
                  <a:schemeClr val="tx1"/>
                </a:solidFill>
              </a:rPr>
              <a:t>سانتی‌متری، </a:t>
            </a:r>
            <a:r>
              <a:rPr lang="fa-IR" dirty="0">
                <a:solidFill>
                  <a:schemeClr val="tx1"/>
                </a:solidFill>
              </a:rPr>
              <a:t>چه اندازه‌هایی پذیرفتنی است؟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77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BD9A902-CCB1-45A3-8454-E8DCD2B0D4F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9552" y="548680"/>
            <a:ext cx="8229600" cy="6192688"/>
          </a:xfrm>
          <a:gradFill flip="none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rmAutofit fontScale="92500" lnSpcReduction="10000"/>
          </a:bodyPr>
          <a:lstStyle/>
          <a:p>
            <a:pPr marL="365760" indent="-256032" algn="r" rtl="1" fontAlgn="auto"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fa-IR" dirty="0" smtClean="0">
                <a:solidFill>
                  <a:schemeClr val="tx1"/>
                </a:solidFill>
              </a:rPr>
              <a:t> </a:t>
            </a:r>
            <a:r>
              <a:rPr lang="fa-IR" sz="3200" b="1" dirty="0" smtClean="0">
                <a:solidFill>
                  <a:schemeClr val="tx1"/>
                </a:solidFill>
              </a:rPr>
              <a:t>قطر هدف </a:t>
            </a:r>
            <a:r>
              <a:rPr lang="fa-IR" sz="3200" b="1" dirty="0" smtClean="0">
                <a:solidFill>
                  <a:srgbClr val="C00000"/>
                </a:solidFill>
              </a:rPr>
              <a:t>حلقه </a:t>
            </a:r>
            <a:r>
              <a:rPr lang="fa-IR" sz="3200" b="1" dirty="0" smtClean="0">
                <a:solidFill>
                  <a:schemeClr val="tx1"/>
                </a:solidFill>
              </a:rPr>
              <a:t>= 80؛ </a:t>
            </a:r>
            <a:r>
              <a:rPr lang="en-US" sz="3200" b="1" dirty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</a:rPr>
              <a:t>ATE = 10%</a:t>
            </a:r>
            <a:endParaRPr lang="fa-IR" sz="3200" b="1" dirty="0" smtClean="0">
              <a:solidFill>
                <a:schemeClr val="tx1"/>
              </a:solidFill>
            </a:endParaRPr>
          </a:p>
          <a:p>
            <a:pPr marL="109728" indent="0" fontAlgn="auto"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n-US" sz="3500" dirty="0" smtClean="0">
                <a:solidFill>
                  <a:schemeClr val="tx1"/>
                </a:solidFill>
              </a:rPr>
              <a:t>80 </a:t>
            </a:r>
            <a:r>
              <a:rPr lang="fa-IR" sz="3500" dirty="0" smtClean="0">
                <a:solidFill>
                  <a:schemeClr val="tx1"/>
                </a:solidFill>
              </a:rPr>
              <a:t>×</a:t>
            </a:r>
            <a:r>
              <a:rPr lang="en-US" sz="3500" dirty="0" smtClean="0">
                <a:solidFill>
                  <a:schemeClr val="tx1"/>
                </a:solidFill>
              </a:rPr>
              <a:t> 10% = 8</a:t>
            </a:r>
            <a:endParaRPr lang="fa-IR" sz="3500" dirty="0" smtClean="0">
              <a:solidFill>
                <a:schemeClr val="tx1"/>
              </a:solidFill>
            </a:endParaRPr>
          </a:p>
          <a:p>
            <a:pPr marL="109728" indent="0" algn="ctr" rtl="1" fontAlgn="auto">
              <a:lnSpc>
                <a:spcPct val="110000"/>
              </a:lnSpc>
              <a:spcBef>
                <a:spcPts val="1800"/>
              </a:spcBef>
              <a:spcAft>
                <a:spcPts val="180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fa-IR" sz="3200" b="1" dirty="0" smtClean="0">
                <a:solidFill>
                  <a:srgbClr val="7030A0"/>
                </a:solidFill>
              </a:rPr>
              <a:t>72</a:t>
            </a:r>
            <a:r>
              <a:rPr lang="fa-IR" sz="3200" b="1" dirty="0" smtClean="0">
                <a:solidFill>
                  <a:schemeClr val="tx1"/>
                </a:solidFill>
              </a:rPr>
              <a:t> </a:t>
            </a:r>
            <a:r>
              <a:rPr lang="fa-IR" sz="3200" b="1" dirty="0">
                <a:solidFill>
                  <a:srgbClr val="005C2A"/>
                </a:solidFill>
              </a:rPr>
              <a:t>تا</a:t>
            </a:r>
            <a:r>
              <a:rPr lang="fa-IR" sz="3200" b="1" dirty="0" smtClean="0">
                <a:solidFill>
                  <a:schemeClr val="tx1"/>
                </a:solidFill>
              </a:rPr>
              <a:t> </a:t>
            </a:r>
            <a:r>
              <a:rPr lang="fa-IR" sz="3200" b="1" dirty="0">
                <a:solidFill>
                  <a:srgbClr val="7030A0"/>
                </a:solidFill>
              </a:rPr>
              <a:t>88</a:t>
            </a:r>
            <a:r>
              <a:rPr lang="fa-IR" sz="3200" b="1" dirty="0">
                <a:solidFill>
                  <a:srgbClr val="005C2A"/>
                </a:solidFill>
              </a:rPr>
              <a:t> پذیرفتنی است</a:t>
            </a:r>
          </a:p>
          <a:p>
            <a:pPr marL="365760" indent="-256032" algn="r" rtl="1" fontAlgn="auto">
              <a:spcBef>
                <a:spcPts val="24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fa-IR" sz="3200" b="1" dirty="0" smtClean="0">
                <a:solidFill>
                  <a:schemeClr val="tx1"/>
                </a:solidFill>
              </a:rPr>
              <a:t>غلظت هدف </a:t>
            </a:r>
            <a:r>
              <a:rPr lang="fa-IR" sz="3200" b="1" dirty="0" smtClean="0">
                <a:solidFill>
                  <a:srgbClr val="C00000"/>
                </a:solidFill>
              </a:rPr>
              <a:t>گلوکز </a:t>
            </a:r>
            <a:r>
              <a:rPr lang="fa-IR" sz="3200" b="1" dirty="0">
                <a:solidFill>
                  <a:schemeClr val="tx1"/>
                </a:solidFill>
              </a:rPr>
              <a:t>= </a:t>
            </a:r>
            <a:r>
              <a:rPr lang="fa-IR" sz="3200" b="1" dirty="0" smtClean="0">
                <a:solidFill>
                  <a:schemeClr val="tx1"/>
                </a:solidFill>
              </a:rPr>
              <a:t>120؛ </a:t>
            </a:r>
            <a:r>
              <a:rPr lang="en-US" sz="3200" b="1" dirty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</a:rPr>
              <a:t>ATE = </a:t>
            </a:r>
            <a:r>
              <a:rPr lang="en-US" sz="3200" b="1" dirty="0" smtClean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</a:rPr>
              <a:t>10% </a:t>
            </a:r>
            <a:endParaRPr lang="en-US" sz="3200" b="1" dirty="0" smtClean="0">
              <a:solidFill>
                <a:schemeClr val="tx1"/>
              </a:solidFill>
            </a:endParaRPr>
          </a:p>
          <a:p>
            <a:pPr marL="109728" indent="0" fontAlgn="auto"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n-US" sz="3600" dirty="0" smtClean="0">
                <a:solidFill>
                  <a:schemeClr val="tx1"/>
                </a:solidFill>
              </a:rPr>
              <a:t>120 </a:t>
            </a:r>
            <a:r>
              <a:rPr lang="fa-IR" sz="3600" dirty="0" smtClean="0">
                <a:solidFill>
                  <a:schemeClr val="tx1"/>
                </a:solidFill>
              </a:rPr>
              <a:t>×</a:t>
            </a:r>
            <a:r>
              <a:rPr lang="en-US" sz="3600" dirty="0" smtClean="0">
                <a:solidFill>
                  <a:schemeClr val="tx1"/>
                </a:solidFill>
              </a:rPr>
              <a:t> 10% = 12</a:t>
            </a:r>
            <a:endParaRPr lang="fa-IR" sz="3600" dirty="0" smtClean="0">
              <a:solidFill>
                <a:schemeClr val="tx1"/>
              </a:solidFill>
            </a:endParaRPr>
          </a:p>
          <a:p>
            <a:pPr marL="109728" indent="0" algn="ctr" rtl="1" fontAlgn="auto">
              <a:spcBef>
                <a:spcPts val="1800"/>
              </a:spcBef>
              <a:spcAft>
                <a:spcPts val="180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fa-IR" sz="3200" b="1" dirty="0" smtClean="0">
                <a:solidFill>
                  <a:srgbClr val="7030A0"/>
                </a:solidFill>
              </a:rPr>
              <a:t>108</a:t>
            </a:r>
            <a:r>
              <a:rPr lang="fa-IR" sz="3200" b="1" dirty="0" smtClean="0">
                <a:solidFill>
                  <a:srgbClr val="005C2A"/>
                </a:solidFill>
              </a:rPr>
              <a:t> </a:t>
            </a:r>
            <a:r>
              <a:rPr lang="fa-IR" sz="3200" b="1" dirty="0">
                <a:solidFill>
                  <a:srgbClr val="005C2A"/>
                </a:solidFill>
              </a:rPr>
              <a:t>تا </a:t>
            </a:r>
            <a:r>
              <a:rPr lang="fa-IR" sz="3200" b="1" dirty="0">
                <a:solidFill>
                  <a:srgbClr val="7030A0"/>
                </a:solidFill>
              </a:rPr>
              <a:t>132</a:t>
            </a:r>
            <a:r>
              <a:rPr lang="fa-IR" sz="3200" b="1" dirty="0">
                <a:solidFill>
                  <a:srgbClr val="005C2A"/>
                </a:solidFill>
              </a:rPr>
              <a:t> پذیرفتنی است</a:t>
            </a:r>
          </a:p>
          <a:p>
            <a:pPr marL="365760" indent="-256032" algn="r" rtl="1" fontAlgn="auto">
              <a:spcBef>
                <a:spcPts val="24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fa-IR" sz="3200" b="1" dirty="0" smtClean="0">
                <a:solidFill>
                  <a:schemeClr val="tx1"/>
                </a:solidFill>
              </a:rPr>
              <a:t>غلظت هدف </a:t>
            </a:r>
            <a:r>
              <a:rPr lang="en-US" sz="3200" b="1" dirty="0" smtClean="0">
                <a:solidFill>
                  <a:srgbClr val="C00000"/>
                </a:solidFill>
              </a:rPr>
              <a:t>PT</a:t>
            </a:r>
            <a:r>
              <a:rPr lang="fa-IR" sz="3200" b="1" dirty="0" smtClean="0">
                <a:solidFill>
                  <a:srgbClr val="C00000"/>
                </a:solidFill>
              </a:rPr>
              <a:t> </a:t>
            </a:r>
            <a:r>
              <a:rPr lang="fa-IR" sz="3200" b="1" dirty="0">
                <a:solidFill>
                  <a:schemeClr val="tx1"/>
                </a:solidFill>
              </a:rPr>
              <a:t>=</a:t>
            </a:r>
            <a:r>
              <a:rPr lang="fa-IR" sz="3200" b="1" dirty="0" smtClean="0">
                <a:solidFill>
                  <a:srgbClr val="C00000"/>
                </a:solidFill>
              </a:rPr>
              <a:t> </a:t>
            </a:r>
            <a:r>
              <a:rPr lang="fa-IR" sz="3200" b="1" dirty="0" smtClean="0">
                <a:solidFill>
                  <a:schemeClr val="tx1"/>
                </a:solidFill>
              </a:rPr>
              <a:t>20؛ </a:t>
            </a:r>
            <a:r>
              <a:rPr lang="en-US" sz="3200" b="1" dirty="0" smtClean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</a:rPr>
              <a:t>ATE = 15%</a:t>
            </a:r>
            <a:endParaRPr lang="fa-IR" sz="3200" b="1" dirty="0" smtClean="0">
              <a:solidFill>
                <a:schemeClr val="tx1"/>
              </a:solidFill>
            </a:endParaRPr>
          </a:p>
          <a:p>
            <a:pPr marL="109728" indent="0" fontAlgn="auto"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n-US" sz="3600" dirty="0" smtClean="0">
                <a:solidFill>
                  <a:schemeClr val="tx1"/>
                </a:solidFill>
              </a:rPr>
              <a:t>20 </a:t>
            </a:r>
            <a:r>
              <a:rPr lang="fa-IR" sz="3600" dirty="0" smtClean="0">
                <a:solidFill>
                  <a:schemeClr val="tx1"/>
                </a:solidFill>
              </a:rPr>
              <a:t>×</a:t>
            </a:r>
            <a:r>
              <a:rPr lang="en-US" sz="3600" dirty="0" smtClean="0">
                <a:solidFill>
                  <a:schemeClr val="tx1"/>
                </a:solidFill>
              </a:rPr>
              <a:t> 15% = 3</a:t>
            </a:r>
            <a:endParaRPr lang="fa-IR" sz="3600" dirty="0" smtClean="0">
              <a:solidFill>
                <a:schemeClr val="tx1"/>
              </a:solidFill>
            </a:endParaRPr>
          </a:p>
          <a:p>
            <a:pPr marL="109728" indent="0" algn="ctr" rtl="1" fontAlgn="auto">
              <a:spcBef>
                <a:spcPts val="1800"/>
              </a:spcBef>
              <a:spcAft>
                <a:spcPts val="180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fa-IR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</a:rPr>
              <a:t>17</a:t>
            </a:r>
            <a:r>
              <a:rPr lang="fa-IR" b="1" dirty="0" smtClean="0">
                <a:solidFill>
                  <a:schemeClr val="tx1"/>
                </a:solidFill>
              </a:rPr>
              <a:t> </a:t>
            </a:r>
            <a:r>
              <a:rPr lang="fa-IR" sz="3200" b="1" dirty="0">
                <a:solidFill>
                  <a:srgbClr val="005C2A"/>
                </a:solidFill>
              </a:rPr>
              <a:t>تا </a:t>
            </a:r>
            <a:r>
              <a:rPr lang="en-US" sz="3200" b="1" dirty="0" smtClean="0">
                <a:solidFill>
                  <a:srgbClr val="7030A0"/>
                </a:solidFill>
              </a:rPr>
              <a:t>23</a:t>
            </a:r>
            <a:r>
              <a:rPr lang="fa-IR" sz="3200" b="1" dirty="0" smtClean="0">
                <a:solidFill>
                  <a:srgbClr val="7030A0"/>
                </a:solidFill>
              </a:rPr>
              <a:t> </a:t>
            </a:r>
            <a:r>
              <a:rPr lang="fa-IR" sz="3200" b="1" dirty="0" smtClean="0">
                <a:solidFill>
                  <a:srgbClr val="005C2A"/>
                </a:solidFill>
              </a:rPr>
              <a:t>پذیرفتنی </a:t>
            </a:r>
            <a:r>
              <a:rPr lang="fa-IR" sz="3200" b="1" dirty="0">
                <a:solidFill>
                  <a:srgbClr val="005C2A"/>
                </a:solidFill>
              </a:rPr>
              <a:t>است</a:t>
            </a:r>
          </a:p>
        </p:txBody>
      </p:sp>
      <p:sp>
        <p:nvSpPr>
          <p:cNvPr id="3379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BE122E9-81C4-4489-AEAF-7521D1330CF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609600" y="2590800"/>
            <a:ext cx="8077200" cy="1588"/>
          </a:xfrm>
          <a:prstGeom prst="line">
            <a:avLst/>
          </a:prstGeom>
          <a:ln w="28575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609600" y="4800600"/>
            <a:ext cx="8077200" cy="76200"/>
          </a:xfrm>
          <a:prstGeom prst="line">
            <a:avLst/>
          </a:prstGeom>
          <a:ln w="28575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304800"/>
            <a:ext cx="9150350" cy="1254125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 rtl="1" fontAlgn="auto">
              <a:spcAft>
                <a:spcPts val="0"/>
              </a:spcAft>
              <a:defRPr/>
            </a:pPr>
            <a:r>
              <a:rPr lang="fa-IR" dirty="0" smtClean="0"/>
              <a:t>نگاهی به باورهای رایج در باره‌ی کیفیت: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0" y="1524000"/>
            <a:ext cx="9150350" cy="5334000"/>
          </a:xfrm>
          <a:solidFill>
            <a:schemeClr val="accent6">
              <a:lumMod val="40000"/>
              <a:lumOff val="60000"/>
            </a:schemeClr>
          </a:solidFill>
        </p:spPr>
        <p:txBody>
          <a:bodyPr anchor="ctr">
            <a:normAutofit/>
          </a:bodyPr>
          <a:lstStyle/>
          <a:p>
            <a:pPr marL="365760" indent="-256032" algn="r" rtl="1" fontAlgn="auto"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fa-IR" dirty="0"/>
              <a:t>"پایش کیفیت </a:t>
            </a:r>
            <a:r>
              <a:rPr lang="fa-IR" dirty="0">
                <a:solidFill>
                  <a:srgbClr val="FF0000"/>
                </a:solidFill>
              </a:rPr>
              <a:t>آماری</a:t>
            </a:r>
            <a:r>
              <a:rPr lang="fa-IR" dirty="0"/>
              <a:t>" کیفیت سنجش‌های آزمایشگاهی را کنترل می‌کند، </a:t>
            </a:r>
            <a:endParaRPr lang="en-US" dirty="0"/>
          </a:p>
          <a:p>
            <a:pPr marL="365760" indent="-256032" algn="r" rtl="1" fontAlgn="auto"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fa-IR" dirty="0"/>
              <a:t>دقت و </a:t>
            </a:r>
            <a:r>
              <a:rPr lang="fa-IR" dirty="0" smtClean="0"/>
              <a:t>درستی روش‌های </a:t>
            </a:r>
            <a:r>
              <a:rPr lang="fa-IR" dirty="0"/>
              <a:t>کنونی </a:t>
            </a:r>
            <a:r>
              <a:rPr lang="fa-IR" dirty="0">
                <a:solidFill>
                  <a:srgbClr val="FF0000"/>
                </a:solidFill>
              </a:rPr>
              <a:t>بسیار بهتر از مقداری است که نیاز </a:t>
            </a:r>
            <a:r>
              <a:rPr lang="fa-IR" dirty="0"/>
              <a:t>است،</a:t>
            </a:r>
            <a:endParaRPr lang="en-US" dirty="0"/>
          </a:p>
          <a:p>
            <a:pPr marL="365760" indent="-256032" algn="r" rtl="1" fontAlgn="auto"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fa-IR" dirty="0"/>
              <a:t>امروزه کیفیت سنجشی </a:t>
            </a:r>
            <a:r>
              <a:rPr lang="fa-IR" dirty="0">
                <a:solidFill>
                  <a:srgbClr val="FF0000"/>
                </a:solidFill>
              </a:rPr>
              <a:t>هدیه‌ای</a:t>
            </a:r>
            <a:r>
              <a:rPr lang="fa-IR" dirty="0"/>
              <a:t> است از سوی شرکت‌های سازنده،</a:t>
            </a:r>
            <a:endParaRPr lang="en-US" dirty="0"/>
          </a:p>
          <a:p>
            <a:pPr marL="365760" indent="-256032" algn="r" rtl="1" fontAlgn="auto"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fa-IR" dirty="0"/>
              <a:t>پیشرفت بیشتری در کیفیت سنجشی </a:t>
            </a:r>
            <a:r>
              <a:rPr lang="fa-IR" dirty="0">
                <a:solidFill>
                  <a:srgbClr val="FF0000"/>
                </a:solidFill>
              </a:rPr>
              <a:t>لازم نیست</a:t>
            </a:r>
            <a:r>
              <a:rPr lang="fa-IR" dirty="0"/>
              <a:t>،</a:t>
            </a:r>
            <a:endParaRPr lang="en-US" dirty="0"/>
          </a:p>
          <a:p>
            <a:pPr marL="365760" indent="-256032" algn="r" rtl="1" fontAlgn="auto"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fa-IR" dirty="0" smtClean="0"/>
              <a:t>تاییدیه‌ی </a:t>
            </a:r>
            <a:r>
              <a:rPr lang="en-US" dirty="0" smtClean="0">
                <a:solidFill>
                  <a:srgbClr val="FF0000"/>
                </a:solidFill>
              </a:rPr>
              <a:t>FDA</a:t>
            </a:r>
            <a:r>
              <a:rPr lang="fa-IR" dirty="0" smtClean="0">
                <a:solidFill>
                  <a:srgbClr val="FF0000"/>
                </a:solidFill>
              </a:rPr>
              <a:t> </a:t>
            </a:r>
            <a:r>
              <a:rPr lang="fa-IR" dirty="0" smtClean="0"/>
              <a:t>دلیل کیفیت است،</a:t>
            </a:r>
            <a:endParaRPr lang="en-US" dirty="0" smtClean="0"/>
          </a:p>
          <a:p>
            <a:pPr marL="365760" indent="-256032" algn="r" rtl="1" fontAlgn="auto"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fa-IR" sz="3200" b="1" dirty="0" smtClean="0"/>
              <a:t>امروزه </a:t>
            </a:r>
            <a:r>
              <a:rPr lang="fa-IR" sz="3200" b="1" dirty="0"/>
              <a:t>آزمایشگاه‌ها باید بر خطاهای </a:t>
            </a:r>
            <a:r>
              <a:rPr lang="fa-IR" sz="3200" b="1" dirty="0" smtClean="0">
                <a:solidFill>
                  <a:srgbClr val="FF0000"/>
                </a:solidFill>
              </a:rPr>
              <a:t>پیش-سنجشی</a:t>
            </a:r>
            <a:r>
              <a:rPr lang="fa-IR" sz="3200" b="1" dirty="0" smtClean="0"/>
              <a:t> </a:t>
            </a:r>
            <a:r>
              <a:rPr lang="fa-IR" sz="3200" b="1" dirty="0"/>
              <a:t>و </a:t>
            </a:r>
            <a:r>
              <a:rPr lang="fa-IR" sz="3200" b="1" dirty="0">
                <a:solidFill>
                  <a:srgbClr val="FF0000"/>
                </a:solidFill>
              </a:rPr>
              <a:t>پس-سنجشی </a:t>
            </a:r>
            <a:r>
              <a:rPr lang="fa-IR" sz="3200" b="1" dirty="0"/>
              <a:t>تمرکز کنند</a:t>
            </a:r>
            <a:r>
              <a:rPr lang="fa-IR" sz="3200" b="1" dirty="0" smtClean="0"/>
              <a:t>.</a:t>
            </a:r>
            <a:endParaRPr lang="en-US" sz="3200" b="1" dirty="0"/>
          </a:p>
        </p:txBody>
      </p:sp>
      <p:sp>
        <p:nvSpPr>
          <p:cNvPr id="12" name="Flowchart: Punched Tape 11"/>
          <p:cNvSpPr/>
          <p:nvPr/>
        </p:nvSpPr>
        <p:spPr>
          <a:xfrm>
            <a:off x="222250" y="93663"/>
            <a:ext cx="8705850" cy="4840287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8000" dirty="0"/>
              <a:t>چرا مرحله‌ی سنجش؟</a:t>
            </a:r>
            <a:endParaRPr lang="en-US" sz="80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42088" y="3468688"/>
            <a:ext cx="2601912" cy="321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r" rtl="1" fontAlgn="auto">
              <a:spcAft>
                <a:spcPts val="0"/>
              </a:spcAft>
              <a:defRPr/>
            </a:pPr>
            <a:r>
              <a:rPr lang="fa-IR" dirty="0" smtClean="0"/>
              <a:t>خطای مجاز آزمایش‌ها</a:t>
            </a:r>
            <a:r>
              <a:rPr lang="en-US" dirty="0" smtClean="0"/>
              <a:t> </a:t>
            </a:r>
            <a:r>
              <a:rPr lang="fa-IR" dirty="0" smtClean="0"/>
              <a:t>را چه کسی تعیین می‌کند؟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4325112"/>
          </a:xfrm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fa-IR" dirty="0" smtClean="0"/>
              <a:t> </a:t>
            </a:r>
            <a:r>
              <a:rPr lang="en-US" dirty="0" smtClean="0"/>
              <a:t>CLIA</a:t>
            </a:r>
          </a:p>
          <a:p>
            <a:pPr marL="109728" indent="0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n-US" dirty="0" smtClean="0"/>
              <a:t>Clinical Laboratory Improvement Amendments</a:t>
            </a:r>
          </a:p>
          <a:p>
            <a:pPr marL="860425" indent="-341313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tabLst>
                <a:tab pos="682625" algn="l"/>
              </a:tabLst>
              <a:defRPr/>
            </a:pPr>
            <a:r>
              <a:rPr lang="en-US" dirty="0" smtClean="0"/>
              <a:t>ALT: 20%</a:t>
            </a:r>
          </a:p>
          <a:p>
            <a:pPr marL="860425" indent="-341313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tabLst>
                <a:tab pos="682625" algn="l"/>
              </a:tabLst>
              <a:defRPr/>
            </a:pPr>
            <a:r>
              <a:rPr lang="en-US" dirty="0"/>
              <a:t>ALB: 10%</a:t>
            </a:r>
          </a:p>
          <a:p>
            <a:pPr marL="860425" indent="-341313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tabLst>
                <a:tab pos="682625" algn="l"/>
              </a:tabLst>
              <a:defRPr/>
            </a:pPr>
            <a:r>
              <a:rPr lang="en-US" dirty="0"/>
              <a:t>ALP: 30%</a:t>
            </a:r>
          </a:p>
          <a:p>
            <a:pPr marL="860425" indent="-341313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tabLst>
                <a:tab pos="682625" algn="l"/>
              </a:tabLst>
              <a:defRPr/>
            </a:pPr>
            <a:r>
              <a:rPr lang="en-US" dirty="0" smtClean="0"/>
              <a:t>G</a:t>
            </a:r>
            <a:r>
              <a:rPr lang="en-US" dirty="0"/>
              <a:t>lucose: </a:t>
            </a:r>
            <a:r>
              <a:rPr lang="en-US" dirty="0">
                <a:solidFill>
                  <a:schemeClr val="tx1"/>
                </a:solidFill>
              </a:rPr>
              <a:t>6 mg/dL or 10% </a:t>
            </a:r>
            <a:r>
              <a:rPr lang="en-US" dirty="0"/>
              <a:t>(each one </a:t>
            </a:r>
            <a:r>
              <a:rPr lang="en-US" dirty="0" smtClean="0"/>
              <a:t>higher)</a:t>
            </a:r>
            <a:endParaRPr lang="fa-IR" dirty="0"/>
          </a:p>
          <a:p>
            <a:pPr marL="860425" indent="-341313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tabLst>
                <a:tab pos="682625" algn="l"/>
              </a:tabLst>
              <a:defRPr/>
            </a:pPr>
            <a:r>
              <a:rPr lang="en-US" dirty="0"/>
              <a:t>Hb/HCT: 6%</a:t>
            </a:r>
          </a:p>
        </p:txBody>
      </p:sp>
      <p:sp>
        <p:nvSpPr>
          <p:cNvPr id="3482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883B8EC-99E4-44D0-9F3B-0BFEA478F07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0668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r" rtl="1" fontAlgn="auto">
              <a:spcAft>
                <a:spcPts val="0"/>
              </a:spcAft>
              <a:defRPr/>
            </a:pPr>
            <a:r>
              <a:rPr lang="fa-IR" dirty="0" smtClean="0"/>
              <a:t>خطای مجاز آزمایش‌ها</a:t>
            </a:r>
            <a:r>
              <a:rPr lang="en-US" dirty="0" smtClean="0"/>
              <a:t> </a:t>
            </a:r>
            <a:r>
              <a:rPr lang="fa-IR" dirty="0" smtClean="0"/>
              <a:t>را چه کسی تعیین می‌کند؟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5126736"/>
          </a:xfrm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normAutofit fontScale="92500" lnSpcReduction="10000"/>
          </a:bodyPr>
          <a:lstStyle/>
          <a:p>
            <a:pPr marL="365760" indent="-256032" fontAlgn="auto"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en-US" dirty="0" smtClean="0">
                <a:solidFill>
                  <a:schemeClr val="tx1"/>
                </a:solidFill>
              </a:rPr>
              <a:t>CLIA</a:t>
            </a:r>
            <a:endParaRPr lang="fa-IR" dirty="0" smtClean="0">
              <a:solidFill>
                <a:schemeClr val="tx1"/>
              </a:solidFill>
            </a:endParaRPr>
          </a:p>
          <a:p>
            <a:pPr marL="365760" indent="-256032" fontAlgn="auto"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n-US" dirty="0" smtClean="0">
                <a:solidFill>
                  <a:schemeClr val="tx1"/>
                </a:solidFill>
                <a:hlinkClick r:id="rId2"/>
              </a:rPr>
              <a:t>http://www.westgard.com/clia.htm</a:t>
            </a:r>
            <a:endParaRPr lang="en-US" dirty="0" smtClean="0">
              <a:solidFill>
                <a:schemeClr val="tx1"/>
              </a:solidFill>
            </a:endParaRPr>
          </a:p>
          <a:p>
            <a:pPr marL="365760" indent="-256032" fontAlgn="auto">
              <a:spcBef>
                <a:spcPts val="18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en-US" dirty="0" smtClean="0">
                <a:solidFill>
                  <a:schemeClr val="tx1"/>
                </a:solidFill>
              </a:rPr>
              <a:t>European Recommendations for Biologic Goals for Imprecision and Inaccuracy</a:t>
            </a:r>
          </a:p>
          <a:p>
            <a:pPr marL="365760" indent="-256032" fontAlgn="auto">
              <a:spcBef>
                <a:spcPts val="1800"/>
              </a:spcBef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n-US" dirty="0">
                <a:solidFill>
                  <a:schemeClr val="tx1"/>
                </a:solidFill>
                <a:hlinkClick r:id="rId3"/>
              </a:rPr>
              <a:t>http://www.westgard.com/biodatabase1.htm</a:t>
            </a:r>
            <a:endParaRPr lang="fa-IR" dirty="0" smtClean="0">
              <a:solidFill>
                <a:schemeClr val="tx1"/>
              </a:solidFill>
              <a:hlinkClick r:id="rId3"/>
            </a:endParaRPr>
          </a:p>
          <a:p>
            <a:pPr marL="365760" indent="-256032" fontAlgn="auto">
              <a:spcBef>
                <a:spcPts val="18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en-US" dirty="0" smtClean="0">
                <a:solidFill>
                  <a:schemeClr val="tx1"/>
                </a:solidFill>
              </a:rPr>
              <a:t>RCPA Quality requirements</a:t>
            </a:r>
            <a:endParaRPr lang="fa-IR" dirty="0" smtClean="0">
              <a:solidFill>
                <a:schemeClr val="tx1"/>
              </a:solidFill>
            </a:endParaRPr>
          </a:p>
          <a:p>
            <a:pPr marL="365760" indent="-256032" algn="justLow" fontAlgn="auto">
              <a:spcBef>
                <a:spcPts val="1800"/>
              </a:spcBef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n-US" sz="2900" dirty="0" smtClean="0">
                <a:solidFill>
                  <a:schemeClr val="tx1"/>
                </a:solidFill>
                <a:hlinkClick r:id="rId4"/>
              </a:rPr>
              <a:t>http</a:t>
            </a:r>
            <a:r>
              <a:rPr lang="en-US" sz="2900" dirty="0">
                <a:solidFill>
                  <a:schemeClr val="tx1"/>
                </a:solidFill>
                <a:hlinkClick r:id="rId4"/>
              </a:rPr>
              <a:t>://</a:t>
            </a:r>
            <a:r>
              <a:rPr lang="en-US" sz="2900" dirty="0" smtClean="0">
                <a:solidFill>
                  <a:schemeClr val="tx1"/>
                </a:solidFill>
                <a:hlinkClick r:id="rId4"/>
              </a:rPr>
              <a:t>www.westgard.com/rcpa-australasian-quality-requirements.htm</a:t>
            </a:r>
            <a:endParaRPr lang="fa-IR" sz="2900" dirty="0" smtClean="0">
              <a:solidFill>
                <a:schemeClr val="tx1"/>
              </a:solidFill>
            </a:endParaRPr>
          </a:p>
          <a:p>
            <a:pPr marL="365760" indent="-256032" fontAlgn="auto">
              <a:spcBef>
                <a:spcPts val="18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en-US" dirty="0" err="1" smtClean="0">
                <a:solidFill>
                  <a:schemeClr val="tx1"/>
                </a:solidFill>
              </a:rPr>
              <a:t>Rililbak</a:t>
            </a:r>
            <a:r>
              <a:rPr lang="en-US" dirty="0" smtClean="0">
                <a:solidFill>
                  <a:schemeClr val="tx1"/>
                </a:solidFill>
              </a:rPr>
              <a:t> – German Guidelines for Quality</a:t>
            </a:r>
          </a:p>
          <a:p>
            <a:pPr marL="365760" indent="-256032" fontAlgn="auto">
              <a:spcBef>
                <a:spcPts val="18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en-US" dirty="0" smtClean="0">
                <a:solidFill>
                  <a:schemeClr val="tx1"/>
                </a:solidFill>
              </a:rPr>
              <a:t>???</a:t>
            </a:r>
            <a:endParaRPr lang="fa-IR" dirty="0">
              <a:solidFill>
                <a:schemeClr val="tx1"/>
              </a:solidFill>
            </a:endParaRPr>
          </a:p>
        </p:txBody>
      </p:sp>
      <p:sp>
        <p:nvSpPr>
          <p:cNvPr id="35846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576DEDE-BFA7-47E5-8141-BD57FF52D3E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29600" cy="1066800"/>
          </a:xfr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fa-IR" dirty="0" smtClean="0"/>
              <a:t>خوب باشه یعنی چی؟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441680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852678" indent="-742950" algn="r" rtl="1" fontAlgn="auto">
              <a:spcAft>
                <a:spcPts val="0"/>
              </a:spcAft>
              <a:buClr>
                <a:schemeClr val="accent3"/>
              </a:buClr>
              <a:buFont typeface="Georgia"/>
              <a:buAutoNum type="arabicParenR"/>
              <a:defRPr/>
            </a:pPr>
            <a:r>
              <a:rPr lang="fa-IR" sz="4000" dirty="0" smtClean="0"/>
              <a:t>چقدر </a:t>
            </a:r>
            <a:r>
              <a:rPr lang="fa-IR" sz="4000" i="1" dirty="0" smtClean="0">
                <a:solidFill>
                  <a:srgbClr val="C00000"/>
                </a:solidFill>
              </a:rPr>
              <a:t>کم و زیاد </a:t>
            </a:r>
            <a:r>
              <a:rPr lang="fa-IR" sz="4000" dirty="0" smtClean="0"/>
              <a:t>اشکال نداره؟</a:t>
            </a:r>
            <a:r>
              <a:rPr lang="en-US" sz="4000" dirty="0" smtClean="0"/>
              <a:t> </a:t>
            </a:r>
            <a:r>
              <a:rPr lang="fa-IR" sz="4000" dirty="0" smtClean="0"/>
              <a:t> </a:t>
            </a:r>
            <a:r>
              <a:rPr lang="en-US" sz="4000" dirty="0" smtClean="0"/>
              <a:t>TEa</a:t>
            </a:r>
          </a:p>
          <a:p>
            <a:pPr marL="852678" indent="-742950" algn="r" rtl="1" fontAlgn="auto">
              <a:spcBef>
                <a:spcPts val="2400"/>
              </a:spcBef>
              <a:spcAft>
                <a:spcPts val="0"/>
              </a:spcAft>
              <a:buClr>
                <a:schemeClr val="accent3"/>
              </a:buClr>
              <a:buFont typeface="Georgia"/>
              <a:buAutoNum type="arabicParenR"/>
              <a:defRPr/>
            </a:pPr>
            <a:r>
              <a:rPr lang="fa-IR" sz="4000" i="1" dirty="0" smtClean="0">
                <a:solidFill>
                  <a:srgbClr val="C00000"/>
                </a:solidFill>
              </a:rPr>
              <a:t>چند </a:t>
            </a:r>
            <a:r>
              <a:rPr lang="fa-IR" sz="4000" i="1" dirty="0">
                <a:solidFill>
                  <a:srgbClr val="C00000"/>
                </a:solidFill>
              </a:rPr>
              <a:t>درصد </a:t>
            </a:r>
            <a:r>
              <a:rPr lang="fa-IR" sz="4000" dirty="0" smtClean="0"/>
              <a:t>از تولید باید درون محدوده‌ی </a:t>
            </a:r>
            <a:r>
              <a:rPr lang="en-US" sz="4000" dirty="0" smtClean="0"/>
              <a:t>TEa</a:t>
            </a:r>
            <a:r>
              <a:rPr lang="fa-IR" sz="4000" dirty="0" smtClean="0"/>
              <a:t> باشد؟</a:t>
            </a:r>
            <a:endParaRPr lang="en-US" sz="4000" dirty="0" smtClean="0"/>
          </a:p>
        </p:txBody>
      </p:sp>
      <p:sp>
        <p:nvSpPr>
          <p:cNvPr id="3687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C121207-5CAF-43E6-B1A9-3C391D26581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150"/>
            <a:ext cx="8229600" cy="1081088"/>
          </a:xfrm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algn="ctr" rtl="1" fontAlgn="auto">
              <a:spcAft>
                <a:spcPts val="0"/>
              </a:spcAft>
              <a:defRPr/>
            </a:pPr>
            <a:r>
              <a:rPr lang="fa-IR" sz="3200" dirty="0" smtClean="0">
                <a:solidFill>
                  <a:srgbClr val="C00000"/>
                </a:solidFill>
              </a:rPr>
              <a:t>چند درصد عبور از مرز مجاز پذیرفتنی است؟</a:t>
            </a:r>
            <a:endParaRPr lang="fa-IR" sz="32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65770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365760" indent="-256032" algn="r" rtl="1" fontAlgn="auto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fa-IR" sz="4500" b="1" dirty="0" smtClean="0">
                <a:solidFill>
                  <a:srgbClr val="C00000"/>
                </a:solidFill>
              </a:rPr>
              <a:t>صنعت</a:t>
            </a:r>
            <a:r>
              <a:rPr lang="fa-IR" sz="4500" dirty="0" smtClean="0">
                <a:solidFill>
                  <a:srgbClr val="C00000"/>
                </a:solidFill>
              </a:rPr>
              <a:t>:</a:t>
            </a:r>
          </a:p>
          <a:p>
            <a:pPr marL="1201738" indent="-396875" algn="r" rtl="1" fontAlgn="auto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fa-IR" sz="4500" b="1" dirty="0" smtClean="0">
                <a:solidFill>
                  <a:srgbClr val="005C2A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حداکثر خطا:</a:t>
            </a:r>
            <a:r>
              <a:rPr lang="fa-IR" sz="4500" dirty="0" smtClean="0"/>
              <a:t> 6.7% (67000 در میلیون)</a:t>
            </a:r>
          </a:p>
          <a:p>
            <a:pPr marL="1597025" indent="-341313" algn="ctr" rtl="1" fontAlgn="auto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fa-IR" sz="4500" b="1" dirty="0" smtClean="0">
                <a:solidFill>
                  <a:srgbClr val="7030A0"/>
                </a:solidFill>
              </a:rPr>
              <a:t>حداقل کیفیت قابل قبول؛ 3 سیگما</a:t>
            </a:r>
          </a:p>
          <a:p>
            <a:pPr marL="1201738" indent="-396875" algn="r" rtl="1" fontAlgn="auto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fa-IR" sz="4600" b="1" dirty="0">
                <a:solidFill>
                  <a:srgbClr val="005C2A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ایدآل:</a:t>
            </a:r>
            <a:r>
              <a:rPr lang="fa-IR" sz="4600" dirty="0"/>
              <a:t> </a:t>
            </a:r>
            <a:r>
              <a:rPr lang="fa-IR" sz="4600" dirty="0">
                <a:solidFill>
                  <a:srgbClr val="C00000"/>
                </a:solidFill>
              </a:rPr>
              <a:t>3.4</a:t>
            </a:r>
            <a:r>
              <a:rPr lang="fa-IR" sz="4600" dirty="0"/>
              <a:t> </a:t>
            </a:r>
            <a:r>
              <a:rPr lang="fa-IR" sz="4600" dirty="0" smtClean="0"/>
              <a:t>خطا در </a:t>
            </a:r>
            <a:r>
              <a:rPr lang="fa-IR" sz="4600" dirty="0"/>
              <a:t>میلیون</a:t>
            </a:r>
            <a:endParaRPr lang="en-US" sz="4600" dirty="0"/>
          </a:p>
          <a:p>
            <a:pPr marL="1597025" indent="-341313" algn="ctr" rtl="1" fontAlgn="auto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fa-IR" sz="5100" b="1" dirty="0" smtClean="0">
                <a:solidFill>
                  <a:srgbClr val="7030A0"/>
                </a:solidFill>
              </a:rPr>
              <a:t>کیفیت آرمانی؛ 6 سیگما</a:t>
            </a:r>
            <a:endParaRPr lang="en-US" sz="5100" b="1" dirty="0">
              <a:solidFill>
                <a:srgbClr val="7030A0"/>
              </a:solidFill>
            </a:endParaRPr>
          </a:p>
          <a:p>
            <a:pPr marL="365760" indent="-256032" algn="r" rtl="1" fontAlgn="auto">
              <a:lnSpc>
                <a:spcPct val="120000"/>
              </a:lnSpc>
              <a:spcBef>
                <a:spcPts val="30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fa-IR" sz="4500" b="1" dirty="0" smtClean="0">
                <a:solidFill>
                  <a:srgbClr val="C00000"/>
                </a:solidFill>
              </a:rPr>
              <a:t>آزمایشگاه</a:t>
            </a:r>
            <a:r>
              <a:rPr lang="fa-IR" sz="4500" dirty="0">
                <a:solidFill>
                  <a:srgbClr val="C00000"/>
                </a:solidFill>
              </a:rPr>
              <a:t>:</a:t>
            </a:r>
            <a:r>
              <a:rPr lang="fa-IR" sz="4500" dirty="0"/>
              <a:t> 5</a:t>
            </a:r>
            <a:r>
              <a:rPr lang="fa-IR" sz="4500" dirty="0" smtClean="0"/>
              <a:t>% خطا (50000 در میلیون)</a:t>
            </a:r>
          </a:p>
          <a:p>
            <a:pPr marL="365760" indent="-256032" algn="ctr" rtl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fa-IR" sz="4500" i="1" dirty="0" smtClean="0">
                <a:solidFill>
                  <a:srgbClr val="FF0000"/>
                </a:solidFill>
              </a:rPr>
              <a:t>نزدیک به حداقل کیفیت قابل قبول در صنعت!</a:t>
            </a:r>
          </a:p>
          <a:p>
            <a:pPr marL="109728" indent="0" algn="r" rtl="1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en-US" dirty="0" smtClean="0"/>
          </a:p>
          <a:p>
            <a:pPr marL="109728" indent="0" algn="r" rtl="1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fa-IR" dirty="0" smtClean="0"/>
          </a:p>
        </p:txBody>
      </p:sp>
      <p:sp>
        <p:nvSpPr>
          <p:cNvPr id="3789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32D1E3D-4DD5-4591-8DEB-70483398AFA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09728" indent="0" algn="r" rtl="1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fa-IR" sz="4800" dirty="0" smtClean="0">
                <a:solidFill>
                  <a:srgbClr val="7030A0"/>
                </a:solidFill>
              </a:rPr>
              <a:t>نتیجه؛ تعریف کیفیت سنجش:</a:t>
            </a:r>
          </a:p>
          <a:p>
            <a:pPr marL="109728" indent="0" algn="r" rtl="1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fa-IR" sz="2400" dirty="0"/>
          </a:p>
          <a:p>
            <a:pPr marL="109728" indent="0" algn="r" rtl="1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fa-IR" sz="2400" dirty="0" smtClean="0"/>
          </a:p>
          <a:p>
            <a:pPr marL="109728" indent="0" algn="r" rtl="1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fa-IR" sz="2400" dirty="0"/>
          </a:p>
          <a:p>
            <a:pPr marL="109728" indent="0" algn="r" rtl="1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fa-IR" sz="2400" dirty="0" smtClean="0"/>
          </a:p>
          <a:p>
            <a:pPr marL="109728" indent="0" algn="r" rtl="1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fa-IR" sz="2400" dirty="0"/>
          </a:p>
          <a:p>
            <a:pPr marL="109728" indent="0" algn="r" rtl="1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fa-IR" sz="2400" dirty="0" smtClean="0"/>
          </a:p>
          <a:p>
            <a:pPr marL="109728" indent="0" algn="r" rtl="1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fa-IR" sz="2400" dirty="0"/>
          </a:p>
          <a:p>
            <a:pPr marL="109728" indent="0" algn="r" rtl="1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fa-IR" sz="2400" dirty="0" smtClean="0"/>
          </a:p>
          <a:p>
            <a:pPr marL="109728" indent="0" algn="r" rtl="1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fa-IR" sz="2400" dirty="0" smtClean="0"/>
          </a:p>
          <a:p>
            <a:pPr marL="109728" indent="0" algn="r" rtl="1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en-US" sz="2400" dirty="0"/>
          </a:p>
          <a:p>
            <a:pPr marL="109728" indent="0" algn="ctr" rtl="1" fontAlgn="auto">
              <a:spcBef>
                <a:spcPts val="1800"/>
              </a:spcBef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en-US" sz="4400" dirty="0" smtClean="0">
              <a:solidFill>
                <a:srgbClr val="FF0000"/>
              </a:solidFill>
            </a:endParaRPr>
          </a:p>
        </p:txBody>
      </p:sp>
      <p:sp>
        <p:nvSpPr>
          <p:cNvPr id="2" name="Flowchart: Punched Tape 1"/>
          <p:cNvSpPr/>
          <p:nvPr/>
        </p:nvSpPr>
        <p:spPr>
          <a:xfrm>
            <a:off x="5029200" y="1000125"/>
            <a:ext cx="3460750" cy="1504950"/>
          </a:xfrm>
          <a:prstGeom prst="flowChartPunchedTap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800" b="1" i="1" dirty="0">
                <a:solidFill>
                  <a:srgbClr val="FF0000"/>
                </a:solidFill>
              </a:rPr>
              <a:t>محدودی مجاز</a:t>
            </a:r>
            <a:r>
              <a:rPr lang="fa-IR" sz="2800" dirty="0">
                <a:solidFill>
                  <a:srgbClr val="7030A0"/>
                </a:solidFill>
              </a:rPr>
              <a:t> خطا؛ </a:t>
            </a:r>
            <a:r>
              <a:rPr lang="en-US" sz="2800" dirty="0">
                <a:solidFill>
                  <a:srgbClr val="7030A0"/>
                </a:solidFill>
              </a:rPr>
              <a:t>TEa </a:t>
            </a:r>
            <a:r>
              <a:rPr lang="fa-IR" sz="2800" b="1" i="1" dirty="0">
                <a:solidFill>
                  <a:srgbClr val="FF0000"/>
                </a:solidFill>
              </a:rPr>
              <a:t>‌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16" name="Flowchart: Punched Tape 15"/>
          <p:cNvSpPr/>
          <p:nvPr/>
        </p:nvSpPr>
        <p:spPr>
          <a:xfrm>
            <a:off x="1066800" y="1133475"/>
            <a:ext cx="3276600" cy="1371600"/>
          </a:xfrm>
          <a:prstGeom prst="flowChartPunchedTap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800" b="1" i="1" dirty="0">
                <a:solidFill>
                  <a:srgbClr val="FF0000"/>
                </a:solidFill>
              </a:rPr>
              <a:t>تعداد مجاز </a:t>
            </a:r>
            <a:r>
              <a:rPr lang="fa-IR" sz="2800" dirty="0">
                <a:solidFill>
                  <a:srgbClr val="7030A0"/>
                </a:solidFill>
              </a:rPr>
              <a:t>بیرون از </a:t>
            </a:r>
            <a:r>
              <a:rPr lang="en-US" sz="2800" dirty="0">
                <a:solidFill>
                  <a:srgbClr val="7030A0"/>
                </a:solidFill>
              </a:rPr>
              <a:t>TEa</a:t>
            </a:r>
          </a:p>
        </p:txBody>
      </p:sp>
      <p:sp>
        <p:nvSpPr>
          <p:cNvPr id="10" name="Down Arrow 9"/>
          <p:cNvSpPr/>
          <p:nvPr/>
        </p:nvSpPr>
        <p:spPr>
          <a:xfrm>
            <a:off x="3581400" y="2722563"/>
            <a:ext cx="2209800" cy="923925"/>
          </a:xfrm>
          <a:prstGeom prst="downArrow">
            <a:avLst/>
          </a:prstGeom>
          <a:solidFill>
            <a:srgbClr val="F363D4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Double Wave 10"/>
          <p:cNvSpPr/>
          <p:nvPr/>
        </p:nvSpPr>
        <p:spPr>
          <a:xfrm>
            <a:off x="533400" y="3505200"/>
            <a:ext cx="8305800" cy="2813050"/>
          </a:xfrm>
          <a:prstGeom prst="doubleWave">
            <a:avLst>
              <a:gd name="adj1" fmla="val 6250"/>
              <a:gd name="adj2" fmla="val -3704"/>
            </a:avLst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4000" b="1" dirty="0">
                <a:solidFill>
                  <a:srgbClr val="7030A0"/>
                </a:solidFill>
              </a:rPr>
              <a:t>فعلا، سنجش با کیفیت یعنی: </a:t>
            </a:r>
            <a:r>
              <a:rPr lang="fa-IR" sz="4000" b="1" dirty="0">
                <a:solidFill>
                  <a:srgbClr val="F363D4"/>
                </a:solidFill>
              </a:rPr>
              <a:t>دست‌کم </a:t>
            </a:r>
            <a:r>
              <a:rPr lang="fa-IR" sz="4000" b="1" dirty="0">
                <a:solidFill>
                  <a:srgbClr val="7030A0"/>
                </a:solidFill>
              </a:rPr>
              <a:t>95%</a:t>
            </a:r>
            <a:r>
              <a:rPr lang="fa-IR" sz="4000" b="1" dirty="0">
                <a:solidFill>
                  <a:srgbClr val="F363D4"/>
                </a:solidFill>
              </a:rPr>
              <a:t> </a:t>
            </a:r>
            <a:r>
              <a:rPr lang="fa-IR" sz="4000" b="1" dirty="0">
                <a:solidFill>
                  <a:srgbClr val="7030A0"/>
                </a:solidFill>
              </a:rPr>
              <a:t>از جواب‌ها درون محدوده‌ی خطای کل مجاز باشد.</a:t>
            </a:r>
            <a:endParaRPr lang="en-US" sz="4000" b="1" dirty="0">
              <a:solidFill>
                <a:srgbClr val="7030A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3863" y="4162425"/>
            <a:ext cx="6510337" cy="1814513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rtl="1" fontAlgn="auto">
              <a:spcBef>
                <a:spcPts val="1200"/>
              </a:spcBef>
              <a:spcAft>
                <a:spcPts val="1200"/>
              </a:spcAft>
              <a:defRPr/>
            </a:pPr>
            <a:r>
              <a:rPr lang="fa-IR" sz="3200" b="1" i="1" dirty="0">
                <a:solidFill>
                  <a:srgbClr val="FF0000"/>
                </a:solidFill>
              </a:rPr>
              <a:t>پیش‌نویس </a:t>
            </a:r>
            <a:r>
              <a:rPr lang="en-US" sz="3200" b="1" i="1" dirty="0">
                <a:solidFill>
                  <a:srgbClr val="FF0000"/>
                </a:solidFill>
              </a:rPr>
              <a:t>FDA</a:t>
            </a:r>
            <a:r>
              <a:rPr lang="fa-IR" sz="3200" b="1" i="1" dirty="0">
                <a:solidFill>
                  <a:srgbClr val="FF0000"/>
                </a:solidFill>
              </a:rPr>
              <a:t> برای کیفیت گلوکومترها:</a:t>
            </a:r>
          </a:p>
          <a:p>
            <a:pPr marL="1546225" indent="-284163" algn="r" rtl="1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fa-IR" sz="3200" dirty="0">
                <a:solidFill>
                  <a:srgbClr val="7030A0"/>
                </a:solidFill>
              </a:rPr>
              <a:t>99% درون </a:t>
            </a:r>
            <a:r>
              <a:rPr lang="en-US" sz="3200" dirty="0">
                <a:solidFill>
                  <a:srgbClr val="7030A0"/>
                </a:solidFill>
              </a:rPr>
              <a:t>TEa</a:t>
            </a:r>
            <a:endParaRPr lang="fa-IR" sz="3200" dirty="0">
              <a:solidFill>
                <a:srgbClr val="7030A0"/>
              </a:solidFill>
            </a:endParaRPr>
          </a:p>
          <a:p>
            <a:pPr marL="1600200" indent="-282575" algn="r" rtl="1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fa-IR" sz="3200" dirty="0">
                <a:solidFill>
                  <a:srgbClr val="7030A0"/>
                </a:solidFill>
              </a:rPr>
              <a:t>حداکثر اختلاف 20%</a:t>
            </a:r>
            <a:endParaRPr lang="en-US" sz="32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  <p:bldP spid="10" grpId="0" animBg="1"/>
      <p:bldP spid="11" grpId="0" animBg="1"/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fa-IR" sz="2400" b="1" dirty="0"/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en-US" sz="2400" b="1" dirty="0"/>
          </a:p>
        </p:txBody>
      </p:sp>
      <p:sp>
        <p:nvSpPr>
          <p:cNvPr id="3994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2A71CF0-AAE5-48AC-B968-D46AAE8FF4D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840691" y="723279"/>
            <a:ext cx="1656184" cy="100811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dirty="0"/>
              <a:t> </a:t>
            </a:r>
            <a:r>
              <a:rPr lang="fa-IR" sz="2400" b="1" dirty="0"/>
              <a:t>گزینش روش سنجش</a:t>
            </a:r>
            <a:endParaRPr lang="en-US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5069822" y="5265204"/>
            <a:ext cx="1656184" cy="10081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dirty="0"/>
              <a:t> </a:t>
            </a:r>
            <a:r>
              <a:rPr lang="fa-IR" sz="2400" b="1" dirty="0"/>
              <a:t>گزارش نتیجه</a:t>
            </a:r>
            <a:endParaRPr lang="en-US" sz="2400" b="1" dirty="0"/>
          </a:p>
        </p:txBody>
      </p:sp>
      <p:sp>
        <p:nvSpPr>
          <p:cNvPr id="7" name="Rectangle 6"/>
          <p:cNvSpPr/>
          <p:nvPr/>
        </p:nvSpPr>
        <p:spPr>
          <a:xfrm>
            <a:off x="2840691" y="5229200"/>
            <a:ext cx="1656184" cy="10081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b="1" dirty="0"/>
              <a:t> </a:t>
            </a:r>
            <a:r>
              <a:rPr lang="fa-IR" sz="2400" b="1" dirty="0"/>
              <a:t>سنجش نمونه‌ها</a:t>
            </a:r>
            <a:endParaRPr lang="en-US" sz="2400" b="1" dirty="0"/>
          </a:p>
        </p:txBody>
      </p:sp>
      <p:sp>
        <p:nvSpPr>
          <p:cNvPr id="8" name="Rectangle 7"/>
          <p:cNvSpPr/>
          <p:nvPr/>
        </p:nvSpPr>
        <p:spPr>
          <a:xfrm>
            <a:off x="611560" y="5229200"/>
            <a:ext cx="1656184" cy="10081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dirty="0"/>
              <a:t> </a:t>
            </a:r>
            <a:r>
              <a:rPr lang="fa-IR" sz="2400" b="1" dirty="0"/>
              <a:t>نمونه‌گیری از بیماران</a:t>
            </a:r>
            <a:endParaRPr lang="en-US" sz="2400" b="1" dirty="0"/>
          </a:p>
        </p:txBody>
      </p:sp>
      <p:cxnSp>
        <p:nvCxnSpPr>
          <p:cNvPr id="14" name="Straight Arrow Connector 13"/>
          <p:cNvCxnSpPr>
            <a:stCxn id="0" idx="3"/>
            <a:endCxn id="0" idx="1"/>
          </p:cNvCxnSpPr>
          <p:nvPr/>
        </p:nvCxnSpPr>
        <p:spPr>
          <a:xfrm>
            <a:off x="2268538" y="5732463"/>
            <a:ext cx="571500" cy="0"/>
          </a:xfrm>
          <a:prstGeom prst="straightConnector1">
            <a:avLst/>
          </a:prstGeom>
          <a:ln w="76200">
            <a:solidFill>
              <a:srgbClr val="005C2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497388" y="5732463"/>
            <a:ext cx="573087" cy="0"/>
          </a:xfrm>
          <a:prstGeom prst="straightConnector1">
            <a:avLst/>
          </a:prstGeom>
          <a:ln w="76200">
            <a:solidFill>
              <a:srgbClr val="005C2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07950" y="4941888"/>
            <a:ext cx="9036050" cy="0"/>
          </a:xfrm>
          <a:prstGeom prst="line">
            <a:avLst/>
          </a:prstGeom>
          <a:ln w="57150">
            <a:solidFill>
              <a:srgbClr val="F363D4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24-Point Star 15"/>
          <p:cNvSpPr/>
          <p:nvPr/>
        </p:nvSpPr>
        <p:spPr>
          <a:xfrm>
            <a:off x="5334000" y="152400"/>
            <a:ext cx="3429000" cy="4114800"/>
          </a:xfrm>
          <a:prstGeom prst="star24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3200" b="1" dirty="0"/>
              <a:t> </a:t>
            </a:r>
            <a:r>
              <a:rPr lang="fa-IR" sz="2400" b="1" dirty="0">
                <a:solidFill>
                  <a:srgbClr val="7030A0"/>
                </a:solidFill>
              </a:rPr>
              <a:t>کیفیت سنجشی:</a:t>
            </a:r>
          </a:p>
          <a:p>
            <a:pPr marL="342900" indent="-342900" algn="ctr" rtl="1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2800" b="1" dirty="0">
                <a:solidFill>
                  <a:srgbClr val="7030A0"/>
                </a:solidFill>
              </a:rPr>
              <a:t>TEa</a:t>
            </a:r>
          </a:p>
          <a:p>
            <a:pPr marL="342900" indent="-342900" algn="ctr" rtl="1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2800" b="1" dirty="0">
                <a:solidFill>
                  <a:srgbClr val="7030A0"/>
                </a:solidFill>
              </a:rPr>
              <a:t>95%</a:t>
            </a:r>
          </a:p>
        </p:txBody>
      </p:sp>
      <p:sp>
        <p:nvSpPr>
          <p:cNvPr id="39958" name="TextBox 17"/>
          <p:cNvSpPr txBox="1">
            <a:spLocks noChangeArrowheads="1"/>
          </p:cNvSpPr>
          <p:nvPr/>
        </p:nvSpPr>
        <p:spPr bwMode="auto">
          <a:xfrm>
            <a:off x="7086600" y="5384800"/>
            <a:ext cx="146843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sz="4400" b="1" i="1">
                <a:solidFill>
                  <a:srgbClr val="FF0000"/>
                </a:solidFill>
              </a:rPr>
              <a:t>ایست!</a:t>
            </a:r>
            <a:endParaRPr lang="en-US" sz="4400" b="1" i="1">
              <a:solidFill>
                <a:srgbClr val="FF0000"/>
              </a:solidFill>
            </a:endParaRPr>
          </a:p>
        </p:txBody>
      </p:sp>
      <p:sp>
        <p:nvSpPr>
          <p:cNvPr id="2" name="Rectangular Callout 1"/>
          <p:cNvSpPr/>
          <p:nvPr/>
        </p:nvSpPr>
        <p:spPr>
          <a:xfrm rot="16200000">
            <a:off x="-195262" y="1270000"/>
            <a:ext cx="3446462" cy="2840038"/>
          </a:xfrm>
          <a:prstGeom prst="wedgeRectCallout">
            <a:avLst>
              <a:gd name="adj1" fmla="val 39715"/>
              <a:gd name="adj2" fmla="val 6550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marL="285750" indent="-285750" algn="r" rtl="1" fontAlgn="auto"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Char char="v"/>
              <a:defRPr/>
            </a:pPr>
            <a:r>
              <a:rPr lang="fa-IR" sz="2800" dirty="0">
                <a:solidFill>
                  <a:schemeClr val="accent1">
                    <a:lumMod val="50000"/>
                  </a:schemeClr>
                </a:solidFill>
              </a:rPr>
              <a:t>ویژگی‌های کاربردی</a:t>
            </a:r>
          </a:p>
          <a:p>
            <a:pPr marL="285750" indent="-285750" algn="r" rtl="1" fontAlgn="auto"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Char char="v"/>
              <a:defRPr/>
            </a:pPr>
            <a:r>
              <a:rPr lang="fa-IR" sz="2800" dirty="0">
                <a:solidFill>
                  <a:schemeClr val="accent1">
                    <a:lumMod val="50000"/>
                  </a:schemeClr>
                </a:solidFill>
              </a:rPr>
              <a:t>ویژگی‌های روش‌شناختی</a:t>
            </a:r>
          </a:p>
          <a:p>
            <a:pPr marL="285750" indent="-285750" algn="r" rtl="1" fontAlgn="auto"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Char char="v"/>
              <a:defRPr/>
            </a:pPr>
            <a:r>
              <a:rPr lang="fa-IR" sz="2800" b="1" dirty="0">
                <a:solidFill>
                  <a:srgbClr val="FF0000"/>
                </a:solidFill>
              </a:rPr>
              <a:t>ویژگی‌های اجرایی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marL="0" indent="0" algn="justLow" rtl="1" fontAlgn="auto"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r>
              <a:rPr lang="en-US" sz="3200" b="1" i="1" dirty="0" smtClean="0">
                <a:solidFill>
                  <a:srgbClr val="006600"/>
                </a:solidFill>
              </a:rPr>
              <a:t>ISO 15189</a:t>
            </a:r>
            <a:r>
              <a:rPr lang="fa-IR" sz="3200" dirty="0" smtClean="0"/>
              <a:t>:</a:t>
            </a:r>
          </a:p>
          <a:p>
            <a:pPr marL="0" indent="-2743200" algn="justLow" rtl="1" fontAlgn="auto"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r>
              <a:rPr lang="fa-IR" sz="3200" dirty="0" smtClean="0"/>
              <a:t> </a:t>
            </a:r>
            <a:r>
              <a:rPr lang="fa-IR" sz="3200" b="1" dirty="0" smtClean="0">
                <a:solidFill>
                  <a:srgbClr val="0070C0"/>
                </a:solidFill>
              </a:rPr>
              <a:t>تضمین کیفیت</a:t>
            </a:r>
            <a:r>
              <a:rPr lang="fa-IR" sz="3200" b="1" dirty="0" smtClean="0"/>
              <a:t>: </a:t>
            </a:r>
            <a:r>
              <a:rPr lang="fa-IR" sz="3200" dirty="0"/>
              <a:t>آزمایشگاه</a:t>
            </a:r>
            <a:r>
              <a:rPr lang="fa-IR" sz="3200" dirty="0" smtClean="0"/>
              <a:t> </a:t>
            </a:r>
            <a:r>
              <a:rPr lang="fa-IR" sz="3200" dirty="0"/>
              <a:t>باید نشان دهد </a:t>
            </a:r>
            <a:r>
              <a:rPr lang="fa-IR" sz="3200" dirty="0" smtClean="0"/>
              <a:t>که </a:t>
            </a:r>
            <a:r>
              <a:rPr lang="fa-IR" sz="3200" i="1" dirty="0" smtClean="0">
                <a:solidFill>
                  <a:srgbClr val="FF0000"/>
                </a:solidFill>
              </a:rPr>
              <a:t>کیفیت </a:t>
            </a:r>
            <a:r>
              <a:rPr lang="fa-IR" sz="3200" i="1" dirty="0">
                <a:solidFill>
                  <a:srgbClr val="FF0000"/>
                </a:solidFill>
              </a:rPr>
              <a:t>مورد نظر </a:t>
            </a:r>
            <a:r>
              <a:rPr lang="fa-IR" sz="3200" dirty="0" smtClean="0"/>
              <a:t>برای نتیجه‌ی آزمایش‌ها تامین می‌شود:</a:t>
            </a:r>
            <a:endParaRPr lang="fa-IR" sz="3200" i="1" dirty="0" smtClean="0"/>
          </a:p>
          <a:p>
            <a:pPr marL="0" indent="-2743200" algn="justLow" rtl="1" fontAlgn="auto"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endParaRPr lang="en-US" sz="3200" i="1" dirty="0" smtClean="0"/>
          </a:p>
        </p:txBody>
      </p:sp>
      <p:sp>
        <p:nvSpPr>
          <p:cNvPr id="40965" name="TextBox 11"/>
          <p:cNvSpPr txBox="1">
            <a:spLocks noChangeArrowheads="1"/>
          </p:cNvSpPr>
          <p:nvPr/>
        </p:nvSpPr>
        <p:spPr bwMode="auto">
          <a:xfrm>
            <a:off x="247650" y="2057400"/>
            <a:ext cx="8648700" cy="1938338"/>
          </a:xfrm>
          <a:prstGeom prst="rect">
            <a:avLst/>
          </a:prstGeom>
          <a:gradFill rotWithShape="1">
            <a:gsLst>
              <a:gs pos="0">
                <a:srgbClr val="BEF397"/>
              </a:gs>
              <a:gs pos="50000">
                <a:srgbClr val="D5F6C0"/>
              </a:gs>
              <a:gs pos="100000">
                <a:srgbClr val="EAFAE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Low" rtl="1"/>
            <a:r>
              <a:rPr lang="fa-IR" sz="4000"/>
              <a:t>5.5.1.1:</a:t>
            </a:r>
          </a:p>
          <a:p>
            <a:pPr algn="justLow" rtl="1"/>
            <a:r>
              <a:rPr lang="fa-IR" sz="4000"/>
              <a:t>آزمایشگاه شیوه‌هایی را برای آزمایش خواهد برگزید که از نظر کاربرد مورد نظر </a:t>
            </a:r>
            <a:r>
              <a:rPr lang="fa-IR" sz="4000" b="1">
                <a:solidFill>
                  <a:srgbClr val="FF0000"/>
                </a:solidFill>
              </a:rPr>
              <a:t>ارزشیابی</a:t>
            </a:r>
            <a:r>
              <a:rPr lang="fa-IR" sz="4000"/>
              <a:t> شده باشند.</a:t>
            </a:r>
            <a:endParaRPr lang="en-US" sz="400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fa-IR" sz="2400" b="1" dirty="0"/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en-US" sz="2400" b="1" dirty="0"/>
          </a:p>
        </p:txBody>
      </p:sp>
      <p:sp>
        <p:nvSpPr>
          <p:cNvPr id="4198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0B229CB-54CA-4F7B-8819-7E019E25185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840691" y="723279"/>
            <a:ext cx="1656184" cy="100811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dirty="0"/>
              <a:t> </a:t>
            </a:r>
            <a:r>
              <a:rPr lang="fa-IR" sz="2400" b="1" dirty="0"/>
              <a:t>گزینش روش سنجش</a:t>
            </a:r>
            <a:endParaRPr lang="en-US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5069822" y="5265204"/>
            <a:ext cx="1656184" cy="10081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dirty="0"/>
              <a:t> </a:t>
            </a:r>
            <a:r>
              <a:rPr lang="fa-IR" sz="2400" b="1" dirty="0"/>
              <a:t>گزارش نتیجه</a:t>
            </a:r>
            <a:endParaRPr lang="en-US" sz="2400" b="1" dirty="0"/>
          </a:p>
        </p:txBody>
      </p:sp>
      <p:sp>
        <p:nvSpPr>
          <p:cNvPr id="7" name="Rectangle 6"/>
          <p:cNvSpPr/>
          <p:nvPr/>
        </p:nvSpPr>
        <p:spPr>
          <a:xfrm>
            <a:off x="2840691" y="5229200"/>
            <a:ext cx="1656184" cy="10081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b="1" dirty="0"/>
              <a:t> </a:t>
            </a:r>
            <a:r>
              <a:rPr lang="fa-IR" sz="2400" b="1" dirty="0"/>
              <a:t>سنجش نمونه‌ها</a:t>
            </a:r>
            <a:endParaRPr lang="en-US" sz="2400" b="1" dirty="0"/>
          </a:p>
        </p:txBody>
      </p:sp>
      <p:sp>
        <p:nvSpPr>
          <p:cNvPr id="8" name="Rectangle 7"/>
          <p:cNvSpPr/>
          <p:nvPr/>
        </p:nvSpPr>
        <p:spPr>
          <a:xfrm>
            <a:off x="611560" y="5229200"/>
            <a:ext cx="1656184" cy="10081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dirty="0"/>
              <a:t> </a:t>
            </a:r>
            <a:r>
              <a:rPr lang="fa-IR" sz="2400" b="1" dirty="0"/>
              <a:t>نمونه‌گیری از بیماران</a:t>
            </a:r>
            <a:endParaRPr lang="en-US" sz="2400" b="1" dirty="0"/>
          </a:p>
        </p:txBody>
      </p:sp>
      <p:sp>
        <p:nvSpPr>
          <p:cNvPr id="12" name="Rectangle 11"/>
          <p:cNvSpPr/>
          <p:nvPr/>
        </p:nvSpPr>
        <p:spPr>
          <a:xfrm>
            <a:off x="2840691" y="2184822"/>
            <a:ext cx="1656184" cy="10081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400" b="1" dirty="0"/>
              <a:t> ارزشیابی روش</a:t>
            </a:r>
            <a:endParaRPr lang="en-US" sz="2400" b="1" dirty="0"/>
          </a:p>
        </p:txBody>
      </p:sp>
      <p:cxnSp>
        <p:nvCxnSpPr>
          <p:cNvPr id="14" name="Straight Arrow Connector 13"/>
          <p:cNvCxnSpPr>
            <a:stCxn id="0" idx="3"/>
            <a:endCxn id="0" idx="1"/>
          </p:cNvCxnSpPr>
          <p:nvPr/>
        </p:nvCxnSpPr>
        <p:spPr>
          <a:xfrm>
            <a:off x="2268538" y="5732463"/>
            <a:ext cx="571500" cy="0"/>
          </a:xfrm>
          <a:prstGeom prst="straightConnector1">
            <a:avLst/>
          </a:prstGeom>
          <a:ln w="76200">
            <a:solidFill>
              <a:srgbClr val="005C2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497388" y="5732463"/>
            <a:ext cx="573087" cy="0"/>
          </a:xfrm>
          <a:prstGeom prst="straightConnector1">
            <a:avLst/>
          </a:prstGeom>
          <a:ln w="76200">
            <a:solidFill>
              <a:srgbClr val="005C2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0" idx="2"/>
            <a:endCxn id="0" idx="0"/>
          </p:cNvCxnSpPr>
          <p:nvPr/>
        </p:nvCxnSpPr>
        <p:spPr>
          <a:xfrm>
            <a:off x="3668713" y="1731963"/>
            <a:ext cx="0" cy="452437"/>
          </a:xfrm>
          <a:prstGeom prst="straightConnector1">
            <a:avLst/>
          </a:prstGeom>
          <a:ln w="76200">
            <a:solidFill>
              <a:srgbClr val="005C2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07950" y="4941888"/>
            <a:ext cx="9036050" cy="0"/>
          </a:xfrm>
          <a:prstGeom prst="line">
            <a:avLst/>
          </a:prstGeom>
          <a:ln w="57150">
            <a:solidFill>
              <a:srgbClr val="F363D4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24-Point Star 15"/>
          <p:cNvSpPr/>
          <p:nvPr/>
        </p:nvSpPr>
        <p:spPr>
          <a:xfrm>
            <a:off x="5562600" y="152400"/>
            <a:ext cx="3200400" cy="3425825"/>
          </a:xfrm>
          <a:prstGeom prst="star24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800" b="1" dirty="0"/>
              <a:t> </a:t>
            </a:r>
            <a:r>
              <a:rPr lang="fa-IR" sz="2800" b="1" dirty="0">
                <a:solidFill>
                  <a:srgbClr val="7030A0"/>
                </a:solidFill>
              </a:rPr>
              <a:t>کیفیت:</a:t>
            </a:r>
          </a:p>
          <a:p>
            <a:pPr marL="342900" indent="-342900" algn="ctr" rtl="1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2800" b="1" dirty="0">
                <a:solidFill>
                  <a:srgbClr val="7030A0"/>
                </a:solidFill>
              </a:rPr>
              <a:t>TEa</a:t>
            </a:r>
          </a:p>
          <a:p>
            <a:pPr marL="342900" indent="-342900" algn="ctr" rtl="1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2800" b="1" dirty="0">
                <a:solidFill>
                  <a:srgbClr val="7030A0"/>
                </a:solidFill>
              </a:rPr>
              <a:t>95%</a:t>
            </a:r>
          </a:p>
        </p:txBody>
      </p:sp>
      <p:sp>
        <p:nvSpPr>
          <p:cNvPr id="42010" name="TextBox 17"/>
          <p:cNvSpPr txBox="1">
            <a:spLocks noChangeArrowheads="1"/>
          </p:cNvSpPr>
          <p:nvPr/>
        </p:nvSpPr>
        <p:spPr bwMode="auto">
          <a:xfrm>
            <a:off x="7086600" y="5384800"/>
            <a:ext cx="146843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sz="4400" b="1" i="1">
                <a:solidFill>
                  <a:srgbClr val="FF0000"/>
                </a:solidFill>
              </a:rPr>
              <a:t>ایست!</a:t>
            </a:r>
            <a:endParaRPr lang="en-US" sz="4400" b="1" i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8750"/>
            <a:ext cx="8991600" cy="106680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r" rtl="1" fontAlgn="auto">
              <a:spcAft>
                <a:spcPts val="0"/>
              </a:spcAft>
              <a:defRPr/>
            </a:pPr>
            <a:r>
              <a:rPr lang="fa-IR" dirty="0" smtClean="0"/>
              <a:t>ارزشیابی: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447800"/>
            <a:ext cx="8991600" cy="5191896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365760" indent="-256032" algn="ctr" rtl="1" fontAlgn="auto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fa-IR" sz="4800" dirty="0" smtClean="0"/>
              <a:t>بررسی این که آیا کارکرد یک سامانه به همان</a:t>
            </a:r>
            <a:r>
              <a:rPr lang="en-US" sz="4800" dirty="0" smtClean="0"/>
              <a:t> </a:t>
            </a:r>
            <a:r>
              <a:rPr lang="fa-IR" sz="4800" dirty="0" smtClean="0"/>
              <a:t>گونه‌ای است که </a:t>
            </a:r>
            <a:r>
              <a:rPr lang="fa-IR" sz="4800" dirty="0" smtClean="0">
                <a:solidFill>
                  <a:srgbClr val="FF0000"/>
                </a:solidFill>
              </a:rPr>
              <a:t>انتظار</a:t>
            </a:r>
            <a:r>
              <a:rPr lang="fa-IR" sz="4800" dirty="0" smtClean="0"/>
              <a:t> </a:t>
            </a:r>
            <a:r>
              <a:rPr lang="fa-IR" sz="4800" dirty="0" smtClean="0">
                <a:solidFill>
                  <a:schemeClr val="tx1"/>
                </a:solidFill>
              </a:rPr>
              <a:t>می‌رود</a:t>
            </a:r>
            <a:r>
              <a:rPr lang="fa-IR" sz="4800" dirty="0" smtClean="0"/>
              <a:t>.</a:t>
            </a:r>
            <a:endParaRPr lang="en-US" sz="4800" dirty="0"/>
          </a:p>
          <a:p>
            <a:pPr marL="109728" indent="0" algn="justLow" rtl="1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en-US" sz="3600" dirty="0"/>
          </a:p>
        </p:txBody>
      </p:sp>
      <p:sp>
        <p:nvSpPr>
          <p:cNvPr id="4301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4C7C58F-F354-4705-8744-62C1FE37158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296144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 rtl="1" fontAlgn="auto">
              <a:spcAft>
                <a:spcPts val="0"/>
              </a:spcAft>
              <a:defRPr/>
            </a:pPr>
            <a:r>
              <a:rPr lang="fa-IR" dirty="0"/>
              <a:t>گام‌های ارزشیابی </a:t>
            </a:r>
            <a:r>
              <a:rPr lang="fa-IR" dirty="0" smtClean="0"/>
              <a:t>روش: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513688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65760" indent="-256032" algn="r" rtl="1" fontAlgn="auto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fa-IR" dirty="0" smtClean="0"/>
              <a:t>بررسی نوسان؛ </a:t>
            </a:r>
            <a:r>
              <a:rPr lang="fa-IR" b="1" dirty="0" smtClean="0">
                <a:solidFill>
                  <a:srgbClr val="C00000"/>
                </a:solidFill>
              </a:rPr>
              <a:t>تکرارپذیری               </a:t>
            </a:r>
          </a:p>
          <a:p>
            <a:pPr marL="365760" indent="-256032" algn="r" rtl="1" fontAlgn="auto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fa-IR" dirty="0" smtClean="0"/>
              <a:t>بررسی </a:t>
            </a:r>
            <a:r>
              <a:rPr lang="fa-IR" b="1" dirty="0">
                <a:solidFill>
                  <a:srgbClr val="C00000"/>
                </a:solidFill>
              </a:rPr>
              <a:t>نامیزانی</a:t>
            </a:r>
          </a:p>
          <a:p>
            <a:pPr marL="365760" indent="-256032" algn="r" rtl="1" fontAlgn="auto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fa-IR" b="1" dirty="0">
                <a:solidFill>
                  <a:srgbClr val="C00000"/>
                </a:solidFill>
              </a:rPr>
              <a:t>خطی بودن </a:t>
            </a:r>
            <a:r>
              <a:rPr lang="fa-IR" dirty="0" smtClean="0"/>
              <a:t>روش؛ </a:t>
            </a:r>
            <a:r>
              <a:rPr lang="fa-IR" dirty="0"/>
              <a:t>گستره‌ی قابل </a:t>
            </a:r>
            <a:r>
              <a:rPr lang="fa-IR" dirty="0" smtClean="0"/>
              <a:t>گزارش</a:t>
            </a:r>
          </a:p>
          <a:p>
            <a:pPr marL="365760" indent="-256032" algn="r" rtl="1" fontAlgn="auto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fa-IR" dirty="0" smtClean="0"/>
              <a:t>بررسی </a:t>
            </a:r>
            <a:r>
              <a:rPr lang="fa-IR" b="1" dirty="0">
                <a:solidFill>
                  <a:srgbClr val="C00000"/>
                </a:solidFill>
              </a:rPr>
              <a:t>مداخله‌گرها </a:t>
            </a:r>
            <a:r>
              <a:rPr lang="fa-IR" dirty="0" smtClean="0"/>
              <a:t>یا بررسی بازیافت</a:t>
            </a:r>
          </a:p>
          <a:p>
            <a:pPr marL="365760" indent="-256032" algn="r" rtl="1" fontAlgn="auto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fa-IR" dirty="0" smtClean="0"/>
              <a:t>بررسی </a:t>
            </a:r>
            <a:r>
              <a:rPr lang="fa-IR" b="1" dirty="0">
                <a:solidFill>
                  <a:srgbClr val="C00000"/>
                </a:solidFill>
              </a:rPr>
              <a:t>مرز تشخیص </a:t>
            </a:r>
            <a:r>
              <a:rPr lang="fa-IR" dirty="0" smtClean="0"/>
              <a:t>روش</a:t>
            </a:r>
          </a:p>
          <a:p>
            <a:pPr marL="365760" indent="-256032" algn="r" rtl="1" fontAlgn="auto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fa-IR" dirty="0"/>
              <a:t>بررسی </a:t>
            </a:r>
            <a:r>
              <a:rPr lang="fa-IR" b="1" dirty="0">
                <a:solidFill>
                  <a:srgbClr val="C00000"/>
                </a:solidFill>
              </a:rPr>
              <a:t>محدوده‌ی </a:t>
            </a:r>
            <a:r>
              <a:rPr lang="fa-IR" b="1" dirty="0" smtClean="0">
                <a:solidFill>
                  <a:srgbClr val="C00000"/>
                </a:solidFill>
              </a:rPr>
              <a:t>طبیعی</a:t>
            </a:r>
            <a:r>
              <a:rPr lang="fa-IR" dirty="0"/>
              <a:t>؛</a:t>
            </a:r>
            <a:r>
              <a:rPr lang="fa-IR" b="1" dirty="0" smtClean="0">
                <a:solidFill>
                  <a:srgbClr val="C00000"/>
                </a:solidFill>
              </a:rPr>
              <a:t> </a:t>
            </a:r>
            <a:r>
              <a:rPr lang="fa-IR" dirty="0"/>
              <a:t>گواهی کردن یا تعیین محدوده‌ی طبیعی</a:t>
            </a:r>
            <a:endParaRPr lang="en-US" dirty="0"/>
          </a:p>
          <a:p>
            <a:pPr marL="109728" indent="0" algn="r" rtl="1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fa-IR" dirty="0" smtClean="0"/>
          </a:p>
          <a:p>
            <a:pPr marL="365760" indent="-256032" algn="r" rtl="1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en-US" dirty="0"/>
          </a:p>
          <a:p>
            <a:pPr marL="109728" indent="0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en-US" dirty="0"/>
          </a:p>
        </p:txBody>
      </p:sp>
      <p:sp>
        <p:nvSpPr>
          <p:cNvPr id="4404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6A46C26-1EE2-4E84-A5A0-B0768A33140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3657600"/>
            <a:ext cx="8208963" cy="2173288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txBody>
          <a:bodyPr>
            <a:spAutoFit/>
          </a:bodyPr>
          <a:lstStyle/>
          <a:p>
            <a:pPr algn="justLow" rt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a-IR" sz="4800" dirty="0">
                <a:solidFill>
                  <a:schemeClr val="bg1"/>
                </a:solidFill>
                <a:latin typeface="+mn-lt"/>
                <a:cs typeface="+mn-cs"/>
              </a:rPr>
              <a:t>آیا دست کم 95% از نتیجه‌ها درون محدوده‌ی خطای کل مجاز است.</a:t>
            </a:r>
            <a:endParaRPr lang="en-US" sz="4800" dirty="0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89038" y="852488"/>
            <a:ext cx="6570662" cy="706437"/>
          </a:xfrm>
        </p:spPr>
        <p:txBody>
          <a:bodyPr>
            <a:normAutofit fontScale="90000"/>
          </a:bodyPr>
          <a:lstStyle/>
          <a:p>
            <a:pPr algn="r" rtl="1" fontAlgn="auto">
              <a:spcAft>
                <a:spcPts val="0"/>
              </a:spcAft>
              <a:defRPr/>
            </a:pPr>
            <a:r>
              <a:rPr lang="fa-IR" dirty="0" smtClean="0"/>
              <a:t>نگاهی به باورهای رایج در باره‌ی کیفیت: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0" y="2603500"/>
            <a:ext cx="8816975" cy="4071938"/>
          </a:xfrm>
        </p:spPr>
        <p:txBody>
          <a:bodyPr anchor="ctr"/>
          <a:lstStyle/>
          <a:p>
            <a:pPr algn="r" rtl="1"/>
            <a:r>
              <a:rPr lang="fa-IR" smtClean="0"/>
              <a:t>"پایش کیفیت آماری" کیفیت سنجش‌های آزمایشگاهی را کنترل می‌کند، </a:t>
            </a:r>
            <a:endParaRPr lang="en-US" smtClean="0"/>
          </a:p>
          <a:p>
            <a:pPr algn="r" rtl="1"/>
            <a:r>
              <a:rPr lang="fa-IR" smtClean="0"/>
              <a:t>دقت و میزانی روش‌های کنونی بسیار بهتر از مقداری است که نیاز است،</a:t>
            </a:r>
            <a:endParaRPr lang="en-US" smtClean="0"/>
          </a:p>
          <a:p>
            <a:pPr algn="r" rtl="1"/>
            <a:r>
              <a:rPr lang="fa-IR" smtClean="0"/>
              <a:t>امروزه کیفیت سنجشی هدیه‌ای است از سوی شرکت‌های سازنده،</a:t>
            </a:r>
            <a:endParaRPr lang="en-US" smtClean="0"/>
          </a:p>
          <a:p>
            <a:pPr algn="r" rtl="1"/>
            <a:r>
              <a:rPr lang="fa-IR" smtClean="0"/>
              <a:t>پیشرفت بیشتری در کیفیت سنجشی لازم نیست،</a:t>
            </a:r>
            <a:endParaRPr lang="en-US" smtClean="0"/>
          </a:p>
          <a:p>
            <a:pPr algn="r" rtl="1"/>
            <a:r>
              <a:rPr lang="fa-IR" smtClean="0"/>
              <a:t>گواهی </a:t>
            </a:r>
            <a:r>
              <a:rPr lang="en-US" smtClean="0"/>
              <a:t>FDA</a:t>
            </a:r>
            <a:r>
              <a:rPr lang="fa-IR" smtClean="0"/>
              <a:t> دلیل کیفیت است،</a:t>
            </a:r>
            <a:endParaRPr lang="en-US" smtClean="0"/>
          </a:p>
          <a:p>
            <a:pPr algn="r" rtl="1"/>
            <a:r>
              <a:rPr lang="fa-IR" sz="3200" b="1" smtClean="0"/>
              <a:t>امروزه آزمایشگاه‌ها باید بر خطاهای پیش-سنجش و پس-سنجشی تمرکز کنند.</a:t>
            </a:r>
            <a:endParaRPr lang="en-US" sz="3200" b="1" smtClean="0"/>
          </a:p>
        </p:txBody>
      </p:sp>
      <p:sp>
        <p:nvSpPr>
          <p:cNvPr id="9" name="Wave 8"/>
          <p:cNvSpPr/>
          <p:nvPr/>
        </p:nvSpPr>
        <p:spPr>
          <a:xfrm rot="20438169">
            <a:off x="112713" y="1282700"/>
            <a:ext cx="7848600" cy="2022475"/>
          </a:xfrm>
          <a:prstGeom prst="wav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5400" dirty="0">
                <a:solidFill>
                  <a:schemeClr val="tx1"/>
                </a:solidFill>
              </a:rPr>
              <a:t>ج. اُ. وستگارد: </a:t>
            </a:r>
            <a:r>
              <a:rPr lang="fa-IR" sz="5400" dirty="0">
                <a:solidFill>
                  <a:srgbClr val="FF0000"/>
                </a:solidFill>
              </a:rPr>
              <a:t>افسانه‌های</a:t>
            </a:r>
            <a:r>
              <a:rPr lang="fa-IR" sz="5400" dirty="0">
                <a:solidFill>
                  <a:schemeClr val="tx1"/>
                </a:solidFill>
              </a:rPr>
              <a:t> </a:t>
            </a:r>
            <a:r>
              <a:rPr lang="fa-IR" sz="5400" dirty="0">
                <a:solidFill>
                  <a:srgbClr val="FF0000"/>
                </a:solidFill>
              </a:rPr>
              <a:t>کیفیت!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16667E-7 3.7037E-6 L -4.16667E-7 -0.07223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5E-6 -1.48148E-6 L -2.5E-6 -0.07222 " pathEditMode="relative" rAng="0" ptsTypes="AA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"/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r" rtl="1" fontAlgn="auto">
              <a:spcAft>
                <a:spcPts val="0"/>
              </a:spcAft>
              <a:defRPr/>
            </a:pPr>
            <a:r>
              <a:rPr lang="fa-IR" dirty="0" smtClean="0"/>
              <a:t>تکرارپذیری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4325112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109728" indent="0" algn="ctr" rtl="1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fa-IR" sz="4400" dirty="0" smtClean="0"/>
              <a:t>ارزیابی خطاهای </a:t>
            </a:r>
            <a:r>
              <a:rPr lang="fa-IR" sz="4400" b="1" dirty="0" smtClean="0">
                <a:solidFill>
                  <a:srgbClr val="C00000"/>
                </a:solidFill>
              </a:rPr>
              <a:t>تصادفی</a:t>
            </a:r>
          </a:p>
          <a:p>
            <a:pPr marL="109728" indent="0" algn="r" rtl="1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fa-IR" b="1" dirty="0">
              <a:solidFill>
                <a:srgbClr val="C00000"/>
              </a:solidFill>
            </a:endParaRPr>
          </a:p>
          <a:p>
            <a:pPr marL="109728" indent="0" algn="r" rtl="1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4506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91B32A0-45BC-47F6-AD5F-25374CD1D66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en-US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r" rtl="1" fontAlgn="auto">
              <a:spcAft>
                <a:spcPts val="0"/>
              </a:spcAft>
              <a:defRPr/>
            </a:pPr>
            <a:r>
              <a:rPr lang="fa-IR" dirty="0" smtClean="0"/>
              <a:t>تکرارپذیری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4325112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65760" indent="-256032" algn="r" rtl="1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fa-IR" sz="3200" dirty="0"/>
              <a:t>علت‌های خطای </a:t>
            </a:r>
            <a:r>
              <a:rPr lang="fa-IR" sz="3200" dirty="0" smtClean="0"/>
              <a:t>تصادفی</a:t>
            </a:r>
            <a:r>
              <a:rPr lang="en-US" sz="3200" dirty="0" smtClean="0"/>
              <a:t>:</a:t>
            </a:r>
            <a:r>
              <a:rPr lang="fa-IR" sz="3200" dirty="0" smtClean="0"/>
              <a:t> </a:t>
            </a:r>
            <a:endParaRPr lang="en-US" sz="3200" dirty="0" smtClean="0"/>
          </a:p>
          <a:p>
            <a:pPr marL="1146175" indent="-285750" algn="r" rtl="1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fa-IR" dirty="0" smtClean="0">
                <a:solidFill>
                  <a:schemeClr val="tx1"/>
                </a:solidFill>
              </a:rPr>
              <a:t>پی‌‌پت کردن</a:t>
            </a:r>
            <a:endParaRPr lang="en-US" dirty="0" smtClean="0">
              <a:solidFill>
                <a:schemeClr val="tx1"/>
              </a:solidFill>
            </a:endParaRPr>
          </a:p>
          <a:p>
            <a:pPr marL="1146175" indent="-285750" algn="r" rtl="1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fa-IR" dirty="0" smtClean="0">
                <a:solidFill>
                  <a:schemeClr val="tx1"/>
                </a:solidFill>
              </a:rPr>
              <a:t>زمانبندی</a:t>
            </a:r>
            <a:endParaRPr lang="en-US" dirty="0">
              <a:solidFill>
                <a:schemeClr val="tx1"/>
              </a:solidFill>
            </a:endParaRPr>
          </a:p>
          <a:p>
            <a:pPr marL="1146175" indent="-285750" algn="r" rtl="1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fa-IR" dirty="0">
                <a:solidFill>
                  <a:schemeClr val="tx1"/>
                </a:solidFill>
              </a:rPr>
              <a:t>هم </a:t>
            </a:r>
            <a:r>
              <a:rPr lang="fa-IR" dirty="0" smtClean="0">
                <a:solidFill>
                  <a:schemeClr val="tx1"/>
                </a:solidFill>
              </a:rPr>
              <a:t>زدن</a:t>
            </a:r>
          </a:p>
          <a:p>
            <a:pPr marL="1146175" indent="-285750" algn="r" rtl="1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fa-IR" dirty="0">
                <a:solidFill>
                  <a:schemeClr val="tx1"/>
                </a:solidFill>
              </a:rPr>
              <a:t>تشکیل </a:t>
            </a:r>
            <a:r>
              <a:rPr lang="fa-IR" dirty="0" smtClean="0">
                <a:solidFill>
                  <a:schemeClr val="tx1"/>
                </a:solidFill>
              </a:rPr>
              <a:t>حباب</a:t>
            </a:r>
          </a:p>
          <a:p>
            <a:pPr marL="1146175" indent="-285750" algn="r" rtl="1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fa-IR" dirty="0" smtClean="0">
                <a:solidFill>
                  <a:schemeClr val="tx1"/>
                </a:solidFill>
              </a:rPr>
              <a:t>نور</a:t>
            </a:r>
          </a:p>
          <a:p>
            <a:pPr marL="1146175" indent="-285750" algn="r" rtl="1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fa-IR" dirty="0">
                <a:solidFill>
                  <a:schemeClr val="tx1"/>
                </a:solidFill>
              </a:rPr>
              <a:t>دمای </a:t>
            </a:r>
            <a:r>
              <a:rPr lang="fa-IR" dirty="0" smtClean="0">
                <a:solidFill>
                  <a:schemeClr val="tx1"/>
                </a:solidFill>
              </a:rPr>
              <a:t>پیرامون</a:t>
            </a:r>
            <a:endParaRPr lang="en-US" dirty="0" smtClean="0">
              <a:solidFill>
                <a:schemeClr val="tx1"/>
              </a:solidFill>
            </a:endParaRPr>
          </a:p>
          <a:p>
            <a:pPr marL="1146175" indent="-285750" algn="r" rtl="1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fa-IR" dirty="0" smtClean="0">
                <a:solidFill>
                  <a:schemeClr val="tx1"/>
                </a:solidFill>
              </a:rPr>
              <a:t>تغییر کاربر</a:t>
            </a:r>
            <a:endParaRPr lang="en-US" dirty="0">
              <a:solidFill>
                <a:schemeClr val="tx1"/>
              </a:solidFill>
            </a:endParaRPr>
          </a:p>
          <a:p>
            <a:pPr marL="860425" indent="0" algn="r" rtl="1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en-US" dirty="0">
              <a:solidFill>
                <a:schemeClr val="tx1"/>
              </a:solidFill>
            </a:endParaRPr>
          </a:p>
          <a:p>
            <a:pPr marL="860425" indent="0" algn="r" rtl="1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en-US" dirty="0">
              <a:solidFill>
                <a:schemeClr val="tx1"/>
              </a:solidFill>
            </a:endParaRPr>
          </a:p>
          <a:p>
            <a:pPr marL="860425" indent="0" algn="r" rtl="1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en-US" dirty="0">
              <a:solidFill>
                <a:schemeClr val="tx1"/>
              </a:solidFill>
            </a:endParaRPr>
          </a:p>
          <a:p>
            <a:pPr marL="1146175" indent="-285750" algn="r" rtl="1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608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E63F471-0769-4D6A-BE25-2F14110A087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en-US"/>
          </a:p>
        </p:txBody>
      </p:sp>
      <p:sp>
        <p:nvSpPr>
          <p:cNvPr id="5" name="16-Point Star 4"/>
          <p:cNvSpPr/>
          <p:nvPr/>
        </p:nvSpPr>
        <p:spPr>
          <a:xfrm>
            <a:off x="3733800" y="4400550"/>
            <a:ext cx="2438400" cy="2079625"/>
          </a:xfrm>
          <a:prstGeom prst="star16">
            <a:avLst/>
          </a:prstGeom>
          <a:solidFill>
            <a:schemeClr val="accent1">
              <a:lumMod val="75000"/>
            </a:schemeClr>
          </a:solidFill>
          <a:ln w="76200">
            <a:solidFill>
              <a:srgbClr val="F363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i="1" dirty="0"/>
              <a:t>SOP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r" rtl="1" fontAlgn="auto">
              <a:spcAft>
                <a:spcPts val="0"/>
              </a:spcAft>
              <a:defRPr/>
            </a:pPr>
            <a:r>
              <a:rPr lang="fa-IR" dirty="0" smtClean="0"/>
              <a:t>تکرارپذیری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4325112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09728" indent="0" algn="r" rtl="1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fa-IR" b="1" dirty="0"/>
              <a:t>عامل‌های مهم در ارزیابی تکرارپذیری</a:t>
            </a:r>
            <a:r>
              <a:rPr lang="fa-IR" b="1" dirty="0" smtClean="0"/>
              <a:t>:</a:t>
            </a:r>
          </a:p>
          <a:p>
            <a:pPr marL="109728" indent="0" algn="r" rtl="1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fa-IR" dirty="0"/>
          </a:p>
          <a:p>
            <a:pPr marL="365760" indent="-256032" algn="r" rtl="1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r>
              <a:rPr lang="fa-IR" b="1" dirty="0">
                <a:solidFill>
                  <a:schemeClr val="tx1"/>
                </a:solidFill>
              </a:rPr>
              <a:t>طول ارزیابی: </a:t>
            </a:r>
            <a:r>
              <a:rPr lang="fa-IR" sz="2400" dirty="0" smtClean="0">
                <a:solidFill>
                  <a:schemeClr val="tx1"/>
                </a:solidFill>
              </a:rPr>
              <a:t>یک دور، یک روز، </a:t>
            </a:r>
            <a:r>
              <a:rPr lang="fa-IR" sz="2400" dirty="0">
                <a:solidFill>
                  <a:schemeClr val="tx1"/>
                </a:solidFill>
              </a:rPr>
              <a:t>روز به روز یا بین روزی</a:t>
            </a:r>
          </a:p>
          <a:p>
            <a:pPr marL="365760" indent="-256032" algn="r" rtl="1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r>
              <a:rPr lang="fa-IR" b="1" dirty="0">
                <a:solidFill>
                  <a:schemeClr val="tx1"/>
                </a:solidFill>
              </a:rPr>
              <a:t>زمینه: </a:t>
            </a:r>
            <a:r>
              <a:rPr lang="fa-IR" sz="2400" dirty="0" smtClean="0">
                <a:solidFill>
                  <a:schemeClr val="tx1"/>
                </a:solidFill>
              </a:rPr>
              <a:t>سرم، پلاسما، ادرار، </a:t>
            </a:r>
            <a:r>
              <a:rPr lang="en-US" sz="2400" dirty="0" smtClean="0">
                <a:solidFill>
                  <a:schemeClr val="tx1"/>
                </a:solidFill>
              </a:rPr>
              <a:t>CSF</a:t>
            </a:r>
            <a:r>
              <a:rPr lang="fa-IR" sz="2400" dirty="0" smtClean="0">
                <a:solidFill>
                  <a:schemeClr val="tx1"/>
                </a:solidFill>
              </a:rPr>
              <a:t>، مایع سروزی</a:t>
            </a:r>
          </a:p>
          <a:p>
            <a:pPr marL="365760" indent="-256032" algn="r" rtl="1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r>
              <a:rPr lang="fa-IR" b="1" dirty="0" smtClean="0">
                <a:solidFill>
                  <a:schemeClr val="tx1"/>
                </a:solidFill>
              </a:rPr>
              <a:t>تعداد سطح‌ها؛ </a:t>
            </a:r>
            <a:r>
              <a:rPr lang="fa-IR" dirty="0"/>
              <a:t>غلظت‌های اساسی</a:t>
            </a:r>
            <a:r>
              <a:rPr lang="fa-IR" dirty="0" smtClean="0"/>
              <a:t>:</a:t>
            </a:r>
            <a:endParaRPr lang="en-US" dirty="0">
              <a:solidFill>
                <a:srgbClr val="FF0000"/>
              </a:solidFill>
            </a:endParaRPr>
          </a:p>
          <a:p>
            <a:pPr marL="723900" indent="0" algn="r" rtl="1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n-US" b="1" dirty="0">
                <a:solidFill>
                  <a:schemeClr val="tx1"/>
                </a:solidFill>
              </a:rPr>
              <a:t>	</a:t>
            </a:r>
            <a:r>
              <a:rPr lang="en-US" b="1" dirty="0" smtClean="0">
                <a:solidFill>
                  <a:schemeClr val="tx1"/>
                </a:solidFill>
              </a:rPr>
              <a:t>			-</a:t>
            </a:r>
            <a:r>
              <a:rPr lang="fa-IR" dirty="0" smtClean="0"/>
              <a:t> بالینی</a:t>
            </a:r>
            <a:endParaRPr lang="en-US" dirty="0" smtClean="0"/>
          </a:p>
          <a:p>
            <a:pPr marL="723900" indent="0" algn="r" rtl="1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n-US" dirty="0"/>
              <a:t>	</a:t>
            </a:r>
            <a:r>
              <a:rPr lang="en-US" dirty="0" smtClean="0"/>
              <a:t>			-</a:t>
            </a:r>
            <a:r>
              <a:rPr lang="fa-IR" dirty="0" smtClean="0"/>
              <a:t> </a:t>
            </a:r>
            <a:r>
              <a:rPr lang="fa-IR" dirty="0" smtClean="0">
                <a:solidFill>
                  <a:srgbClr val="FF0000"/>
                </a:solidFill>
              </a:rPr>
              <a:t>سنجشی</a:t>
            </a:r>
            <a:endParaRPr lang="fa-IR" baseline="-25000" dirty="0" smtClean="0">
              <a:solidFill>
                <a:srgbClr val="002060"/>
              </a:solidFill>
            </a:endParaRPr>
          </a:p>
          <a:p>
            <a:pPr marL="723900" indent="0" algn="ctr" rtl="1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tabLst>
                <a:tab pos="7437438" algn="l"/>
              </a:tabLst>
              <a:defRPr/>
            </a:pPr>
            <a:endParaRPr lang="en-US" dirty="0">
              <a:solidFill>
                <a:srgbClr val="002060"/>
              </a:solidFill>
              <a:cs typeface="B Elham" pitchFamily="2" charset="-78"/>
            </a:endParaRPr>
          </a:p>
        </p:txBody>
      </p:sp>
      <p:sp>
        <p:nvSpPr>
          <p:cNvPr id="4711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C9E660F-80C7-4163-B88A-A3BE145ABD8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en-US"/>
          </a:p>
        </p:txBody>
      </p:sp>
      <p:graphicFrame>
        <p:nvGraphicFramePr>
          <p:cNvPr id="8" name="Content Placeholder 4"/>
          <p:cNvGraphicFramePr>
            <a:graphicFrameLocks/>
          </p:cNvGraphicFramePr>
          <p:nvPr/>
        </p:nvGraphicFramePr>
        <p:xfrm>
          <a:off x="838200" y="2590800"/>
          <a:ext cx="6275802" cy="3662773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639625"/>
                <a:gridCol w="143462"/>
                <a:gridCol w="783087"/>
                <a:gridCol w="783087"/>
                <a:gridCol w="783087"/>
                <a:gridCol w="783087"/>
                <a:gridCol w="794193"/>
                <a:gridCol w="783087"/>
                <a:gridCol w="783087"/>
              </a:tblGrid>
              <a:tr h="313369">
                <a:tc gridSpan="9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2400" kern="1200" dirty="0" smtClean="0">
                          <a:effectLst/>
                        </a:rPr>
                        <a:t>سطح‌های تصمیم‌گیری بالینی</a:t>
                      </a:r>
                      <a:endParaRPr kumimoji="0" lang="en-US" sz="2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854" marR="54854" marT="27427" marB="27427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4854" marR="54854" marT="27427" marB="27427"/>
                </a:tc>
                <a:tc hMerge="1"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4854" marR="54854" marT="27427" marB="27427"/>
                </a:tc>
                <a:tc hMerge="1"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4854" marR="54854" marT="27427" marB="27427"/>
                </a:tc>
                <a:tc hMerge="1"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4854" marR="54854" marT="27427" marB="27427"/>
                </a:tc>
                <a:tc hMerge="1"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4854" marR="54854" marT="27427" marB="27427"/>
                </a:tc>
                <a:tc hMerge="1">
                  <a:txBody>
                    <a:bodyPr/>
                    <a:lstStyle/>
                    <a:p>
                      <a:endParaRPr lang="en-US" sz="1100"/>
                    </a:p>
                  </a:txBody>
                  <a:tcPr marL="54854" marR="54854" marT="27427" marB="27427"/>
                </a:tc>
                <a:tc hMerge="1"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4854" marR="54854" marT="27427" marB="27427"/>
                </a:tc>
              </a:tr>
              <a:tr h="718141">
                <a:tc gridSpan="2">
                  <a:txBody>
                    <a:bodyPr/>
                    <a:lstStyle/>
                    <a:p>
                      <a:r>
                        <a:rPr lang="en-US" sz="1400" dirty="0"/>
                        <a:t>Test</a:t>
                      </a:r>
                    </a:p>
                  </a:txBody>
                  <a:tcPr marL="57140" marR="57140" marT="57140" marB="5714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Units</a:t>
                      </a:r>
                    </a:p>
                  </a:txBody>
                  <a:tcPr marL="57140" marR="57140" marT="57140" marB="57140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Reference </a:t>
                      </a:r>
                      <a:br>
                        <a:rPr lang="en-US" sz="1400"/>
                      </a:br>
                      <a:r>
                        <a:rPr lang="en-US" sz="1400"/>
                        <a:t>Interval</a:t>
                      </a:r>
                    </a:p>
                  </a:txBody>
                  <a:tcPr marL="57140" marR="57140" marT="57140" marB="57140"/>
                </a:tc>
                <a:tc gridSpan="5">
                  <a:txBody>
                    <a:bodyPr/>
                    <a:lstStyle/>
                    <a:p>
                      <a:r>
                        <a:rPr lang="en-US" sz="1400" dirty="0"/>
                        <a:t>Decision Levels</a:t>
                      </a:r>
                    </a:p>
                  </a:txBody>
                  <a:tcPr marL="57140" marR="57140" marT="57140" marB="5714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1909">
                <a:tc gridSpan="4">
                  <a:txBody>
                    <a:bodyPr/>
                    <a:lstStyle/>
                    <a:p>
                      <a:r>
                        <a:rPr lang="en-US" sz="1400" dirty="0"/>
                        <a:t>ELECTROLYTES</a:t>
                      </a:r>
                    </a:p>
                  </a:txBody>
                  <a:tcPr marL="57140" marR="57140" marT="57140" marB="5714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 marL="57140" marR="57140" marT="57140" marB="57140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2</a:t>
                      </a:r>
                    </a:p>
                  </a:txBody>
                  <a:tcPr marL="57140" marR="57140" marT="57140" marB="5714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</a:t>
                      </a:r>
                    </a:p>
                  </a:txBody>
                  <a:tcPr marL="57140" marR="57140" marT="57140" marB="57140"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sz="1400" kern="1200" dirty="0"/>
                        <a:t>4</a:t>
                      </a:r>
                      <a:endParaRPr kumimoji="0"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140" marR="57140" marT="57140" marB="5714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5</a:t>
                      </a:r>
                    </a:p>
                  </a:txBody>
                  <a:tcPr marL="57140" marR="57140" marT="57140" marB="57140"/>
                </a:tc>
              </a:tr>
              <a:tr h="311909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Ca</a:t>
                      </a:r>
                      <a:endParaRPr lang="en-US" sz="1400" dirty="0"/>
                    </a:p>
                  </a:txBody>
                  <a:tcPr marL="57140" marR="57140" marT="57140" marB="57140"/>
                </a:tc>
                <a:tc gridSpan="2">
                  <a:txBody>
                    <a:bodyPr/>
                    <a:lstStyle/>
                    <a:p>
                      <a:r>
                        <a:rPr lang="en-US" sz="1400" dirty="0"/>
                        <a:t>mg/dL</a:t>
                      </a:r>
                    </a:p>
                  </a:txBody>
                  <a:tcPr marL="57140" marR="57140" marT="57140" marB="57140"/>
                </a:tc>
                <a:tc hMerge="1"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140" marR="57140" marT="57140" marB="571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9.0-10.6</a:t>
                      </a:r>
                    </a:p>
                  </a:txBody>
                  <a:tcPr marL="57140" marR="57140" marT="57140" marB="5714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7.0</a:t>
                      </a:r>
                    </a:p>
                  </a:txBody>
                  <a:tcPr marL="57140" marR="57140" marT="57140" marB="57140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11.0</a:t>
                      </a:r>
                    </a:p>
                  </a:txBody>
                  <a:tcPr marL="57140" marR="57140" marT="57140" marB="5714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13.5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57140" marR="57140" marT="57140" marB="5714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57140" marR="57140" marT="57140" marB="5714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140" marR="57140" marT="57140" marB="57140"/>
                </a:tc>
              </a:tr>
              <a:tr h="39241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Mg</a:t>
                      </a:r>
                      <a:endParaRPr lang="en-US" sz="1400" dirty="0"/>
                    </a:p>
                  </a:txBody>
                  <a:tcPr marL="57140" marR="57140" marT="57140" marB="57140"/>
                </a:tc>
                <a:tc gridSpan="2">
                  <a:txBody>
                    <a:bodyPr/>
                    <a:lstStyle/>
                    <a:p>
                      <a:r>
                        <a:rPr lang="en-US" sz="1400" dirty="0" err="1"/>
                        <a:t>mEq</a:t>
                      </a:r>
                      <a:r>
                        <a:rPr lang="en-US" sz="1400" dirty="0"/>
                        <a:t>/L</a:t>
                      </a:r>
                    </a:p>
                  </a:txBody>
                  <a:tcPr marL="57140" marR="57140" marT="57140" marB="57140"/>
                </a:tc>
                <a:tc hMerge="1">
                  <a:txBody>
                    <a:bodyPr/>
                    <a:lstStyle/>
                    <a:p>
                      <a:endParaRPr lang="en-US" sz="1100"/>
                    </a:p>
                  </a:txBody>
                  <a:tcPr marL="57140" marR="57140" marT="57140" marB="571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1.2-2.4</a:t>
                      </a:r>
                    </a:p>
                  </a:txBody>
                  <a:tcPr marL="57140" marR="57140" marT="57140" marB="5714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1.2</a:t>
                      </a:r>
                    </a:p>
                  </a:txBody>
                  <a:tcPr marL="57140" marR="57140" marT="57140" marB="5714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2.0</a:t>
                      </a:r>
                    </a:p>
                  </a:txBody>
                  <a:tcPr marL="57140" marR="57140" marT="57140" marB="5714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5.0</a:t>
                      </a:r>
                    </a:p>
                  </a:txBody>
                  <a:tcPr marL="57140" marR="57140" marT="57140" marB="5714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140" marR="57140" marT="57140" marB="5714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140" marR="57140" marT="57140" marB="57140"/>
                </a:tc>
              </a:tr>
              <a:tr h="311909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Crtisol</a:t>
                      </a:r>
                      <a:endParaRPr lang="en-US" sz="1400" dirty="0"/>
                    </a:p>
                  </a:txBody>
                  <a:tcPr marL="57140" marR="57140" marT="57140" marB="57140"/>
                </a:tc>
                <a:tc gridSpan="2">
                  <a:txBody>
                    <a:bodyPr/>
                    <a:lstStyle/>
                    <a:p>
                      <a:r>
                        <a:rPr lang="en-US" sz="1400" dirty="0" err="1" smtClean="0"/>
                        <a:t>ug</a:t>
                      </a:r>
                      <a:r>
                        <a:rPr lang="en-US" sz="1400" dirty="0" smtClean="0"/>
                        <a:t>/</a:t>
                      </a:r>
                      <a:r>
                        <a:rPr lang="en-US" sz="1400" dirty="0" err="1" smtClean="0"/>
                        <a:t>dL</a:t>
                      </a:r>
                      <a:endParaRPr lang="en-US" sz="1400" dirty="0"/>
                    </a:p>
                  </a:txBody>
                  <a:tcPr marL="57140" marR="57140" marT="57140" marB="57140"/>
                </a:tc>
                <a:tc hMerge="1">
                  <a:txBody>
                    <a:bodyPr/>
                    <a:lstStyle/>
                    <a:p>
                      <a:endParaRPr lang="en-US" sz="1100"/>
                    </a:p>
                  </a:txBody>
                  <a:tcPr marL="57140" marR="57140" marT="57140" marB="571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7-20</a:t>
                      </a:r>
                      <a:endParaRPr lang="en-US" sz="1400" dirty="0"/>
                    </a:p>
                  </a:txBody>
                  <a:tcPr marL="57140" marR="57140" marT="57140" marB="5714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</a:t>
                      </a:r>
                      <a:endParaRPr lang="en-US" sz="1400" dirty="0"/>
                    </a:p>
                  </a:txBody>
                  <a:tcPr marL="57140" marR="57140" marT="57140" marB="57140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57140" marR="57140" marT="57140" marB="57140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15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57140" marR="57140" marT="57140" marB="57140"/>
                </a:tc>
                <a:tc>
                  <a:txBody>
                    <a:bodyPr/>
                    <a:lstStyle/>
                    <a:p>
                      <a:r>
                        <a:rPr kumimoji="0" lang="en-US" sz="1400" kern="1200" dirty="0" smtClean="0"/>
                        <a:t>25</a:t>
                      </a:r>
                      <a:endParaRPr kumimoji="0"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140" marR="57140" marT="57140" marB="5714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57140" marR="57140" marT="57140" marB="57140"/>
                </a:tc>
              </a:tr>
              <a:tr h="392413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Chol</a:t>
                      </a:r>
                      <a:endParaRPr lang="en-US" sz="1400" dirty="0"/>
                    </a:p>
                  </a:txBody>
                  <a:tcPr marL="57140" marR="57140" marT="57140" marB="57140"/>
                </a:tc>
                <a:tc gridSpan="2">
                  <a:txBody>
                    <a:bodyPr/>
                    <a:lstStyle/>
                    <a:p>
                      <a:r>
                        <a:rPr lang="en-US" sz="1400" dirty="0"/>
                        <a:t>mg/dL</a:t>
                      </a:r>
                    </a:p>
                  </a:txBody>
                  <a:tcPr marL="57140" marR="57140" marT="57140" marB="57140"/>
                </a:tc>
                <a:tc hMerge="1">
                  <a:txBody>
                    <a:bodyPr/>
                    <a:lstStyle/>
                    <a:p>
                      <a:endParaRPr lang="en-US" sz="1100"/>
                    </a:p>
                  </a:txBody>
                  <a:tcPr marL="57140" marR="57140" marT="57140" marB="571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&lt;200</a:t>
                      </a:r>
                      <a:endParaRPr lang="en-US" sz="1400" dirty="0"/>
                    </a:p>
                  </a:txBody>
                  <a:tcPr marL="57140" marR="57140" marT="57140" marB="5714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90</a:t>
                      </a:r>
                      <a:endParaRPr lang="en-US" sz="1400" dirty="0"/>
                    </a:p>
                  </a:txBody>
                  <a:tcPr marL="57140" marR="57140" marT="57140" marB="5714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240</a:t>
                      </a:r>
                      <a:endParaRPr lang="en-US" sz="1400" dirty="0"/>
                    </a:p>
                  </a:txBody>
                  <a:tcPr marL="57140" marR="57140" marT="57140" marB="5714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260</a:t>
                      </a:r>
                      <a:endParaRPr lang="en-US" sz="1400" dirty="0"/>
                    </a:p>
                  </a:txBody>
                  <a:tcPr marL="57140" marR="57140" marT="57140" marB="57140"/>
                </a:tc>
                <a:tc>
                  <a:txBody>
                    <a:bodyPr/>
                    <a:lstStyle/>
                    <a:p>
                      <a:r>
                        <a:rPr kumimoji="0" lang="en-US" sz="1400" kern="1200" dirty="0" smtClean="0"/>
                        <a:t>350</a:t>
                      </a:r>
                      <a:endParaRPr kumimoji="0"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140" marR="57140" marT="57140" marB="5714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140" marR="57140" marT="57140" marB="57140"/>
                </a:tc>
              </a:tr>
              <a:tr h="39241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K</a:t>
                      </a:r>
                      <a:endParaRPr lang="en-US" sz="1400" dirty="0"/>
                    </a:p>
                  </a:txBody>
                  <a:tcPr marL="57140" marR="57140" marT="57140" marB="57140"/>
                </a:tc>
                <a:tc gridSpan="2">
                  <a:txBody>
                    <a:bodyPr/>
                    <a:lstStyle/>
                    <a:p>
                      <a:r>
                        <a:rPr lang="en-US" sz="1400" dirty="0" err="1"/>
                        <a:t>mmol</a:t>
                      </a:r>
                      <a:r>
                        <a:rPr lang="en-US" sz="1400" dirty="0"/>
                        <a:t>/L</a:t>
                      </a:r>
                    </a:p>
                  </a:txBody>
                  <a:tcPr marL="57140" marR="57140" marT="57140" marB="57140"/>
                </a:tc>
                <a:tc hMerge="1">
                  <a:txBody>
                    <a:bodyPr/>
                    <a:lstStyle/>
                    <a:p>
                      <a:endParaRPr lang="en-US" sz="1100"/>
                    </a:p>
                  </a:txBody>
                  <a:tcPr marL="57140" marR="57140" marT="57140" marB="571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3.7-5.1</a:t>
                      </a:r>
                    </a:p>
                  </a:txBody>
                  <a:tcPr marL="57140" marR="57140" marT="57140" marB="5714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3.0</a:t>
                      </a:r>
                    </a:p>
                  </a:txBody>
                  <a:tcPr marL="57140" marR="57140" marT="57140" marB="5714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5.8</a:t>
                      </a:r>
                    </a:p>
                  </a:txBody>
                  <a:tcPr marL="57140" marR="57140" marT="57140" marB="57140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7.5</a:t>
                      </a:r>
                    </a:p>
                  </a:txBody>
                  <a:tcPr marL="57140" marR="57140" marT="57140" marB="5714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57140" marR="57140" marT="57140" marB="5714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140" marR="57140" marT="57140" marB="57140"/>
                </a:tc>
              </a:tr>
              <a:tr h="31190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Na</a:t>
                      </a:r>
                      <a:endParaRPr lang="en-US" sz="1400" dirty="0"/>
                    </a:p>
                  </a:txBody>
                  <a:tcPr marL="57140" marR="57140" marT="57140" marB="57140"/>
                </a:tc>
                <a:tc gridSpan="2">
                  <a:txBody>
                    <a:bodyPr/>
                    <a:lstStyle/>
                    <a:p>
                      <a:r>
                        <a:rPr lang="en-US" sz="1400" dirty="0" err="1"/>
                        <a:t>mmol</a:t>
                      </a:r>
                      <a:r>
                        <a:rPr lang="en-US" sz="1400" dirty="0"/>
                        <a:t>/L</a:t>
                      </a:r>
                    </a:p>
                  </a:txBody>
                  <a:tcPr marL="57140" marR="57140" marT="57140" marB="57140"/>
                </a:tc>
                <a:tc hMerge="1">
                  <a:txBody>
                    <a:bodyPr/>
                    <a:lstStyle/>
                    <a:p>
                      <a:endParaRPr lang="en-US" sz="1100"/>
                    </a:p>
                  </a:txBody>
                  <a:tcPr marL="57140" marR="57140" marT="57140" marB="571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138-146</a:t>
                      </a:r>
                    </a:p>
                  </a:txBody>
                  <a:tcPr marL="57140" marR="57140" marT="57140" marB="57140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115</a:t>
                      </a:r>
                    </a:p>
                  </a:txBody>
                  <a:tcPr marL="57140" marR="57140" marT="57140" marB="57140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135</a:t>
                      </a:r>
                    </a:p>
                  </a:txBody>
                  <a:tcPr marL="57140" marR="57140" marT="57140" marB="5714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150</a:t>
                      </a:r>
                    </a:p>
                  </a:txBody>
                  <a:tcPr marL="57140" marR="57140" marT="57140" marB="5714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4854" marR="54854" marT="27427" marB="27427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4854" marR="54854" marT="27427" marB="27427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5800" y="4495800"/>
            <a:ext cx="7010400" cy="144621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4400" dirty="0">
                <a:latin typeface="+mn-lt"/>
                <a:cs typeface="+mn-cs"/>
              </a:rPr>
              <a:t>غلظت‌های</a:t>
            </a:r>
            <a:r>
              <a:rPr lang="fa-IR" sz="4400" b="1" dirty="0">
                <a:latin typeface="+mn-lt"/>
                <a:cs typeface="+mn-cs"/>
              </a:rPr>
              <a:t> </a:t>
            </a:r>
            <a:r>
              <a:rPr lang="fa-IR" sz="4400" dirty="0">
                <a:latin typeface="+mn-lt"/>
                <a:cs typeface="+mn-cs"/>
              </a:rPr>
              <a:t>نزدیک</a:t>
            </a:r>
            <a:r>
              <a:rPr lang="fa-IR" sz="4400" b="1" dirty="0">
                <a:latin typeface="+mn-lt"/>
                <a:cs typeface="+mn-cs"/>
              </a:rPr>
              <a:t> </a:t>
            </a:r>
            <a:r>
              <a:rPr lang="fa-IR" sz="4400" dirty="0">
                <a:latin typeface="+mn-lt"/>
                <a:cs typeface="+mn-cs"/>
              </a:rPr>
              <a:t>مرز پایین، مرز بالا، و یک غلظت میانی</a:t>
            </a:r>
            <a:endParaRPr lang="en-US" sz="5400" dirty="0"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r" rtl="1" fontAlgn="auto">
              <a:spcAft>
                <a:spcPts val="0"/>
              </a:spcAft>
              <a:defRPr/>
            </a:pPr>
            <a:r>
              <a:rPr lang="fa-IR" dirty="0" smtClean="0"/>
              <a:t>تکرارپذیری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4325112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09728" indent="0" algn="r" rtl="1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fa-IR" b="1" dirty="0"/>
              <a:t>عامل‌های مهم در ارزیابی تکرارپذیری</a:t>
            </a:r>
            <a:r>
              <a:rPr lang="fa-IR" b="1" dirty="0" smtClean="0"/>
              <a:t>:</a:t>
            </a:r>
          </a:p>
          <a:p>
            <a:pPr marL="109728" indent="0" algn="r" rtl="1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fa-IR" dirty="0"/>
          </a:p>
          <a:p>
            <a:pPr marL="365760" indent="-256032" algn="r" rtl="1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r>
              <a:rPr lang="fa-IR" b="1" dirty="0">
                <a:solidFill>
                  <a:schemeClr val="tx1"/>
                </a:solidFill>
              </a:rPr>
              <a:t>طول ارزیابی: </a:t>
            </a:r>
            <a:r>
              <a:rPr lang="fa-IR" sz="2400" dirty="0">
                <a:solidFill>
                  <a:schemeClr val="tx1"/>
                </a:solidFill>
              </a:rPr>
              <a:t>درون دفعه‌ای، درون روزی، روز به روز یا بین روزی</a:t>
            </a:r>
          </a:p>
          <a:p>
            <a:pPr marL="365760" indent="-256032" algn="r" rtl="1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r>
              <a:rPr lang="fa-IR" b="1" dirty="0">
                <a:solidFill>
                  <a:schemeClr val="tx1"/>
                </a:solidFill>
              </a:rPr>
              <a:t>زمینه: </a:t>
            </a:r>
            <a:r>
              <a:rPr lang="fa-IR" sz="2400" dirty="0" smtClean="0">
                <a:solidFill>
                  <a:schemeClr val="tx1"/>
                </a:solidFill>
              </a:rPr>
              <a:t>سرم، پلاسما، ادرار، </a:t>
            </a:r>
            <a:r>
              <a:rPr lang="en-US" sz="2400" dirty="0" smtClean="0">
                <a:solidFill>
                  <a:schemeClr val="tx1"/>
                </a:solidFill>
              </a:rPr>
              <a:t>CSF</a:t>
            </a:r>
            <a:r>
              <a:rPr lang="fa-IR" sz="2400" dirty="0" smtClean="0">
                <a:solidFill>
                  <a:schemeClr val="tx1"/>
                </a:solidFill>
              </a:rPr>
              <a:t>، مایع سروزی</a:t>
            </a:r>
          </a:p>
          <a:p>
            <a:pPr marL="365760" indent="-256032" algn="r" rtl="1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r>
              <a:rPr lang="fa-IR" b="1" dirty="0">
                <a:solidFill>
                  <a:schemeClr val="tx1"/>
                </a:solidFill>
              </a:rPr>
              <a:t>تعداد </a:t>
            </a:r>
            <a:r>
              <a:rPr lang="fa-IR" b="1" dirty="0" smtClean="0">
                <a:solidFill>
                  <a:schemeClr val="tx1"/>
                </a:solidFill>
              </a:rPr>
              <a:t>سطح‌ها</a:t>
            </a:r>
          </a:p>
          <a:p>
            <a:pPr marL="365760" indent="-256032" algn="r" rtl="1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r>
              <a:rPr lang="fa-IR" b="1" dirty="0" smtClean="0">
                <a:solidFill>
                  <a:schemeClr val="tx1"/>
                </a:solidFill>
              </a:rPr>
              <a:t>تعداد سنجش: </a:t>
            </a:r>
            <a:r>
              <a:rPr lang="fa-IR" sz="2400" dirty="0">
                <a:solidFill>
                  <a:schemeClr val="tx1"/>
                </a:solidFill>
              </a:rPr>
              <a:t>دست‌کم </a:t>
            </a:r>
            <a:r>
              <a:rPr lang="fa-IR" sz="2400" dirty="0" smtClean="0">
                <a:solidFill>
                  <a:schemeClr val="tx1"/>
                </a:solidFill>
              </a:rPr>
              <a:t>20تا؛ </a:t>
            </a:r>
            <a:r>
              <a:rPr lang="en-US" sz="2400" dirty="0" smtClean="0">
                <a:solidFill>
                  <a:schemeClr val="tx1"/>
                </a:solidFill>
              </a:rPr>
              <a:t>(</a:t>
            </a:r>
            <a:endParaRPr lang="fa-IR" sz="2400" dirty="0" smtClean="0">
              <a:solidFill>
                <a:schemeClr val="tx1"/>
              </a:solidFill>
            </a:endParaRPr>
          </a:p>
          <a:p>
            <a:pPr marL="365760" indent="-256032" algn="r" rtl="1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r>
              <a:rPr lang="fa-IR" b="1" dirty="0" smtClean="0">
                <a:solidFill>
                  <a:schemeClr val="tx1"/>
                </a:solidFill>
              </a:rPr>
              <a:t>نوع نمونه: </a:t>
            </a:r>
            <a:r>
              <a:rPr lang="fa-IR" dirty="0" smtClean="0">
                <a:solidFill>
                  <a:schemeClr val="tx1"/>
                </a:solidFill>
              </a:rPr>
              <a:t>استاندارد، کنترل تجاری، </a:t>
            </a:r>
            <a:r>
              <a:rPr lang="fa-IR" dirty="0"/>
              <a:t>نمونه‌های </a:t>
            </a:r>
            <a:r>
              <a:rPr lang="fa-IR" dirty="0" smtClean="0"/>
              <a:t>بیماران</a:t>
            </a:r>
            <a:endParaRPr lang="fa-IR" b="1" dirty="0" smtClean="0">
              <a:solidFill>
                <a:schemeClr val="tx1"/>
              </a:solidFill>
            </a:endParaRPr>
          </a:p>
          <a:p>
            <a:pPr marL="365760" indent="-256032" algn="r" rtl="1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endParaRPr lang="fa-IR" b="1" dirty="0">
              <a:solidFill>
                <a:schemeClr val="tx1"/>
              </a:solidFill>
            </a:endParaRPr>
          </a:p>
          <a:p>
            <a:pPr marL="109728" indent="0" algn="r" rtl="1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fa-IR" dirty="0" smtClean="0">
              <a:solidFill>
                <a:srgbClr val="002060"/>
              </a:solidFill>
            </a:endParaRPr>
          </a:p>
          <a:p>
            <a:pPr marL="723900" indent="0" algn="r" rtl="1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fa-IR" baseline="-25000" dirty="0" smtClean="0">
              <a:solidFill>
                <a:srgbClr val="002060"/>
              </a:solidFill>
            </a:endParaRPr>
          </a:p>
          <a:p>
            <a:pPr marL="723900" indent="0" algn="ctr" rtl="1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tabLst>
                <a:tab pos="7437438" algn="l"/>
              </a:tabLst>
              <a:defRPr/>
            </a:pPr>
            <a:endParaRPr lang="en-US" dirty="0">
              <a:solidFill>
                <a:srgbClr val="002060"/>
              </a:solidFill>
              <a:cs typeface="B Elham" pitchFamily="2" charset="-78"/>
            </a:endParaRPr>
          </a:p>
        </p:txBody>
      </p:sp>
      <p:sp>
        <p:nvSpPr>
          <p:cNvPr id="4813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DA885AF-97B3-43DA-BE69-2BB36A58887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63638" y="5559425"/>
            <a:ext cx="7010400" cy="101441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latin typeface="+mn-lt"/>
                <a:cs typeface="+mn-cs"/>
              </a:rPr>
              <a:t>CV = (s/X )100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r" rtl="1" fontAlgn="auto">
              <a:spcAft>
                <a:spcPts val="0"/>
              </a:spcAft>
              <a:defRPr/>
            </a:pPr>
            <a:r>
              <a:rPr lang="fa-IR" dirty="0" smtClean="0"/>
              <a:t>تکرارپذیری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4325112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65760" indent="-256032" algn="r" rtl="1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fa-IR" sz="3200" b="1" dirty="0">
                <a:solidFill>
                  <a:schemeClr val="tx1"/>
                </a:solidFill>
              </a:rPr>
              <a:t>کوتاه </a:t>
            </a:r>
            <a:r>
              <a:rPr lang="fa-IR" sz="3200" b="1" dirty="0" smtClean="0">
                <a:solidFill>
                  <a:schemeClr val="tx1"/>
                </a:solidFill>
              </a:rPr>
              <a:t>مدت (یک دوره یا یک روزه): </a:t>
            </a:r>
            <a:r>
              <a:rPr lang="fa-IR" sz="3200" b="1" dirty="0" smtClean="0">
                <a:solidFill>
                  <a:srgbClr val="FF0000"/>
                </a:solidFill>
              </a:rPr>
              <a:t>پیش درآمد</a:t>
            </a:r>
            <a:endParaRPr lang="fa-IR" sz="3200" b="1" dirty="0">
              <a:solidFill>
                <a:srgbClr val="FF0000"/>
              </a:solidFill>
            </a:endParaRPr>
          </a:p>
          <a:p>
            <a:pPr marL="109728" indent="0" algn="ctr" rtl="1" fontAlgn="auto">
              <a:spcBef>
                <a:spcPts val="3000"/>
              </a:spcBef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n-US" sz="3600" dirty="0" smtClean="0">
                <a:solidFill>
                  <a:schemeClr val="tx1"/>
                </a:solidFill>
              </a:rPr>
              <a:t>CV </a:t>
            </a:r>
            <a:r>
              <a:rPr lang="en-US" sz="3600" dirty="0">
                <a:solidFill>
                  <a:schemeClr val="tx1"/>
                </a:solidFill>
              </a:rPr>
              <a:t>&lt; ¼ </a:t>
            </a:r>
            <a:r>
              <a:rPr lang="en-US" sz="3600" dirty="0" smtClean="0">
                <a:solidFill>
                  <a:schemeClr val="tx1"/>
                </a:solidFill>
              </a:rPr>
              <a:t>TE</a:t>
            </a:r>
            <a:r>
              <a:rPr lang="en-US" sz="3600" baseline="-25000" dirty="0" smtClean="0">
                <a:solidFill>
                  <a:schemeClr val="tx1"/>
                </a:solidFill>
              </a:rPr>
              <a:t>a</a:t>
            </a:r>
            <a:endParaRPr lang="fa-IR" sz="3600" baseline="-25000" dirty="0">
              <a:solidFill>
                <a:schemeClr val="tx1"/>
              </a:solidFill>
            </a:endParaRPr>
          </a:p>
          <a:p>
            <a:pPr marL="365760" indent="-256032" algn="ctr" rtl="1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ü"/>
              <a:defRPr/>
            </a:pPr>
            <a:r>
              <a:rPr lang="fa-IR" sz="6000" dirty="0" smtClean="0">
                <a:solidFill>
                  <a:srgbClr val="FF0000"/>
                </a:solidFill>
                <a:cs typeface="B Elham" pitchFamily="2" charset="-78"/>
              </a:rPr>
              <a:t>بهترین </a:t>
            </a:r>
            <a:r>
              <a:rPr lang="fa-IR" sz="6000" dirty="0">
                <a:solidFill>
                  <a:srgbClr val="FF0000"/>
                </a:solidFill>
                <a:cs typeface="B Elham" pitchFamily="2" charset="-78"/>
              </a:rPr>
              <a:t>اجرای یک روش </a:t>
            </a:r>
          </a:p>
          <a:p>
            <a:pPr marL="109728" indent="0" algn="ctr" rtl="1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fa-IR" dirty="0" smtClean="0"/>
          </a:p>
          <a:p>
            <a:pPr marL="365760" indent="-256032" algn="r" rtl="1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fa-IR" sz="3600" b="1" dirty="0">
                <a:solidFill>
                  <a:srgbClr val="002060"/>
                </a:solidFill>
              </a:rPr>
              <a:t>تکرا</a:t>
            </a:r>
            <a:r>
              <a:rPr lang="fa-IR" sz="3600" b="1" dirty="0">
                <a:solidFill>
                  <a:schemeClr val="tx1"/>
                </a:solidFill>
              </a:rPr>
              <a:t>رپذیری بلند </a:t>
            </a:r>
            <a:r>
              <a:rPr lang="fa-IR" sz="3600" b="1" dirty="0" smtClean="0">
                <a:solidFill>
                  <a:schemeClr val="tx1"/>
                </a:solidFill>
              </a:rPr>
              <a:t>مدت: بررسی </a:t>
            </a:r>
            <a:r>
              <a:rPr lang="fa-IR" sz="3600" b="1" dirty="0" smtClean="0">
                <a:solidFill>
                  <a:srgbClr val="FF0000"/>
                </a:solidFill>
              </a:rPr>
              <a:t>اصلی</a:t>
            </a:r>
            <a:r>
              <a:rPr lang="fa-IR" sz="3600" b="1" dirty="0" smtClean="0">
                <a:solidFill>
                  <a:schemeClr val="tx1"/>
                </a:solidFill>
              </a:rPr>
              <a:t> تکرارپذیری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4916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A774F0E-6EFC-4646-8E71-37ADA53A210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47700" y="2463800"/>
            <a:ext cx="7848600" cy="4038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/>
              <a:t>CLSI (C24-A3)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/>
          </a:p>
          <a:p>
            <a:pPr marL="457200" indent="-457200" algn="r" rtl="1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CV</a:t>
            </a:r>
            <a:r>
              <a:rPr lang="fa-IR" sz="2800" dirty="0"/>
              <a:t> حاصل از 20 روز: 30% ±</a:t>
            </a:r>
          </a:p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fa-IR" sz="2800" dirty="0"/>
          </a:p>
          <a:p>
            <a:pPr marL="457200" indent="-457200" algn="r" rtl="1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CV</a:t>
            </a:r>
            <a:r>
              <a:rPr lang="fa-IR" sz="2800" dirty="0"/>
              <a:t> حاصل از 100 روز: 10% ±</a:t>
            </a:r>
          </a:p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fa-IR" sz="2800" dirty="0"/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800" dirty="0"/>
              <a:t>در مدت جمع‌آوری داده‌های انباشتی </a:t>
            </a:r>
            <a:r>
              <a:rPr lang="fa-IR" sz="3600" b="1" i="1" dirty="0"/>
              <a:t>کجروی</a:t>
            </a:r>
            <a:r>
              <a:rPr lang="fa-IR" sz="3600" dirty="0"/>
              <a:t> </a:t>
            </a:r>
            <a:r>
              <a:rPr lang="fa-IR" sz="2800" dirty="0"/>
              <a:t>در کار نباشد.</a:t>
            </a:r>
          </a:p>
        </p:txBody>
      </p:sp>
      <p:sp>
        <p:nvSpPr>
          <p:cNvPr id="8" name="Wave 7"/>
          <p:cNvSpPr/>
          <p:nvPr/>
        </p:nvSpPr>
        <p:spPr>
          <a:xfrm>
            <a:off x="1028700" y="3524250"/>
            <a:ext cx="6781800" cy="2362200"/>
          </a:xfrm>
          <a:prstGeom prst="wav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 err="1">
                <a:solidFill>
                  <a:srgbClr val="FF0000"/>
                </a:solidFill>
              </a:rPr>
              <a:t>CV</a:t>
            </a:r>
            <a:r>
              <a:rPr lang="en-US" sz="6600" baseline="-25000" dirty="0" err="1">
                <a:solidFill>
                  <a:srgbClr val="FF0000"/>
                </a:solidFill>
              </a:rPr>
              <a:t>t</a:t>
            </a:r>
            <a:r>
              <a:rPr lang="en-US" sz="6600" dirty="0">
                <a:solidFill>
                  <a:srgbClr val="FF0000"/>
                </a:solidFill>
              </a:rPr>
              <a:t> &lt; 1/3 TEa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296144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 rtl="1" fontAlgn="auto">
              <a:spcAft>
                <a:spcPts val="0"/>
              </a:spcAft>
              <a:defRPr/>
            </a:pPr>
            <a:r>
              <a:rPr lang="fa-IR" dirty="0"/>
              <a:t>گام‌های ارزشیابی </a:t>
            </a:r>
            <a:r>
              <a:rPr lang="fa-IR" dirty="0" smtClean="0"/>
              <a:t>روش: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513688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65760" indent="-256032" algn="r" rtl="1" fontAlgn="auto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fa-IR" dirty="0" smtClean="0"/>
              <a:t>بررسی نوسان؛ </a:t>
            </a:r>
            <a:r>
              <a:rPr lang="fa-IR" b="1" dirty="0" smtClean="0">
                <a:solidFill>
                  <a:srgbClr val="C00000"/>
                </a:solidFill>
              </a:rPr>
              <a:t>تکرارپذیری               </a:t>
            </a:r>
          </a:p>
          <a:p>
            <a:pPr marL="365760" indent="-256032" algn="r" rtl="1" fontAlgn="auto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fa-IR" dirty="0" smtClean="0"/>
              <a:t>بررسی </a:t>
            </a:r>
            <a:r>
              <a:rPr lang="fa-IR" b="1" dirty="0">
                <a:solidFill>
                  <a:srgbClr val="C00000"/>
                </a:solidFill>
              </a:rPr>
              <a:t>نامیزانی</a:t>
            </a:r>
          </a:p>
          <a:p>
            <a:pPr marL="365760" indent="-256032" algn="r" rtl="1" fontAlgn="auto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fa-IR" b="1" dirty="0">
                <a:solidFill>
                  <a:schemeClr val="bg1">
                    <a:lumMod val="65000"/>
                  </a:schemeClr>
                </a:solidFill>
              </a:rPr>
              <a:t>خطی بودن </a:t>
            </a:r>
            <a:r>
              <a:rPr lang="fa-IR" dirty="0" smtClean="0">
                <a:solidFill>
                  <a:schemeClr val="bg1">
                    <a:lumMod val="65000"/>
                  </a:schemeClr>
                </a:solidFill>
              </a:rPr>
              <a:t>روش؛ </a:t>
            </a:r>
            <a:r>
              <a:rPr lang="fa-IR" dirty="0">
                <a:solidFill>
                  <a:schemeClr val="bg1">
                    <a:lumMod val="65000"/>
                  </a:schemeClr>
                </a:solidFill>
              </a:rPr>
              <a:t>گستره‌ی قابل </a:t>
            </a:r>
            <a:r>
              <a:rPr lang="fa-IR" dirty="0" smtClean="0">
                <a:solidFill>
                  <a:schemeClr val="bg1">
                    <a:lumMod val="65000"/>
                  </a:schemeClr>
                </a:solidFill>
              </a:rPr>
              <a:t>گزارش</a:t>
            </a:r>
          </a:p>
          <a:p>
            <a:pPr marL="365760" indent="-256032" algn="r" rtl="1" fontAlgn="auto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fa-IR" dirty="0" smtClean="0">
                <a:solidFill>
                  <a:schemeClr val="bg1">
                    <a:lumMod val="65000"/>
                  </a:schemeClr>
                </a:solidFill>
              </a:rPr>
              <a:t>بررسی </a:t>
            </a:r>
            <a:r>
              <a:rPr lang="fa-IR" b="1" dirty="0">
                <a:solidFill>
                  <a:schemeClr val="bg1">
                    <a:lumMod val="65000"/>
                  </a:schemeClr>
                </a:solidFill>
              </a:rPr>
              <a:t>مداخله‌گرها </a:t>
            </a:r>
            <a:r>
              <a:rPr lang="fa-IR" dirty="0" smtClean="0">
                <a:solidFill>
                  <a:schemeClr val="bg1">
                    <a:lumMod val="65000"/>
                  </a:schemeClr>
                </a:solidFill>
              </a:rPr>
              <a:t>یا بررسی بازیافت</a:t>
            </a:r>
          </a:p>
          <a:p>
            <a:pPr marL="365760" indent="-256032" algn="r" rtl="1" fontAlgn="auto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fa-IR" dirty="0" smtClean="0">
                <a:solidFill>
                  <a:schemeClr val="bg1">
                    <a:lumMod val="65000"/>
                  </a:schemeClr>
                </a:solidFill>
              </a:rPr>
              <a:t>بررسی </a:t>
            </a:r>
            <a:r>
              <a:rPr lang="fa-IR" b="1" dirty="0">
                <a:solidFill>
                  <a:schemeClr val="bg1">
                    <a:lumMod val="65000"/>
                  </a:schemeClr>
                </a:solidFill>
              </a:rPr>
              <a:t>مرز تشخیص </a:t>
            </a:r>
            <a:r>
              <a:rPr lang="fa-IR" dirty="0" smtClean="0">
                <a:solidFill>
                  <a:schemeClr val="bg1">
                    <a:lumMod val="65000"/>
                  </a:schemeClr>
                </a:solidFill>
              </a:rPr>
              <a:t>روش</a:t>
            </a:r>
          </a:p>
          <a:p>
            <a:pPr marL="365760" indent="-256032" algn="r" rtl="1" fontAlgn="auto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fa-IR" dirty="0">
                <a:solidFill>
                  <a:schemeClr val="bg1">
                    <a:lumMod val="65000"/>
                  </a:schemeClr>
                </a:solidFill>
              </a:rPr>
              <a:t>بررسی </a:t>
            </a:r>
            <a:r>
              <a:rPr lang="fa-IR" b="1" dirty="0">
                <a:solidFill>
                  <a:schemeClr val="bg1">
                    <a:lumMod val="65000"/>
                  </a:schemeClr>
                </a:solidFill>
              </a:rPr>
              <a:t>محدوده‌ی </a:t>
            </a:r>
            <a:r>
              <a:rPr lang="fa-IR" b="1" dirty="0" smtClean="0">
                <a:solidFill>
                  <a:schemeClr val="bg1">
                    <a:lumMod val="65000"/>
                  </a:schemeClr>
                </a:solidFill>
              </a:rPr>
              <a:t>طبیعی</a:t>
            </a:r>
            <a:r>
              <a:rPr lang="fa-IR" dirty="0">
                <a:solidFill>
                  <a:schemeClr val="bg1">
                    <a:lumMod val="65000"/>
                  </a:schemeClr>
                </a:solidFill>
              </a:rPr>
              <a:t>؛</a:t>
            </a:r>
            <a:r>
              <a:rPr lang="fa-IR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fa-IR" dirty="0">
                <a:solidFill>
                  <a:schemeClr val="bg1">
                    <a:lumMod val="65000"/>
                  </a:schemeClr>
                </a:solidFill>
              </a:rPr>
              <a:t>گواهی کردن یا تعیین محدوده‌ی طبیعی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marL="109728" indent="0" algn="r" rtl="1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fa-IR" dirty="0" smtClean="0"/>
          </a:p>
          <a:p>
            <a:pPr marL="365760" indent="-256032" algn="r" rtl="1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en-US" dirty="0"/>
          </a:p>
          <a:p>
            <a:pPr marL="109728" indent="0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en-US" dirty="0"/>
          </a:p>
        </p:txBody>
      </p:sp>
      <p:sp>
        <p:nvSpPr>
          <p:cNvPr id="5018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55C52CD-6DBB-45F7-B814-74B694EF2B0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lang="en-US"/>
          </a:p>
        </p:txBody>
      </p:sp>
      <p:sp>
        <p:nvSpPr>
          <p:cNvPr id="7" name="Left Arrow 6"/>
          <p:cNvSpPr/>
          <p:nvPr/>
        </p:nvSpPr>
        <p:spPr>
          <a:xfrm>
            <a:off x="3995738" y="2276475"/>
            <a:ext cx="936625" cy="1152525"/>
          </a:xfrm>
          <a:prstGeom prst="leftArrow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28600" y="2286000"/>
            <a:ext cx="3698658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3200" b="1" dirty="0"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+mn-lt"/>
                <a:cs typeface="+mn-cs"/>
              </a:rPr>
              <a:t>ویژگی‌های اجرایی روش مربوط به اعتماد پذیری</a:t>
            </a:r>
            <a:endParaRPr lang="en-US" sz="3200" b="1" dirty="0">
              <a:solidFill>
                <a:srgbClr val="7030A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+mn-lt"/>
              <a:cs typeface="+mn-cs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316913" y="1836738"/>
            <a:ext cx="101758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sz="6000" b="1">
                <a:solidFill>
                  <a:srgbClr val="00B050"/>
                </a:solidFill>
              </a:rPr>
              <a:t>√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 rtl="1" fontAlgn="auto">
              <a:spcAft>
                <a:spcPts val="0"/>
              </a:spcAft>
              <a:defRPr/>
            </a:pPr>
            <a:r>
              <a:rPr lang="fa-IR" dirty="0" smtClean="0"/>
              <a:t>نامیزانی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4325112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109728" indent="0" algn="ctr" rtl="1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fa-IR" sz="6000" dirty="0"/>
              <a:t>ارزیابی خطای </a:t>
            </a:r>
            <a:r>
              <a:rPr lang="fa-IR" sz="6000" dirty="0">
                <a:solidFill>
                  <a:srgbClr val="FF0000"/>
                </a:solidFill>
              </a:rPr>
              <a:t>سامانمند</a:t>
            </a:r>
          </a:p>
        </p:txBody>
      </p:sp>
      <p:sp>
        <p:nvSpPr>
          <p:cNvPr id="5120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542648-264C-4963-8C33-466880D614B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46</a:t>
            </a:fld>
            <a:endParaRPr lang="en-US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 rtl="1" fontAlgn="auto">
              <a:spcAft>
                <a:spcPts val="0"/>
              </a:spcAft>
              <a:defRPr/>
            </a:pPr>
            <a:r>
              <a:rPr lang="fa-IR" dirty="0" smtClean="0"/>
              <a:t>نامیزانی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4325112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109728" indent="0" algn="ctr" rtl="1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fa-IR" sz="6000" dirty="0"/>
              <a:t>ارزیابی خطای </a:t>
            </a:r>
            <a:r>
              <a:rPr lang="fa-IR" sz="6000" dirty="0">
                <a:solidFill>
                  <a:srgbClr val="FF0000"/>
                </a:solidFill>
              </a:rPr>
              <a:t>سامانمند</a:t>
            </a:r>
          </a:p>
        </p:txBody>
      </p:sp>
      <p:sp>
        <p:nvSpPr>
          <p:cNvPr id="5223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844D615-584E-4FD3-B1AC-FA75DA04E3F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47</a:t>
            </a:fld>
            <a:endParaRPr 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133600" y="3808413"/>
            <a:ext cx="39624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r" rtl="1">
              <a:buFont typeface="Wingdings" pitchFamily="2" charset="2"/>
              <a:buChar char="Ø"/>
            </a:pPr>
            <a:r>
              <a:rPr lang="fa-IR" sz="3200">
                <a:solidFill>
                  <a:srgbClr val="7030A0"/>
                </a:solidFill>
              </a:rPr>
              <a:t>خطای سامانمند </a:t>
            </a:r>
            <a:r>
              <a:rPr lang="fa-IR" sz="3200" b="1">
                <a:solidFill>
                  <a:srgbClr val="F363D4"/>
                </a:solidFill>
              </a:rPr>
              <a:t>ثابت</a:t>
            </a:r>
            <a:endParaRPr lang="en-US" sz="3200" b="1">
              <a:solidFill>
                <a:srgbClr val="F363D4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133600" y="4587875"/>
            <a:ext cx="3962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r" rtl="1">
              <a:buFont typeface="Wingdings" pitchFamily="2" charset="2"/>
              <a:buChar char="Ø"/>
            </a:pPr>
            <a:r>
              <a:rPr lang="fa-IR" sz="3200">
                <a:solidFill>
                  <a:srgbClr val="7030A0"/>
                </a:solidFill>
              </a:rPr>
              <a:t>خطای سامانمند </a:t>
            </a:r>
            <a:r>
              <a:rPr lang="fa-IR" sz="3200" b="1">
                <a:solidFill>
                  <a:srgbClr val="F363D4"/>
                </a:solidFill>
              </a:rPr>
              <a:t>نسبی</a:t>
            </a:r>
            <a:endParaRPr lang="en-US" sz="3200" b="1">
              <a:solidFill>
                <a:srgbClr val="F363D4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96296E-6 L 0.12586 -0.2081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85" y="-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 rtl="1" fontAlgn="auto">
              <a:spcAft>
                <a:spcPts val="0"/>
              </a:spcAft>
              <a:defRPr/>
            </a:pPr>
            <a:r>
              <a:rPr lang="fa-IR" dirty="0" smtClean="0"/>
              <a:t>نامیزانی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4325112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09728" indent="0" algn="ctr" rtl="1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fa-IR" sz="4400" dirty="0" smtClean="0"/>
          </a:p>
          <a:p>
            <a:pPr marL="109728" indent="0" algn="ctr" rtl="1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fa-IR" sz="4400" dirty="0" smtClean="0"/>
              <a:t>مقایسه با روش </a:t>
            </a:r>
            <a:r>
              <a:rPr lang="fa-IR" sz="4400" dirty="0" smtClean="0">
                <a:solidFill>
                  <a:srgbClr val="FF0000"/>
                </a:solidFill>
              </a:rPr>
              <a:t>مقیاس؛</a:t>
            </a:r>
            <a:endParaRPr lang="fa-IR" sz="4400" dirty="0" smtClean="0"/>
          </a:p>
          <a:p>
            <a:pPr marL="109728" indent="0" algn="ctr" rtl="1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fa-IR" sz="3600" dirty="0" smtClean="0"/>
          </a:p>
          <a:p>
            <a:pPr marL="109728" indent="0" algn="ctr" rtl="1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fa-IR" sz="6600" b="1" spc="250" dirty="0" smtClean="0">
                <a:solidFill>
                  <a:srgbClr val="7030A0"/>
                </a:solidFill>
              </a:rPr>
              <a:t>میزان</a:t>
            </a:r>
            <a:endParaRPr lang="fa-IR" sz="4800" b="1" spc="250" dirty="0">
              <a:solidFill>
                <a:srgbClr val="7030A0"/>
              </a:solidFill>
            </a:endParaRPr>
          </a:p>
        </p:txBody>
      </p:sp>
      <p:sp>
        <p:nvSpPr>
          <p:cNvPr id="5325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F1795A9-77FE-4A79-B7B3-F6BD69F9767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48</a:t>
            </a:fld>
            <a:endParaRPr lang="en-US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31536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marL="365760" indent="-256032" algn="r" rtl="1" fontAlgn="auto">
              <a:spcBef>
                <a:spcPts val="1800"/>
              </a:spcBef>
              <a:spcAft>
                <a:spcPts val="2400"/>
              </a:spcAft>
              <a:buClr>
                <a:schemeClr val="accent3"/>
              </a:buClr>
              <a:buFont typeface="Wingdings" pitchFamily="2" charset="2"/>
              <a:buChar char="ü"/>
              <a:defRPr/>
            </a:pPr>
            <a:r>
              <a:rPr lang="fa-IR" sz="4800" b="1" i="1" dirty="0" smtClean="0">
                <a:solidFill>
                  <a:srgbClr val="0070C0"/>
                </a:solidFill>
              </a:rPr>
              <a:t> </a:t>
            </a:r>
            <a:r>
              <a:rPr lang="fa-IR" sz="4400" b="1" dirty="0" smtClean="0">
                <a:solidFill>
                  <a:srgbClr val="0070C0"/>
                </a:solidFill>
              </a:rPr>
              <a:t>ردیابی‌پذیری </a:t>
            </a:r>
            <a:r>
              <a:rPr lang="en-US" sz="4400" b="1" i="1" dirty="0" smtClean="0">
                <a:solidFill>
                  <a:srgbClr val="0070C0"/>
                </a:solidFill>
              </a:rPr>
              <a:t>Traceability</a:t>
            </a:r>
          </a:p>
          <a:p>
            <a:pPr marL="365760" indent="-256032" algn="r" rtl="1" fontAlgn="auto">
              <a:spcBef>
                <a:spcPts val="1800"/>
              </a:spcBef>
              <a:spcAft>
                <a:spcPts val="2400"/>
              </a:spcAft>
              <a:buClr>
                <a:schemeClr val="accent3"/>
              </a:buClr>
              <a:buFont typeface="Wingdings" pitchFamily="2" charset="2"/>
              <a:buChar char="ü"/>
              <a:defRPr/>
            </a:pPr>
            <a:r>
              <a:rPr lang="en-US" sz="4800" b="1" i="1" dirty="0" smtClean="0">
                <a:solidFill>
                  <a:srgbClr val="7030A0"/>
                </a:solidFill>
              </a:rPr>
              <a:t> </a:t>
            </a:r>
            <a:r>
              <a:rPr lang="fa-IR" sz="4800" b="1" i="1" dirty="0" smtClean="0">
                <a:solidFill>
                  <a:srgbClr val="7030A0"/>
                </a:solidFill>
              </a:rPr>
              <a:t>عدم قطعیت </a:t>
            </a:r>
            <a:r>
              <a:rPr lang="en-US" sz="4400" b="1" i="1" dirty="0" smtClean="0">
                <a:solidFill>
                  <a:srgbClr val="7030A0"/>
                </a:solidFill>
              </a:rPr>
              <a:t>Uncertainty</a:t>
            </a:r>
            <a:endParaRPr lang="fa-IR" sz="4400" b="1" i="1" dirty="0" smtClean="0">
              <a:solidFill>
                <a:srgbClr val="7030A0"/>
              </a:solidFill>
            </a:endParaRPr>
          </a:p>
          <a:p>
            <a:pPr marL="365760" indent="-256032" algn="r" rtl="1" fontAlgn="auto">
              <a:spcBef>
                <a:spcPts val="1800"/>
              </a:spcBef>
              <a:spcAft>
                <a:spcPts val="2400"/>
              </a:spcAft>
              <a:buClr>
                <a:schemeClr val="accent3"/>
              </a:buClr>
              <a:buFont typeface="Wingdings" pitchFamily="2" charset="2"/>
              <a:buChar char="ü"/>
              <a:defRPr/>
            </a:pPr>
            <a:r>
              <a:rPr lang="fa-IR" sz="4800" b="1" i="1" dirty="0" smtClean="0">
                <a:solidFill>
                  <a:srgbClr val="FF0000"/>
                </a:solidFill>
              </a:rPr>
              <a:t> تبادل‌پذیری</a:t>
            </a:r>
            <a:r>
              <a:rPr lang="en-US" sz="4400" b="1" i="1" dirty="0" smtClean="0">
                <a:solidFill>
                  <a:srgbClr val="FF0000"/>
                </a:solidFill>
              </a:rPr>
              <a:t>Commutability </a:t>
            </a:r>
            <a:endParaRPr lang="en-US" sz="48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81200"/>
          </a:xfrm>
          <a:solidFill>
            <a:schemeClr val="tx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algn="justLow" fontAlgn="auto">
              <a:spcAft>
                <a:spcPts val="0"/>
              </a:spcAft>
              <a:defRPr/>
            </a:pPr>
            <a:r>
              <a:rPr lang="en-US" sz="3200" dirty="0" err="1"/>
              <a:t>Carraro</a:t>
            </a:r>
            <a:r>
              <a:rPr lang="en-US" sz="3200" dirty="0"/>
              <a:t> P. </a:t>
            </a:r>
            <a:r>
              <a:rPr lang="en-US" sz="3200" dirty="0" err="1"/>
              <a:t>Plebani</a:t>
            </a:r>
            <a:r>
              <a:rPr lang="en-US" sz="3200" dirty="0"/>
              <a:t> M. Errors in a Stat Laboratory: Types and frequencies 10 years </a:t>
            </a:r>
            <a:r>
              <a:rPr lang="en-US" sz="3200" dirty="0" smtClean="0"/>
              <a:t>Later</a:t>
            </a:r>
            <a:r>
              <a:rPr lang="en-US" sz="3200" dirty="0"/>
              <a:t>. Clin Chem 2007:53:1338 - 1342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81200"/>
            <a:ext cx="9144000" cy="487680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marL="630745" lvl="1" indent="0" algn="r" rtl="1" fontAlgn="auto">
              <a:spcBef>
                <a:spcPts val="0"/>
              </a:spcBef>
              <a:spcAft>
                <a:spcPts val="2400"/>
              </a:spcAft>
              <a:buFont typeface="Georgia"/>
              <a:buNone/>
              <a:defRPr/>
            </a:pPr>
            <a:r>
              <a:rPr lang="fa-IR" sz="2800" b="1" i="1" dirty="0" smtClean="0">
                <a:solidFill>
                  <a:srgbClr val="7030A0"/>
                </a:solidFill>
              </a:rPr>
              <a:t>بررسی سه ماه</a:t>
            </a:r>
            <a:r>
              <a:rPr lang="fa-IR" sz="2800" b="1" i="1" dirty="0">
                <a:solidFill>
                  <a:srgbClr val="7030A0"/>
                </a:solidFill>
              </a:rPr>
              <a:t>ه</a:t>
            </a:r>
            <a:r>
              <a:rPr lang="fa-IR" sz="2800" b="1" i="1" dirty="0" smtClean="0">
                <a:solidFill>
                  <a:srgbClr val="7030A0"/>
                </a:solidFill>
              </a:rPr>
              <a:t> در 4 بخش داخلی، نفرولوژی، جراحی و </a:t>
            </a:r>
            <a:r>
              <a:rPr lang="fa-IR" sz="2800" b="1" i="1" dirty="0">
                <a:solidFill>
                  <a:srgbClr val="7030A0"/>
                </a:solidFill>
              </a:rPr>
              <a:t>مراقبت‌های ویژه بیمارستان </a:t>
            </a:r>
            <a:r>
              <a:rPr lang="en-US" sz="2800" b="1" i="1" dirty="0">
                <a:solidFill>
                  <a:srgbClr val="7030A0"/>
                </a:solidFill>
              </a:rPr>
              <a:t>Padova</a:t>
            </a:r>
            <a:r>
              <a:rPr lang="fa-IR" sz="2800" b="1" i="1" dirty="0">
                <a:solidFill>
                  <a:srgbClr val="7030A0"/>
                </a:solidFill>
              </a:rPr>
              <a:t> </a:t>
            </a:r>
            <a:r>
              <a:rPr lang="fa-IR" sz="2800" b="1" i="1" dirty="0" smtClean="0">
                <a:solidFill>
                  <a:srgbClr val="7030A0"/>
                </a:solidFill>
              </a:rPr>
              <a:t>ایتالیا؛</a:t>
            </a:r>
          </a:p>
          <a:p>
            <a:pPr marL="630745" lvl="1" indent="0" algn="r" rtl="1" fontAlgn="auto">
              <a:spcBef>
                <a:spcPts val="0"/>
              </a:spcBef>
              <a:spcAft>
                <a:spcPts val="2400"/>
              </a:spcAft>
              <a:buFont typeface="Georgia"/>
              <a:buNone/>
              <a:defRPr/>
            </a:pPr>
            <a:r>
              <a:rPr lang="fa-IR" sz="2800" b="1" i="1" dirty="0" smtClean="0">
                <a:solidFill>
                  <a:srgbClr val="7030A0"/>
                </a:solidFill>
              </a:rPr>
              <a:t>هدف: بررسی عملکرد آزمایشگاه اورژانس نسبت به 10 سال پیش</a:t>
            </a:r>
            <a:endParaRPr lang="fa-IR" sz="2800" b="1" i="1" dirty="0">
              <a:solidFill>
                <a:srgbClr val="7030A0"/>
              </a:solidFill>
            </a:endParaRPr>
          </a:p>
          <a:p>
            <a:pPr marL="909637" indent="-571500" algn="justLow" rtl="1" fontAlgn="auto"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§"/>
              <a:defRPr/>
            </a:pPr>
            <a:r>
              <a:rPr lang="fa-IR" sz="5400" b="1" i="1" dirty="0" smtClean="0">
                <a:solidFill>
                  <a:schemeClr val="tx1"/>
                </a:solidFill>
              </a:rPr>
              <a:t>خطاهای پیش- سنجشی: 62%</a:t>
            </a:r>
          </a:p>
          <a:p>
            <a:pPr marL="909637" indent="-571500" algn="justLow" rtl="1" fontAlgn="auto"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§"/>
              <a:defRPr/>
            </a:pPr>
            <a:r>
              <a:rPr lang="fa-IR" sz="5400" b="1" i="1" dirty="0" smtClean="0">
                <a:solidFill>
                  <a:schemeClr val="tx1"/>
                </a:solidFill>
              </a:rPr>
              <a:t>خطاهای پس- سنجشی: 23%</a:t>
            </a:r>
          </a:p>
          <a:p>
            <a:pPr marL="909637" indent="-571500" algn="justLow" rtl="1" fontAlgn="auto"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§"/>
              <a:defRPr/>
            </a:pPr>
            <a:r>
              <a:rPr lang="fa-IR" sz="5400" b="1" i="1" dirty="0">
                <a:solidFill>
                  <a:srgbClr val="FF0000"/>
                </a:solidFill>
              </a:rPr>
              <a:t>خطاهای سنجشی: 15</a:t>
            </a:r>
            <a:r>
              <a:rPr lang="fa-IR" sz="5400" b="1" i="1" dirty="0" smtClean="0">
                <a:solidFill>
                  <a:srgbClr val="FF0000"/>
                </a:solidFill>
              </a:rPr>
              <a:t>%</a:t>
            </a:r>
            <a:endParaRPr lang="fa-IR" sz="54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marL="365760" indent="-256032" algn="r" rtl="1" fontAlgn="auto">
              <a:spcBef>
                <a:spcPts val="1800"/>
              </a:spcBef>
              <a:spcAft>
                <a:spcPts val="2400"/>
              </a:spcAft>
              <a:buClr>
                <a:schemeClr val="accent3"/>
              </a:buClr>
              <a:buFont typeface="Wingdings" pitchFamily="2" charset="2"/>
              <a:buChar char="ü"/>
              <a:defRPr/>
            </a:pPr>
            <a:endParaRPr lang="en-US" sz="4800" b="1" i="1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30500" y="2300288"/>
            <a:ext cx="2133600" cy="59531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400" b="1" dirty="0"/>
              <a:t>روش مرجع اولیه</a:t>
            </a:r>
            <a:endParaRPr lang="en-US" sz="2400" b="1" dirty="0"/>
          </a:p>
        </p:txBody>
      </p:sp>
      <p:sp>
        <p:nvSpPr>
          <p:cNvPr id="4" name="Down Arrow 3"/>
          <p:cNvSpPr/>
          <p:nvPr/>
        </p:nvSpPr>
        <p:spPr>
          <a:xfrm>
            <a:off x="2330450" y="1069975"/>
            <a:ext cx="2979738" cy="1230313"/>
          </a:xfrm>
          <a:prstGeom prst="downArrow">
            <a:avLst>
              <a:gd name="adj1" fmla="val 79314"/>
              <a:gd name="adj2" fmla="val 46712"/>
            </a:avLst>
          </a:prstGeom>
          <a:solidFill>
            <a:srgbClr val="FFFF00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000" b="1" dirty="0">
                <a:solidFill>
                  <a:schemeClr val="tx1"/>
                </a:solidFill>
              </a:rPr>
              <a:t>ماده‌ی مرجع اولیه</a:t>
            </a:r>
          </a:p>
          <a:p>
            <a:pPr marL="285750" indent="-285750" algn="ctr" rtl="1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fa-IR" b="1" dirty="0">
                <a:solidFill>
                  <a:schemeClr val="tx1"/>
                </a:solidFill>
              </a:rPr>
              <a:t>عدم قطعیت کامل</a:t>
            </a:r>
          </a:p>
          <a:p>
            <a:pPr marL="285750" indent="-285750" algn="ctr" rtl="1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fa-IR" b="1" dirty="0">
                <a:solidFill>
                  <a:schemeClr val="tx1"/>
                </a:solidFill>
              </a:rPr>
              <a:t>با واحد </a:t>
            </a:r>
            <a:r>
              <a:rPr lang="en-US" b="1" dirty="0">
                <a:solidFill>
                  <a:schemeClr val="tx1"/>
                </a:solidFill>
              </a:rPr>
              <a:t>SI</a:t>
            </a:r>
          </a:p>
        </p:txBody>
      </p:sp>
      <p:sp>
        <p:nvSpPr>
          <p:cNvPr id="6" name="Down Arrow 5"/>
          <p:cNvSpPr/>
          <p:nvPr/>
        </p:nvSpPr>
        <p:spPr>
          <a:xfrm>
            <a:off x="2284413" y="3043238"/>
            <a:ext cx="3025775" cy="1084262"/>
          </a:xfrm>
          <a:prstGeom prst="downArrow">
            <a:avLst>
              <a:gd name="adj1" fmla="val 78151"/>
              <a:gd name="adj2" fmla="val 51120"/>
            </a:avLst>
          </a:prstGeom>
          <a:solidFill>
            <a:srgbClr val="FFFF00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000" b="1" dirty="0">
                <a:solidFill>
                  <a:schemeClr val="tx1"/>
                </a:solidFill>
              </a:rPr>
              <a:t>ماده‌ی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fa-IR" sz="2000" b="1" dirty="0">
                <a:solidFill>
                  <a:schemeClr val="tx1"/>
                </a:solidFill>
              </a:rPr>
              <a:t>مرجع ثانویه</a:t>
            </a:r>
            <a:endParaRPr lang="en-US" sz="2000" b="1" dirty="0">
              <a:solidFill>
                <a:schemeClr val="tx1"/>
              </a:solidFill>
            </a:endParaRP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000" b="1" dirty="0">
                <a:solidFill>
                  <a:schemeClr val="tx1"/>
                </a:solidFill>
              </a:rPr>
              <a:t>- زمینه همانند نمونه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68588" y="4124325"/>
            <a:ext cx="2133600" cy="614363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400" b="1" dirty="0"/>
              <a:t>روش انتخابی</a:t>
            </a:r>
            <a:endParaRPr lang="en-US" sz="2400" b="1" dirty="0"/>
          </a:p>
        </p:txBody>
      </p:sp>
      <p:sp>
        <p:nvSpPr>
          <p:cNvPr id="10" name="Down Arrow 9"/>
          <p:cNvSpPr/>
          <p:nvPr/>
        </p:nvSpPr>
        <p:spPr>
          <a:xfrm>
            <a:off x="2371725" y="4906963"/>
            <a:ext cx="2779713" cy="846137"/>
          </a:xfrm>
          <a:prstGeom prst="downArrow">
            <a:avLst>
              <a:gd name="adj1" fmla="val 83378"/>
              <a:gd name="adj2" fmla="val 46712"/>
            </a:avLst>
          </a:prstGeom>
          <a:solidFill>
            <a:srgbClr val="FFFF00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000" b="1" dirty="0">
                <a:solidFill>
                  <a:schemeClr val="tx1"/>
                </a:solidFill>
              </a:rPr>
              <a:t>کالیبراتور روزمره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93988" y="5867400"/>
            <a:ext cx="2133600" cy="61118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400" b="1" dirty="0"/>
              <a:t>روش روزمره</a:t>
            </a:r>
            <a:endParaRPr lang="en-US" sz="2400" b="1" dirty="0"/>
          </a:p>
        </p:txBody>
      </p:sp>
      <p:sp>
        <p:nvSpPr>
          <p:cNvPr id="12" name="Oval 11"/>
          <p:cNvSpPr/>
          <p:nvPr/>
        </p:nvSpPr>
        <p:spPr>
          <a:xfrm>
            <a:off x="142875" y="5575300"/>
            <a:ext cx="1714500" cy="123666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800" b="1" dirty="0">
                <a:solidFill>
                  <a:srgbClr val="FF0000"/>
                </a:solidFill>
              </a:rPr>
              <a:t>نمونه‌ی بیمار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1971675" y="6046788"/>
            <a:ext cx="571500" cy="431800"/>
          </a:xfrm>
          <a:prstGeom prst="rightArrow">
            <a:avLst/>
          </a:prstGeom>
          <a:solidFill>
            <a:srgbClr val="F363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4916488" y="5978525"/>
            <a:ext cx="571500" cy="430213"/>
          </a:xfrm>
          <a:prstGeom prst="rightArrow">
            <a:avLst/>
          </a:prstGeom>
          <a:solidFill>
            <a:srgbClr val="F363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559425" y="5553075"/>
            <a:ext cx="1714500" cy="123666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800" b="1" dirty="0">
                <a:solidFill>
                  <a:srgbClr val="FF0000"/>
                </a:solidFill>
              </a:rPr>
              <a:t>جواب بیمار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8" name="Flowchart: Manual Operation 17"/>
          <p:cNvSpPr/>
          <p:nvPr/>
        </p:nvSpPr>
        <p:spPr>
          <a:xfrm rot="10800000">
            <a:off x="7524821" y="1069654"/>
            <a:ext cx="982649" cy="518821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20"/>
              <a:gd name="connsiteX1" fmla="*/ 10000 w 10000"/>
              <a:gd name="connsiteY1" fmla="*/ 0 h 10020"/>
              <a:gd name="connsiteX2" fmla="*/ 8000 w 10000"/>
              <a:gd name="connsiteY2" fmla="*/ 10000 h 10020"/>
              <a:gd name="connsiteX3" fmla="*/ 4228 w 10000"/>
              <a:gd name="connsiteY3" fmla="*/ 10020 h 10020"/>
              <a:gd name="connsiteX4" fmla="*/ 0 w 10000"/>
              <a:gd name="connsiteY4" fmla="*/ 0 h 10020"/>
              <a:gd name="connsiteX0" fmla="*/ 0 w 10000"/>
              <a:gd name="connsiteY0" fmla="*/ 0 h 10020"/>
              <a:gd name="connsiteX1" fmla="*/ 10000 w 10000"/>
              <a:gd name="connsiteY1" fmla="*/ 0 h 10020"/>
              <a:gd name="connsiteX2" fmla="*/ 6515 w 10000"/>
              <a:gd name="connsiteY2" fmla="*/ 9980 h 10020"/>
              <a:gd name="connsiteX3" fmla="*/ 4228 w 10000"/>
              <a:gd name="connsiteY3" fmla="*/ 10020 h 10020"/>
              <a:gd name="connsiteX4" fmla="*/ 0 w 10000"/>
              <a:gd name="connsiteY4" fmla="*/ 0 h 10020"/>
              <a:gd name="connsiteX0" fmla="*/ 0 w 10000"/>
              <a:gd name="connsiteY0" fmla="*/ 0 h 10020"/>
              <a:gd name="connsiteX1" fmla="*/ 10000 w 10000"/>
              <a:gd name="connsiteY1" fmla="*/ 0 h 10020"/>
              <a:gd name="connsiteX2" fmla="*/ 5900 w 10000"/>
              <a:gd name="connsiteY2" fmla="*/ 10018 h 10020"/>
              <a:gd name="connsiteX3" fmla="*/ 4228 w 10000"/>
              <a:gd name="connsiteY3" fmla="*/ 10020 h 10020"/>
              <a:gd name="connsiteX4" fmla="*/ 0 w 10000"/>
              <a:gd name="connsiteY4" fmla="*/ 0 h 10020"/>
              <a:gd name="connsiteX0" fmla="*/ 0 w 10000"/>
              <a:gd name="connsiteY0" fmla="*/ 0 h 10039"/>
              <a:gd name="connsiteX1" fmla="*/ 10000 w 10000"/>
              <a:gd name="connsiteY1" fmla="*/ 0 h 10039"/>
              <a:gd name="connsiteX2" fmla="*/ 5900 w 10000"/>
              <a:gd name="connsiteY2" fmla="*/ 10018 h 10039"/>
              <a:gd name="connsiteX3" fmla="*/ 4492 w 10000"/>
              <a:gd name="connsiteY3" fmla="*/ 10039 h 10039"/>
              <a:gd name="connsiteX4" fmla="*/ 0 w 10000"/>
              <a:gd name="connsiteY4" fmla="*/ 0 h 10039"/>
              <a:gd name="connsiteX0" fmla="*/ 0 w 8945"/>
              <a:gd name="connsiteY0" fmla="*/ 0 h 10115"/>
              <a:gd name="connsiteX1" fmla="*/ 8945 w 8945"/>
              <a:gd name="connsiteY1" fmla="*/ 76 h 10115"/>
              <a:gd name="connsiteX2" fmla="*/ 4845 w 8945"/>
              <a:gd name="connsiteY2" fmla="*/ 10094 h 10115"/>
              <a:gd name="connsiteX3" fmla="*/ 3437 w 8945"/>
              <a:gd name="connsiteY3" fmla="*/ 10115 h 10115"/>
              <a:gd name="connsiteX4" fmla="*/ 0 w 8945"/>
              <a:gd name="connsiteY4" fmla="*/ 0 h 10115"/>
              <a:gd name="connsiteX0" fmla="*/ 0 w 8133"/>
              <a:gd name="connsiteY0" fmla="*/ 0 h 10000"/>
              <a:gd name="connsiteX1" fmla="*/ 8133 w 8133"/>
              <a:gd name="connsiteY1" fmla="*/ 37 h 10000"/>
              <a:gd name="connsiteX2" fmla="*/ 5416 w 8133"/>
              <a:gd name="connsiteY2" fmla="*/ 9979 h 10000"/>
              <a:gd name="connsiteX3" fmla="*/ 3842 w 8133"/>
              <a:gd name="connsiteY3" fmla="*/ 10000 h 10000"/>
              <a:gd name="connsiteX4" fmla="*/ 0 w 8133"/>
              <a:gd name="connsiteY4" fmla="*/ 0 h 10000"/>
              <a:gd name="connsiteX0" fmla="*/ 0 w 10000"/>
              <a:gd name="connsiteY0" fmla="*/ 0 h 10036"/>
              <a:gd name="connsiteX1" fmla="*/ 10000 w 10000"/>
              <a:gd name="connsiteY1" fmla="*/ 37 h 10036"/>
              <a:gd name="connsiteX2" fmla="*/ 6659 w 10000"/>
              <a:gd name="connsiteY2" fmla="*/ 10036 h 10036"/>
              <a:gd name="connsiteX3" fmla="*/ 4724 w 10000"/>
              <a:gd name="connsiteY3" fmla="*/ 10000 h 10036"/>
              <a:gd name="connsiteX4" fmla="*/ 0 w 10000"/>
              <a:gd name="connsiteY4" fmla="*/ 0 h 10036"/>
              <a:gd name="connsiteX0" fmla="*/ 0 w 10000"/>
              <a:gd name="connsiteY0" fmla="*/ 0 h 10036"/>
              <a:gd name="connsiteX1" fmla="*/ 10000 w 10000"/>
              <a:gd name="connsiteY1" fmla="*/ 37 h 10036"/>
              <a:gd name="connsiteX2" fmla="*/ 6659 w 10000"/>
              <a:gd name="connsiteY2" fmla="*/ 10036 h 10036"/>
              <a:gd name="connsiteX3" fmla="*/ 4724 w 10000"/>
              <a:gd name="connsiteY3" fmla="*/ 10019 h 10036"/>
              <a:gd name="connsiteX4" fmla="*/ 0 w 10000"/>
              <a:gd name="connsiteY4" fmla="*/ 0 h 10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36">
                <a:moveTo>
                  <a:pt x="0" y="0"/>
                </a:moveTo>
                <a:lnTo>
                  <a:pt x="10000" y="37"/>
                </a:lnTo>
                <a:lnTo>
                  <a:pt x="6659" y="10036"/>
                </a:lnTo>
                <a:lnTo>
                  <a:pt x="4724" y="10019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F363D4">
                  <a:tint val="66000"/>
                  <a:satMod val="160000"/>
                </a:srgbClr>
              </a:gs>
              <a:gs pos="50000">
                <a:srgbClr val="F363D4">
                  <a:tint val="44500"/>
                  <a:satMod val="160000"/>
                </a:srgbClr>
              </a:gs>
              <a:gs pos="100000">
                <a:srgbClr val="F363D4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633041" y="2335828"/>
            <a:ext cx="738664" cy="3199707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3600" b="1" dirty="0">
                <a:solidFill>
                  <a:srgbClr val="7030A0"/>
                </a:solidFill>
                <a:latin typeface="+mn-lt"/>
                <a:cs typeface="+mn-cs"/>
              </a:rPr>
              <a:t>عدم قطعیعت</a:t>
            </a:r>
            <a:endParaRPr lang="en-US" sz="3600" b="1" dirty="0">
              <a:solidFill>
                <a:srgbClr val="7030A0"/>
              </a:solidFill>
              <a:latin typeface="+mn-lt"/>
              <a:cs typeface="+mn-cs"/>
            </a:endParaRPr>
          </a:p>
        </p:txBody>
      </p:sp>
      <p:sp>
        <p:nvSpPr>
          <p:cNvPr id="55315" name="TextBox 4"/>
          <p:cNvSpPr txBox="1">
            <a:spLocks noChangeArrowheads="1"/>
          </p:cNvSpPr>
          <p:nvPr/>
        </p:nvSpPr>
        <p:spPr bwMode="auto">
          <a:xfrm>
            <a:off x="581025" y="563563"/>
            <a:ext cx="7981950" cy="461962"/>
          </a:xfrm>
          <a:prstGeom prst="rect">
            <a:avLst/>
          </a:prstGeom>
          <a:gradFill rotWithShape="1">
            <a:gsLst>
              <a:gs pos="0">
                <a:srgbClr val="FF98EE"/>
              </a:gs>
              <a:gs pos="50000">
                <a:srgbClr val="FFC0F3"/>
              </a:gs>
              <a:gs pos="100000">
                <a:srgbClr val="FFE0F8"/>
              </a:gs>
            </a:gsLst>
            <a:lin ang="108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fa-IR" sz="2400" b="1"/>
              <a:t>پیشنهاد </a:t>
            </a:r>
            <a:r>
              <a:rPr lang="en-US" sz="2400" b="1"/>
              <a:t>Tietz</a:t>
            </a:r>
            <a:r>
              <a:rPr lang="fa-IR" sz="2400" b="1"/>
              <a:t> در 1977؛ پذیرفته و ارائه شده به وسیله‌ی </a:t>
            </a:r>
            <a:r>
              <a:rPr lang="en-US" sz="2400" b="1"/>
              <a:t>ISO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1716" y="58580"/>
            <a:ext cx="7980568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800" b="1" dirty="0">
                <a:solidFill>
                  <a:srgbClr val="0070C0"/>
                </a:solidFill>
              </a:rPr>
              <a:t>سلسله مراتب ردیابی‌پذیری روش‌های روزمره به یک روش مرجع</a:t>
            </a:r>
            <a:endParaRPr lang="en-US" sz="2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03288" y="2152650"/>
            <a:ext cx="2133600" cy="595313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400" b="1" dirty="0"/>
              <a:t>روش مرجع اولیه</a:t>
            </a:r>
            <a:endParaRPr lang="en-US" sz="2400" b="1" dirty="0"/>
          </a:p>
        </p:txBody>
      </p:sp>
      <p:sp>
        <p:nvSpPr>
          <p:cNvPr id="4" name="Down Arrow 3"/>
          <p:cNvSpPr/>
          <p:nvPr/>
        </p:nvSpPr>
        <p:spPr>
          <a:xfrm>
            <a:off x="501650" y="922338"/>
            <a:ext cx="2979738" cy="1230312"/>
          </a:xfrm>
          <a:prstGeom prst="downArrow">
            <a:avLst>
              <a:gd name="adj1" fmla="val 79314"/>
              <a:gd name="adj2" fmla="val 46712"/>
            </a:avLst>
          </a:prstGeom>
          <a:solidFill>
            <a:srgbClr val="FFFF00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000" b="1" dirty="0">
                <a:solidFill>
                  <a:schemeClr val="tx1"/>
                </a:solidFill>
              </a:rPr>
              <a:t>ماده‌ی مرجع اولیه</a:t>
            </a:r>
          </a:p>
          <a:p>
            <a:pPr marL="285750" indent="-285750" algn="ctr" rtl="1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fa-IR" b="1" dirty="0">
                <a:solidFill>
                  <a:schemeClr val="tx1"/>
                </a:solidFill>
              </a:rPr>
              <a:t>عدم قطعیت کامل</a:t>
            </a:r>
          </a:p>
          <a:p>
            <a:pPr marL="285750" indent="-285750" algn="ctr" rtl="1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fa-IR" b="1" dirty="0">
                <a:solidFill>
                  <a:schemeClr val="tx1"/>
                </a:solidFill>
              </a:rPr>
              <a:t>با واحد </a:t>
            </a:r>
            <a:r>
              <a:rPr lang="en-US" b="1" dirty="0">
                <a:solidFill>
                  <a:schemeClr val="tx1"/>
                </a:solidFill>
              </a:rPr>
              <a:t>SI</a:t>
            </a:r>
          </a:p>
        </p:txBody>
      </p:sp>
      <p:sp>
        <p:nvSpPr>
          <p:cNvPr id="6" name="Down Arrow 5"/>
          <p:cNvSpPr/>
          <p:nvPr/>
        </p:nvSpPr>
        <p:spPr>
          <a:xfrm>
            <a:off x="457200" y="2895600"/>
            <a:ext cx="3024188" cy="1084263"/>
          </a:xfrm>
          <a:prstGeom prst="downArrow">
            <a:avLst>
              <a:gd name="adj1" fmla="val 78151"/>
              <a:gd name="adj2" fmla="val 51120"/>
            </a:avLst>
          </a:prstGeom>
          <a:solidFill>
            <a:srgbClr val="FFFF00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000" b="1" dirty="0">
                <a:solidFill>
                  <a:schemeClr val="tx1"/>
                </a:solidFill>
              </a:rPr>
              <a:t>ماده‌ی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fa-IR" sz="2000" b="1" dirty="0">
                <a:solidFill>
                  <a:schemeClr val="tx1"/>
                </a:solidFill>
              </a:rPr>
              <a:t>مرجع ثانویه</a:t>
            </a:r>
            <a:endParaRPr lang="en-US" sz="2000" b="1" dirty="0">
              <a:solidFill>
                <a:schemeClr val="tx1"/>
              </a:solidFill>
            </a:endParaRP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000" b="1" dirty="0">
                <a:solidFill>
                  <a:schemeClr val="tx1"/>
                </a:solidFill>
              </a:rPr>
              <a:t>- زمینه همانند نمونه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9788" y="3976688"/>
            <a:ext cx="2133600" cy="61436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400" b="1" dirty="0"/>
              <a:t>روش انتخابی</a:t>
            </a:r>
            <a:endParaRPr lang="en-US" sz="2400" b="1" dirty="0"/>
          </a:p>
        </p:txBody>
      </p:sp>
      <p:sp>
        <p:nvSpPr>
          <p:cNvPr id="10" name="Down Arrow 9"/>
          <p:cNvSpPr/>
          <p:nvPr/>
        </p:nvSpPr>
        <p:spPr>
          <a:xfrm>
            <a:off x="542925" y="4759325"/>
            <a:ext cx="2781300" cy="846138"/>
          </a:xfrm>
          <a:prstGeom prst="downArrow">
            <a:avLst>
              <a:gd name="adj1" fmla="val 83378"/>
              <a:gd name="adj2" fmla="val 46712"/>
            </a:avLst>
          </a:prstGeom>
          <a:solidFill>
            <a:srgbClr val="FFFF00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000" b="1" dirty="0">
                <a:solidFill>
                  <a:schemeClr val="tx1"/>
                </a:solidFill>
              </a:rPr>
              <a:t>کالیبراتور روزمره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66775" y="5719763"/>
            <a:ext cx="2133600" cy="611187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400" b="1" dirty="0"/>
              <a:t>روش روزمره</a:t>
            </a:r>
            <a:endParaRPr lang="en-US" sz="2400" b="1" dirty="0"/>
          </a:p>
        </p:txBody>
      </p:sp>
      <p:sp>
        <p:nvSpPr>
          <p:cNvPr id="56328" name="TextBox 13"/>
          <p:cNvSpPr txBox="1">
            <a:spLocks noChangeArrowheads="1"/>
          </p:cNvSpPr>
          <p:nvPr/>
        </p:nvSpPr>
        <p:spPr bwMode="auto">
          <a:xfrm>
            <a:off x="7029450" y="1477963"/>
            <a:ext cx="1905000" cy="6461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fa-IR" sz="3600" b="1">
                <a:solidFill>
                  <a:srgbClr val="FF0000"/>
                </a:solidFill>
              </a:rPr>
              <a:t>کورتیزول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81388" y="407988"/>
            <a:ext cx="3048000" cy="9239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+mn-lt"/>
                <a:cs typeface="+mn-cs"/>
              </a:rPr>
              <a:t>PRM</a:t>
            </a:r>
            <a:r>
              <a:rPr lang="fa-IR" b="1" dirty="0">
                <a:latin typeface="+mn-lt"/>
                <a:cs typeface="+mn-cs"/>
              </a:rPr>
              <a:t>: </a:t>
            </a:r>
            <a:r>
              <a:rPr lang="fa-IR" dirty="0">
                <a:latin typeface="+mn-lt"/>
                <a:cs typeface="+mn-cs"/>
              </a:rPr>
              <a:t>کریستال کورتیزول؛ بررسی شیمیایی برای ناخالصی</a:t>
            </a:r>
            <a:endParaRPr lang="en-US" dirty="0">
              <a:latin typeface="+mn-lt"/>
              <a:cs typeface="+mn-cs"/>
            </a:endParaRP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cs typeface="+mn-cs"/>
              </a:rPr>
              <a:t>NIST SRM 92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255963" y="1201738"/>
            <a:ext cx="3048000" cy="9223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b="1" dirty="0">
                <a:latin typeface="+mn-lt"/>
                <a:cs typeface="+mn-cs"/>
              </a:rPr>
              <a:t>کالیبراتور اولیه: </a:t>
            </a:r>
            <a:r>
              <a:rPr lang="fa-IR" dirty="0">
                <a:latin typeface="+mn-lt"/>
                <a:cs typeface="+mn-cs"/>
              </a:rPr>
              <a:t>فرآورده‌ی</a:t>
            </a:r>
            <a:r>
              <a:rPr lang="en-US" dirty="0">
                <a:latin typeface="+mn-lt"/>
                <a:cs typeface="+mn-cs"/>
              </a:rPr>
              <a:t> </a:t>
            </a:r>
            <a:r>
              <a:rPr lang="fa-IR" dirty="0">
                <a:latin typeface="+mn-lt"/>
                <a:cs typeface="+mn-cs"/>
              </a:rPr>
              <a:t>کورتیزول با خلوص معین، مثلا </a:t>
            </a:r>
            <a:r>
              <a:rPr lang="en-US" dirty="0">
                <a:latin typeface="+mn-lt"/>
                <a:cs typeface="+mn-cs"/>
              </a:rPr>
              <a:t>0.998</a:t>
            </a:r>
            <a:r>
              <a:rPr lang="fa-IR" dirty="0">
                <a:latin typeface="+mn-lt"/>
                <a:cs typeface="+mn-cs"/>
              </a:rPr>
              <a:t> و </a:t>
            </a:r>
            <a:r>
              <a:rPr lang="en-US" dirty="0">
                <a:latin typeface="+mn-lt"/>
                <a:cs typeface="+mn-cs"/>
              </a:rPr>
              <a:t>CI 95%</a:t>
            </a:r>
            <a:r>
              <a:rPr lang="fa-IR" dirty="0">
                <a:latin typeface="+mn-lt"/>
                <a:cs typeface="+mn-cs"/>
              </a:rPr>
              <a:t> برابر </a:t>
            </a:r>
            <a:r>
              <a:rPr lang="en-US" dirty="0">
                <a:latin typeface="+mn-lt"/>
                <a:cs typeface="+mn-cs"/>
              </a:rPr>
              <a:t>0.001</a:t>
            </a:r>
            <a:r>
              <a:rPr lang="fa-IR" dirty="0">
                <a:latin typeface="+mn-lt"/>
                <a:cs typeface="+mn-cs"/>
              </a:rPr>
              <a:t>± </a:t>
            </a:r>
            <a:endParaRPr lang="en-US" dirty="0">
              <a:latin typeface="+mn-lt"/>
              <a:cs typeface="+mn-cs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2895600" y="2265363"/>
            <a:ext cx="1676400" cy="400050"/>
          </a:xfrm>
          <a:prstGeom prst="rect">
            <a:avLst/>
          </a:prstGeom>
          <a:solidFill>
            <a:srgbClr val="F363D4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en-US" sz="2000" b="1"/>
              <a:t>ID-GC-MS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265488" y="2822575"/>
            <a:ext cx="3048000" cy="9239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dirty="0">
                <a:latin typeface="+mn-lt"/>
                <a:cs typeface="+mn-cs"/>
              </a:rPr>
              <a:t>یک مجموعه سرم انسانی تکی ساخت </a:t>
            </a:r>
            <a:r>
              <a:rPr lang="en-US" dirty="0">
                <a:latin typeface="+mn-lt"/>
                <a:cs typeface="+mn-cs"/>
              </a:rPr>
              <a:t>IRMM</a:t>
            </a:r>
            <a:endParaRPr lang="fa-IR" dirty="0">
              <a:latin typeface="+mn-lt"/>
              <a:cs typeface="+mn-cs"/>
            </a:endParaRP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+mn-lt"/>
                <a:cs typeface="+mn-cs"/>
              </a:rPr>
              <a:t>ERM-DA451/IFCC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48000" y="3709988"/>
            <a:ext cx="3048000" cy="3683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b="1" dirty="0">
                <a:latin typeface="+mn-lt"/>
                <a:cs typeface="+mn-cs"/>
              </a:rPr>
              <a:t>تبادل‌پذیر</a:t>
            </a:r>
            <a:r>
              <a:rPr lang="fa-IR" dirty="0">
                <a:latin typeface="+mn-lt"/>
                <a:cs typeface="+mn-cs"/>
              </a:rPr>
              <a:t> با روش انتخابی مورد نظر </a:t>
            </a:r>
            <a:endParaRPr lang="en-US" b="1" dirty="0">
              <a:latin typeface="+mn-lt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82900" y="5087938"/>
            <a:ext cx="3048000" cy="3683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b="1" dirty="0">
                <a:latin typeface="+mn-lt"/>
                <a:cs typeface="+mn-cs"/>
              </a:rPr>
              <a:t>تبادل‌پذیر</a:t>
            </a:r>
            <a:r>
              <a:rPr lang="fa-IR" dirty="0">
                <a:latin typeface="+mn-lt"/>
                <a:cs typeface="+mn-cs"/>
              </a:rPr>
              <a:t> با روش روش روزمره</a:t>
            </a:r>
            <a:endParaRPr lang="en-US" b="1" dirty="0"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7" grpId="0" animBg="1"/>
      <p:bldP spid="28" grpId="0" animBg="1"/>
      <p:bldP spid="31" grpId="0" animBg="1"/>
      <p:bldP spid="13" grpId="0" animBg="1"/>
      <p:bldP spid="15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457200" y="1219200"/>
            <a:ext cx="8383588" cy="5238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marL="342900" indent="-342900" algn="r" rtl="1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fa-IR" sz="2800" dirty="0">
                <a:latin typeface="+mn-lt"/>
                <a:cs typeface="+mn-cs"/>
              </a:rPr>
              <a:t>تا 2012 حدود 30 آنالیت ردیابی‌پذیر</a:t>
            </a:r>
            <a:r>
              <a:rPr lang="en-US" sz="2800" dirty="0">
                <a:latin typeface="+mn-lt"/>
                <a:cs typeface="+mn-cs"/>
              </a:rPr>
              <a:t> </a:t>
            </a:r>
            <a:r>
              <a:rPr lang="fa-IR" sz="2800" dirty="0">
                <a:latin typeface="+mn-lt"/>
                <a:cs typeface="+mn-cs"/>
              </a:rPr>
              <a:t>به واحدهای </a:t>
            </a:r>
            <a:r>
              <a:rPr lang="en-US" sz="2800" dirty="0">
                <a:latin typeface="+mn-lt"/>
                <a:cs typeface="+mn-cs"/>
              </a:rPr>
              <a:t>SI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423863" y="2387600"/>
            <a:ext cx="8416925" cy="523875"/>
          </a:xfrm>
          <a:prstGeom prst="rect">
            <a:avLst/>
          </a:prstGeom>
          <a:solidFill>
            <a:srgbClr val="F363D4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r" rtl="1">
              <a:buFont typeface="Wingdings" pitchFamily="2" charset="2"/>
              <a:buChar char="v"/>
            </a:pPr>
            <a:r>
              <a:rPr lang="fa-IR" sz="2800"/>
              <a:t>الکترولیت‌ها، متابولیت‌ها، استروئیدهای و هورمون‌های تیروئیدی</a:t>
            </a:r>
            <a:endParaRPr lang="en-US" sz="2800"/>
          </a:p>
        </p:txBody>
      </p:sp>
      <p:sp>
        <p:nvSpPr>
          <p:cNvPr id="33" name="TextBox 32"/>
          <p:cNvSpPr txBox="1"/>
          <p:nvPr/>
        </p:nvSpPr>
        <p:spPr>
          <a:xfrm>
            <a:off x="414338" y="3435350"/>
            <a:ext cx="8435975" cy="5238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marL="342900" indent="-342900" algn="r" rtl="1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800" dirty="0">
                <a:latin typeface="+mn-lt"/>
                <a:cs typeface="+mn-cs"/>
              </a:rPr>
              <a:t>ERM-DA470K</a:t>
            </a:r>
            <a:r>
              <a:rPr lang="fa-IR" sz="2800" dirty="0">
                <a:latin typeface="+mn-lt"/>
                <a:cs typeface="+mn-cs"/>
              </a:rPr>
              <a:t>: پروتئین‌های سرم</a:t>
            </a:r>
            <a:endParaRPr lang="en-US" sz="2800" dirty="0">
              <a:latin typeface="+mn-lt"/>
              <a:cs typeface="+mn-cs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404813" y="4724400"/>
            <a:ext cx="8435975" cy="523875"/>
          </a:xfrm>
          <a:prstGeom prst="rect">
            <a:avLst/>
          </a:prstGeom>
          <a:solidFill>
            <a:srgbClr val="F363D4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r" rtl="1">
              <a:buFont typeface="Wingdings" pitchFamily="2" charset="2"/>
              <a:buChar char="v"/>
            </a:pPr>
            <a:r>
              <a:rPr lang="fa-IR" sz="2800"/>
              <a:t>مشکل با هورمون‌های پروتئینی </a:t>
            </a:r>
            <a:endParaRPr lang="en-US" sz="2800"/>
          </a:p>
        </p:txBody>
      </p:sp>
      <p:sp>
        <p:nvSpPr>
          <p:cNvPr id="24" name="TextBox 23"/>
          <p:cNvSpPr txBox="1"/>
          <p:nvPr/>
        </p:nvSpPr>
        <p:spPr>
          <a:xfrm>
            <a:off x="413981" y="984550"/>
            <a:ext cx="8436591" cy="3231654"/>
          </a:xfrm>
          <a:prstGeom prst="rect">
            <a:avLst/>
          </a:prstGeom>
          <a:solidFill>
            <a:srgbClr val="E5E943"/>
          </a:solidFill>
          <a:ln w="28575">
            <a:solidFill>
              <a:srgbClr val="7030A0"/>
            </a:solidFill>
          </a:ln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3600" b="1" i="1" dirty="0">
                <a:solidFill>
                  <a:srgbClr val="0070C0"/>
                </a:solidFill>
                <a:latin typeface="+mn-lt"/>
                <a:cs typeface="+mn-cs"/>
              </a:rPr>
              <a:t>ERM-DA471K</a:t>
            </a:r>
            <a:r>
              <a:rPr lang="fa-IR" sz="3600" b="1" i="1" dirty="0">
                <a:solidFill>
                  <a:srgbClr val="0070C0"/>
                </a:solidFill>
                <a:latin typeface="+mn-lt"/>
                <a:cs typeface="+mn-cs"/>
              </a:rPr>
              <a:t> </a:t>
            </a:r>
            <a:r>
              <a:rPr lang="en-US" sz="3600" dirty="0">
                <a:latin typeface="+mn-lt"/>
                <a:cs typeface="+mn-cs"/>
              </a:rPr>
              <a:t>for </a:t>
            </a:r>
            <a:r>
              <a:rPr lang="en-US" sz="3600" dirty="0" err="1">
                <a:latin typeface="+mn-lt"/>
                <a:cs typeface="+mn-cs"/>
              </a:rPr>
              <a:t>cystatin</a:t>
            </a:r>
            <a:r>
              <a:rPr lang="en-US" sz="3600" dirty="0">
                <a:latin typeface="+mn-lt"/>
                <a:cs typeface="+mn-cs"/>
              </a:rPr>
              <a:t> C </a:t>
            </a:r>
            <a:endParaRPr lang="fa-IR" sz="36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+mn-lt"/>
                <a:cs typeface="+mn-cs"/>
              </a:rPr>
              <a:t>…</a:t>
            </a:r>
            <a:r>
              <a:rPr lang="en-US" sz="2800" dirty="0">
                <a:solidFill>
                  <a:srgbClr val="FF0000"/>
                </a:solidFill>
                <a:latin typeface="+mn-lt"/>
                <a:cs typeface="+mn-cs"/>
              </a:rPr>
              <a:t>commutable</a:t>
            </a:r>
            <a:r>
              <a:rPr lang="en-US" sz="2800" dirty="0">
                <a:latin typeface="+mn-lt"/>
                <a:cs typeface="+mn-cs"/>
              </a:rPr>
              <a:t> for … </a:t>
            </a:r>
            <a:r>
              <a:rPr lang="en-US" sz="2800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+mn-lt"/>
                <a:cs typeface="+mn-cs"/>
              </a:rPr>
              <a:t>Siemens N Latex </a:t>
            </a:r>
            <a:r>
              <a:rPr lang="en-US" sz="2800" dirty="0" err="1">
                <a:latin typeface="+mn-lt"/>
                <a:cs typeface="+mn-cs"/>
              </a:rPr>
              <a:t>cystatin</a:t>
            </a:r>
            <a:r>
              <a:rPr lang="en-US" sz="2800" dirty="0">
                <a:latin typeface="+mn-lt"/>
                <a:cs typeface="+mn-cs"/>
              </a:rPr>
              <a:t> C Test Kit run on a </a:t>
            </a:r>
            <a:r>
              <a:rPr lang="en-US" sz="2800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+mn-lt"/>
                <a:cs typeface="+mn-cs"/>
              </a:rPr>
              <a:t>BN </a:t>
            </a:r>
            <a:r>
              <a:rPr lang="en-US" sz="2800" dirty="0" err="1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+mn-lt"/>
                <a:cs typeface="+mn-cs"/>
              </a:rPr>
              <a:t>ProSpec</a:t>
            </a:r>
            <a:r>
              <a:rPr lang="en-US" sz="2800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+mn-lt"/>
                <a:cs typeface="+mn-cs"/>
              </a:rPr>
              <a:t> </a:t>
            </a:r>
            <a:r>
              <a:rPr lang="en-US" sz="2800" dirty="0">
                <a:latin typeface="+mn-lt"/>
                <a:cs typeface="+mn-cs"/>
              </a:rPr>
              <a:t>(Siemens Healthcare Diagnostics), the </a:t>
            </a:r>
            <a:r>
              <a:rPr lang="en-US" sz="28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+mn-lt"/>
                <a:cs typeface="+mn-cs"/>
              </a:rPr>
              <a:t>Sentinel CH </a:t>
            </a:r>
            <a:r>
              <a:rPr lang="en-US" sz="2800" dirty="0">
                <a:latin typeface="+mn-lt"/>
                <a:cs typeface="+mn-cs"/>
              </a:rPr>
              <a:t>assay run on an </a:t>
            </a:r>
            <a:r>
              <a:rPr lang="en-US" sz="28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+mn-lt"/>
                <a:cs typeface="+mn-cs"/>
              </a:rPr>
              <a:t>Architect c16000 </a:t>
            </a:r>
            <a:r>
              <a:rPr lang="en-US" sz="2800" dirty="0">
                <a:latin typeface="+mn-lt"/>
                <a:cs typeface="+mn-cs"/>
              </a:rPr>
              <a:t>(Abbott Laboratories), and the </a:t>
            </a:r>
            <a:r>
              <a:rPr lang="en-US" sz="2800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+mn-lt"/>
                <a:cs typeface="+mn-cs"/>
              </a:rPr>
              <a:t>Gentian </a:t>
            </a:r>
            <a:r>
              <a:rPr lang="en-US" sz="2800" dirty="0" err="1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+mn-lt"/>
                <a:cs typeface="+mn-cs"/>
              </a:rPr>
              <a:t>cystatin</a:t>
            </a:r>
            <a:r>
              <a:rPr lang="en-US" sz="2800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+mn-lt"/>
                <a:cs typeface="+mn-cs"/>
              </a:rPr>
              <a:t> </a:t>
            </a:r>
            <a:r>
              <a:rPr lang="en-US" sz="2800" dirty="0">
                <a:latin typeface="+mn-lt"/>
                <a:cs typeface="+mn-cs"/>
              </a:rPr>
              <a:t>C immunoassay performed on an </a:t>
            </a:r>
            <a:r>
              <a:rPr lang="en-US" sz="2800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+mn-lt"/>
                <a:cs typeface="+mn-cs"/>
              </a:rPr>
              <a:t>Architect ci8200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403225" y="4473575"/>
            <a:ext cx="8435975" cy="1385888"/>
          </a:xfrm>
          <a:prstGeom prst="rect">
            <a:avLst/>
          </a:prstGeom>
          <a:solidFill>
            <a:srgbClr val="00FF99"/>
          </a:solidFill>
          <a:ln w="28575">
            <a:solidFill>
              <a:srgbClr val="7030A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rtl="1"/>
            <a:r>
              <a:rPr lang="en-US" sz="2800"/>
              <a:t>The commutability of ERM-DA471/IFCC for use with additional manufacturer’s measurement procedures is being evaluated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3838" y="1681163"/>
            <a:ext cx="8816975" cy="1016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7030A0"/>
            </a:solidFill>
          </a:ln>
        </p:spPr>
        <p:txBody>
          <a:bodyPr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solidFill>
                  <a:srgbClr val="FF0000"/>
                </a:solidFill>
                <a:latin typeface="+mn-lt"/>
                <a:cs typeface="+mn-cs"/>
              </a:rPr>
              <a:t>JCTLM</a:t>
            </a:r>
            <a:endParaRPr lang="en-US" sz="4800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3838" y="2954338"/>
            <a:ext cx="8816975" cy="8318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7030A0"/>
            </a:solidFill>
          </a:ln>
        </p:spPr>
        <p:txBody>
          <a:bodyPr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>
                <a:solidFill>
                  <a:srgbClr val="FF0000"/>
                </a:solidFill>
                <a:latin typeface="+mn-lt"/>
                <a:cs typeface="+mn-cs"/>
              </a:rPr>
              <a:t>IVD Directive EC 98/79/2003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2" grpId="0" animBg="1"/>
      <p:bldP spid="33" grpId="0" animBg="1"/>
      <p:bldP spid="22" grpId="0" animBg="1"/>
      <p:bldP spid="25" grpId="0" animBg="1"/>
      <p:bldP spid="8" grpId="0" animBg="1"/>
      <p:bldP spid="9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59910" y="361950"/>
            <a:ext cx="9045990" cy="6699833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marL="109728" indent="0" algn="r" rtl="1" fontAlgn="auto">
              <a:spcBef>
                <a:spcPts val="1800"/>
              </a:spcBef>
              <a:spcAft>
                <a:spcPts val="300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fa-IR" sz="8800" b="1" i="1" dirty="0" smtClean="0">
                <a:solidFill>
                  <a:srgbClr val="FF0000"/>
                </a:solidFill>
              </a:rPr>
              <a:t>چرا؟</a:t>
            </a:r>
          </a:p>
          <a:p>
            <a:pPr marL="365760" indent="-256032" algn="r" rtl="1" fontAlgn="auto">
              <a:spcBef>
                <a:spcPts val="0"/>
              </a:spcBef>
              <a:spcAft>
                <a:spcPts val="2400"/>
              </a:spcAft>
              <a:buClr>
                <a:schemeClr val="accent3"/>
              </a:buClr>
              <a:buFont typeface="Wingdings" pitchFamily="2" charset="2"/>
              <a:buChar char="ü"/>
              <a:defRPr/>
            </a:pPr>
            <a:r>
              <a:rPr lang="fa-IR" sz="4800" b="1" i="1" dirty="0" smtClean="0">
                <a:solidFill>
                  <a:srgbClr val="0070C0"/>
                </a:solidFill>
              </a:rPr>
              <a:t> </a:t>
            </a:r>
            <a:r>
              <a:rPr lang="fa-IR" sz="4400" b="1" dirty="0" smtClean="0">
                <a:solidFill>
                  <a:srgbClr val="0070C0"/>
                </a:solidFill>
              </a:rPr>
              <a:t>ردیابی‌پذیری </a:t>
            </a:r>
            <a:r>
              <a:rPr lang="en-US" sz="4400" b="1" i="1" dirty="0" smtClean="0">
                <a:solidFill>
                  <a:srgbClr val="0070C0"/>
                </a:solidFill>
              </a:rPr>
              <a:t>Traceability</a:t>
            </a:r>
          </a:p>
          <a:p>
            <a:pPr marL="365760" indent="-256032" algn="r" rtl="1" fontAlgn="auto">
              <a:spcBef>
                <a:spcPts val="1800"/>
              </a:spcBef>
              <a:spcAft>
                <a:spcPts val="2400"/>
              </a:spcAft>
              <a:buClr>
                <a:schemeClr val="accent3"/>
              </a:buClr>
              <a:buFont typeface="Wingdings" pitchFamily="2" charset="2"/>
              <a:buChar char="ü"/>
              <a:defRPr/>
            </a:pPr>
            <a:r>
              <a:rPr lang="en-US" sz="4800" b="1" i="1" dirty="0" smtClean="0">
                <a:solidFill>
                  <a:srgbClr val="7030A0"/>
                </a:solidFill>
              </a:rPr>
              <a:t> </a:t>
            </a:r>
            <a:r>
              <a:rPr lang="fa-IR" sz="4800" b="1" i="1" dirty="0" smtClean="0">
                <a:solidFill>
                  <a:srgbClr val="7030A0"/>
                </a:solidFill>
              </a:rPr>
              <a:t>عدم قطعیت </a:t>
            </a:r>
            <a:r>
              <a:rPr lang="en-US" sz="4400" b="1" i="1" dirty="0" smtClean="0">
                <a:solidFill>
                  <a:srgbClr val="7030A0"/>
                </a:solidFill>
              </a:rPr>
              <a:t>Uncertainty</a:t>
            </a:r>
            <a:endParaRPr lang="fa-IR" sz="4400" b="1" i="1" dirty="0" smtClean="0">
              <a:solidFill>
                <a:srgbClr val="7030A0"/>
              </a:solidFill>
            </a:endParaRPr>
          </a:p>
          <a:p>
            <a:pPr marL="365760" indent="-256032" algn="r" rtl="1" fontAlgn="auto">
              <a:spcBef>
                <a:spcPts val="1800"/>
              </a:spcBef>
              <a:spcAft>
                <a:spcPts val="2400"/>
              </a:spcAft>
              <a:buClr>
                <a:schemeClr val="accent3"/>
              </a:buClr>
              <a:buFont typeface="Wingdings" pitchFamily="2" charset="2"/>
              <a:buChar char="ü"/>
              <a:defRPr/>
            </a:pPr>
            <a:r>
              <a:rPr lang="fa-IR" sz="4800" b="1" i="1" dirty="0" smtClean="0">
                <a:solidFill>
                  <a:srgbClr val="FF0000"/>
                </a:solidFill>
              </a:rPr>
              <a:t> تبادل‌پذیری</a:t>
            </a:r>
            <a:r>
              <a:rPr lang="en-US" sz="4400" b="1" i="1" dirty="0" smtClean="0">
                <a:solidFill>
                  <a:srgbClr val="FF0000"/>
                </a:solidFill>
              </a:rPr>
              <a:t>Commutability </a:t>
            </a:r>
            <a:endParaRPr lang="en-US" sz="4800" b="1" i="1" dirty="0">
              <a:solidFill>
                <a:srgbClr val="FF0000"/>
              </a:solidFill>
            </a:endParaRPr>
          </a:p>
        </p:txBody>
      </p:sp>
      <p:sp>
        <p:nvSpPr>
          <p:cNvPr id="2" name="16-Point Star 1"/>
          <p:cNvSpPr/>
          <p:nvPr/>
        </p:nvSpPr>
        <p:spPr>
          <a:xfrm rot="20735357">
            <a:off x="69853" y="905753"/>
            <a:ext cx="9067800" cy="6019800"/>
          </a:xfrm>
          <a:prstGeom prst="star1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5400" b="1" dirty="0">
                <a:solidFill>
                  <a:srgbClr val="00B0F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جواب‌های تباد‌ل‌پذیر</a:t>
            </a:r>
            <a:endParaRPr lang="en-US" sz="5400" b="1" dirty="0">
              <a:solidFill>
                <a:srgbClr val="00B0F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روش به روش </a:t>
            </a:r>
            <a:r>
              <a:rPr lang="fa-IR" sz="4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آزمایشگاه به آزمایشگاه </a:t>
            </a:r>
            <a:r>
              <a:rPr lang="fa-IR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در طول زمان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7" name="Double Wave 6"/>
          <p:cNvSpPr/>
          <p:nvPr/>
        </p:nvSpPr>
        <p:spPr>
          <a:xfrm>
            <a:off x="0" y="381000"/>
            <a:ext cx="6324600" cy="1524000"/>
          </a:xfrm>
          <a:prstGeom prst="doubleWav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NCEP; Cholesterol</a:t>
            </a:r>
          </a:p>
        </p:txBody>
      </p:sp>
      <p:sp>
        <p:nvSpPr>
          <p:cNvPr id="8" name="Double Wave 7"/>
          <p:cNvSpPr/>
          <p:nvPr/>
        </p:nvSpPr>
        <p:spPr>
          <a:xfrm>
            <a:off x="1327150" y="1506538"/>
            <a:ext cx="6553200" cy="1524000"/>
          </a:xfrm>
          <a:prstGeom prst="doubleWav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NKF; Creatinine, eGFR</a:t>
            </a:r>
          </a:p>
        </p:txBody>
      </p:sp>
      <p:sp>
        <p:nvSpPr>
          <p:cNvPr id="9" name="Double Wave 8"/>
          <p:cNvSpPr/>
          <p:nvPr/>
        </p:nvSpPr>
        <p:spPr>
          <a:xfrm>
            <a:off x="3406775" y="2392363"/>
            <a:ext cx="5676900" cy="1524000"/>
          </a:xfrm>
          <a:prstGeom prst="doubleWav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NGSP/UKDPS; A1C</a:t>
            </a:r>
          </a:p>
        </p:txBody>
      </p:sp>
      <p:sp>
        <p:nvSpPr>
          <p:cNvPr id="12" name="Double Wave 11"/>
          <p:cNvSpPr/>
          <p:nvPr/>
        </p:nvSpPr>
        <p:spPr>
          <a:xfrm>
            <a:off x="-60325" y="3582988"/>
            <a:ext cx="9144000" cy="1524000"/>
          </a:xfrm>
          <a:prstGeom prst="doubleWave">
            <a:avLst/>
          </a:prstGeom>
          <a:solidFill>
            <a:srgbClr val="F363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solidFill>
                  <a:srgbClr val="E5E943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CDC + NIST; VDSP</a:t>
            </a: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/>
          <a:srcRect l="5432" t="7738"/>
          <a:stretch>
            <a:fillRect/>
          </a:stretch>
        </p:blipFill>
        <p:spPr bwMode="auto">
          <a:xfrm>
            <a:off x="38100" y="685800"/>
            <a:ext cx="7200900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Double Wave 10"/>
          <p:cNvSpPr/>
          <p:nvPr/>
        </p:nvSpPr>
        <p:spPr>
          <a:xfrm>
            <a:off x="130590" y="1306173"/>
            <a:ext cx="8763000" cy="5687109"/>
          </a:xfrm>
          <a:prstGeom prst="doubleWav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rtl="1" fontAlgn="auto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4400" b="1" i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ISO-15189</a:t>
            </a:r>
          </a:p>
          <a:p>
            <a:pPr algn="justLow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نتیجه‌ها باید به طور جهانی </a:t>
            </a:r>
            <a:r>
              <a:rPr lang="fa-IR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قابل مقایسه </a:t>
            </a:r>
            <a:r>
              <a:rPr lang="fa-IR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باشند و این نیازمند </a:t>
            </a:r>
            <a:r>
              <a:rPr lang="fa-IR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ردیابی‌پذیری</a:t>
            </a:r>
            <a:r>
              <a:rPr lang="fa-IR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مترولوژیک و گزارش کردن </a:t>
            </a:r>
            <a:r>
              <a:rPr lang="fa-IR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عدم قطعیت </a:t>
            </a:r>
            <a:r>
              <a:rPr lang="fa-IR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است</a:t>
            </a:r>
            <a:endParaRPr lang="en-US" sz="4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2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 rtl="1" fontAlgn="auto">
              <a:spcAft>
                <a:spcPts val="0"/>
              </a:spcAft>
              <a:defRPr/>
            </a:pPr>
            <a:r>
              <a:rPr lang="fa-IR" dirty="0" smtClean="0"/>
              <a:t>نامیزانی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4325112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109728" indent="0" algn="ctr" rtl="1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fa-IR" sz="4800" dirty="0">
                <a:solidFill>
                  <a:srgbClr val="002060"/>
                </a:solidFill>
              </a:rPr>
              <a:t>ویژگی‌های روش مقیاس:</a:t>
            </a:r>
          </a:p>
        </p:txBody>
      </p:sp>
      <p:sp>
        <p:nvSpPr>
          <p:cNvPr id="5940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855EAAC-53E4-42BE-BC80-2D003A887B1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54</a:t>
            </a:fld>
            <a:endParaRPr 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066800" y="3706813"/>
            <a:ext cx="67056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r" rtl="1">
              <a:buFont typeface="Wingdings" pitchFamily="2" charset="2"/>
              <a:buChar char="Ø"/>
            </a:pPr>
            <a:r>
              <a:rPr lang="fa-IR" sz="3200">
                <a:solidFill>
                  <a:srgbClr val="7030A0"/>
                </a:solidFill>
              </a:rPr>
              <a:t>رسیدن رد آن به یک روش و/یا ماده‌ی مرجع</a:t>
            </a:r>
            <a:endParaRPr lang="en-US" sz="320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62000" y="4572000"/>
            <a:ext cx="7010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r" rtl="1">
              <a:spcBef>
                <a:spcPts val="1800"/>
              </a:spcBef>
              <a:buFont typeface="Wingdings" pitchFamily="2" charset="2"/>
              <a:buChar char="Ø"/>
            </a:pPr>
            <a:r>
              <a:rPr lang="fa-IR" sz="3200">
                <a:solidFill>
                  <a:srgbClr val="7030A0"/>
                </a:solidFill>
              </a:rPr>
              <a:t>خطای مجاز کل کوچکتر از روش مورد</a:t>
            </a:r>
            <a:r>
              <a:rPr lang="en-US" sz="3200">
                <a:solidFill>
                  <a:srgbClr val="7030A0"/>
                </a:solidFill>
              </a:rPr>
              <a:t> </a:t>
            </a:r>
            <a:r>
              <a:rPr lang="fa-IR" sz="3200">
                <a:solidFill>
                  <a:srgbClr val="7030A0"/>
                </a:solidFill>
              </a:rPr>
              <a:t>ارزیابی</a:t>
            </a:r>
            <a:endParaRPr lang="en-US" sz="320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052513" y="5294313"/>
            <a:ext cx="6705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r" rtl="1">
              <a:buFont typeface="Wingdings" pitchFamily="2" charset="2"/>
              <a:buChar char="Ø"/>
            </a:pPr>
            <a:r>
              <a:rPr lang="fa-IR" sz="3200">
                <a:solidFill>
                  <a:srgbClr val="7030A0"/>
                </a:solidFill>
              </a:rPr>
              <a:t>پایش کیفیت بسیار سختگیرانه</a:t>
            </a:r>
            <a:endParaRPr lang="en-US" sz="320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96296E-6 L 0.10087 -0.2081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5" y="-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 rtl="1" fontAlgn="auto">
              <a:spcAft>
                <a:spcPts val="0"/>
              </a:spcAft>
              <a:defRPr/>
            </a:pPr>
            <a:r>
              <a:rPr lang="fa-IR" dirty="0" smtClean="0"/>
              <a:t>نامیزانی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4325112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31813" indent="-422275" algn="r" rtl="1" fontAlgn="auto">
              <a:spcBef>
                <a:spcPts val="18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endParaRPr lang="fa-IR" dirty="0" smtClean="0"/>
          </a:p>
          <a:p>
            <a:pPr marL="531813" indent="-422275" algn="r" rtl="1" fontAlgn="auto">
              <a:spcBef>
                <a:spcPts val="18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fa-IR" dirty="0" smtClean="0"/>
              <a:t>عامل‌های </a:t>
            </a:r>
            <a:r>
              <a:rPr lang="fa-IR" dirty="0"/>
              <a:t>مهم در ارزیابی </a:t>
            </a:r>
            <a:r>
              <a:rPr lang="fa-IR" dirty="0" smtClean="0"/>
              <a:t>نامیزانی:</a:t>
            </a:r>
            <a:endParaRPr lang="en-US" dirty="0"/>
          </a:p>
          <a:p>
            <a:pPr marL="365760" indent="-256032" algn="r" rtl="1" fontAlgn="auto">
              <a:spcBef>
                <a:spcPts val="18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fa-IR" b="1" dirty="0"/>
              <a:t>تبادل‌پذیری نمونه؛ نمونه‌ی </a:t>
            </a:r>
            <a:r>
              <a:rPr lang="fa-IR" b="1" dirty="0" smtClean="0"/>
              <a:t>بیماران</a:t>
            </a:r>
            <a:endParaRPr lang="fa-IR" dirty="0" smtClean="0">
              <a:solidFill>
                <a:schemeClr val="tx1"/>
              </a:solidFill>
            </a:endParaRPr>
          </a:p>
          <a:p>
            <a:pPr marL="365760" indent="-256032" algn="r" rtl="1" fontAlgn="auto">
              <a:spcBef>
                <a:spcPts val="18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fa-IR" dirty="0" smtClean="0">
                <a:solidFill>
                  <a:schemeClr val="tx1"/>
                </a:solidFill>
              </a:rPr>
              <a:t>سطح‌های </a:t>
            </a:r>
            <a:r>
              <a:rPr lang="fa-IR" dirty="0">
                <a:solidFill>
                  <a:schemeClr val="tx1"/>
                </a:solidFill>
              </a:rPr>
              <a:t>تصمیم‌گیری </a:t>
            </a:r>
          </a:p>
          <a:p>
            <a:pPr marL="365760" indent="-256032" algn="r" rtl="1" fontAlgn="auto">
              <a:spcBef>
                <a:spcPts val="18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fa-IR" dirty="0" smtClean="0">
                <a:solidFill>
                  <a:schemeClr val="tx1"/>
                </a:solidFill>
              </a:rPr>
              <a:t>تعداد سنجش: دست </a:t>
            </a:r>
            <a:r>
              <a:rPr lang="fa-IR" dirty="0">
                <a:solidFill>
                  <a:schemeClr val="tx1"/>
                </a:solidFill>
              </a:rPr>
              <a:t>کم 40 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fa-IR" dirty="0">
                <a:solidFill>
                  <a:schemeClr val="tx1"/>
                </a:solidFill>
              </a:rPr>
              <a:t>نمونه‌ی بیمار در گستره‌ی با اهمیت از نظر </a:t>
            </a:r>
            <a:r>
              <a:rPr lang="fa-IR" dirty="0" smtClean="0">
                <a:solidFill>
                  <a:schemeClr val="tx1"/>
                </a:solidFill>
              </a:rPr>
              <a:t>بالینی</a:t>
            </a:r>
            <a:endParaRPr lang="fa-IR" dirty="0">
              <a:solidFill>
                <a:schemeClr val="tx1"/>
              </a:solidFill>
            </a:endParaRPr>
          </a:p>
        </p:txBody>
      </p:sp>
      <p:sp>
        <p:nvSpPr>
          <p:cNvPr id="6042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AB58482-33AF-4A5E-80C7-587398A8BDB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55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04800" y="2057400"/>
            <a:ext cx="6480720" cy="432048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285750" indent="-285750" algn="justLow" rt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a-IR" sz="2800" b="1" dirty="0">
                <a:solidFill>
                  <a:srgbClr val="FF0000"/>
                </a:solidFill>
              </a:rPr>
              <a:t>کیفیت</a:t>
            </a:r>
            <a:r>
              <a:rPr lang="fa-IR" sz="2800" dirty="0">
                <a:solidFill>
                  <a:schemeClr val="tx1"/>
                </a:solidFill>
              </a:rPr>
              <a:t> نمونه مهمتر است از تعداد: اگر </a:t>
            </a:r>
            <a:r>
              <a:rPr lang="fa-IR" sz="2800" dirty="0"/>
              <a:t>سطح نمونه‌ها در تمام </a:t>
            </a:r>
            <a:r>
              <a:rPr lang="fa-IR" sz="2800" b="1" dirty="0">
                <a:solidFill>
                  <a:srgbClr val="00B050"/>
                </a:solidFill>
              </a:rPr>
              <a:t>گستره‌ی مهم بالینی </a:t>
            </a:r>
            <a:r>
              <a:rPr lang="fa-IR" sz="2800" dirty="0"/>
              <a:t>گسترده باشد، 20 نمونه‌ هم کافی است </a:t>
            </a:r>
            <a:endParaRPr lang="en-US" sz="2800" dirty="0"/>
          </a:p>
          <a:p>
            <a:pPr marL="285750" indent="-285750" algn="justLow" rt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a-IR" sz="2800" dirty="0">
                <a:solidFill>
                  <a:schemeClr val="tx1"/>
                </a:solidFill>
              </a:rPr>
              <a:t>اگر </a:t>
            </a:r>
            <a:r>
              <a:rPr lang="fa-IR" sz="2800" b="1" dirty="0">
                <a:solidFill>
                  <a:srgbClr val="FF0000"/>
                </a:solidFill>
              </a:rPr>
              <a:t>اساس سنجش </a:t>
            </a:r>
            <a:r>
              <a:rPr lang="fa-IR" sz="2800" dirty="0">
                <a:solidFill>
                  <a:schemeClr val="tx1"/>
                </a:solidFill>
              </a:rPr>
              <a:t>فرق کند، باید 100 تا 200 نمونه استفاده شود تا اثر </a:t>
            </a:r>
            <a:r>
              <a:rPr lang="fa-IR" sz="2800" b="1" dirty="0">
                <a:solidFill>
                  <a:srgbClr val="00B050"/>
                </a:solidFill>
              </a:rPr>
              <a:t>مداخله‌گرها</a:t>
            </a:r>
            <a:r>
              <a:rPr lang="fa-IR" sz="2800" dirty="0"/>
              <a:t> بررسی شود.</a:t>
            </a:r>
            <a:endParaRPr lang="en-US" sz="2800" dirty="0"/>
          </a:p>
          <a:p>
            <a:pPr marL="285750" indent="-285750" algn="r" rt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fa-IR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 rtl="1" fontAlgn="auto">
              <a:spcAft>
                <a:spcPts val="0"/>
              </a:spcAft>
              <a:defRPr/>
            </a:pPr>
            <a:r>
              <a:rPr lang="fa-IR" dirty="0" smtClean="0"/>
              <a:t>نامیزانی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4325112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531813" indent="-422275" algn="r" rtl="1" fontAlgn="auto">
              <a:spcBef>
                <a:spcPts val="18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endParaRPr lang="fa-IR" dirty="0" smtClean="0"/>
          </a:p>
          <a:p>
            <a:pPr marL="531813" indent="-422275" algn="r" rtl="1" fontAlgn="auto">
              <a:spcBef>
                <a:spcPts val="18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fa-IR" dirty="0" smtClean="0"/>
              <a:t>عامل‌های </a:t>
            </a:r>
            <a:r>
              <a:rPr lang="fa-IR" dirty="0"/>
              <a:t>مهم در ارزیابی نامیزانی</a:t>
            </a:r>
            <a:endParaRPr lang="en-US" dirty="0"/>
          </a:p>
          <a:p>
            <a:pPr marL="365760" indent="-256032" algn="r" rtl="1" fontAlgn="auto">
              <a:spcBef>
                <a:spcPts val="18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fa-IR" b="1" dirty="0"/>
              <a:t>تبادل‌پذیری نمونه؛ نمونه‌ی بیماران</a:t>
            </a:r>
            <a:endParaRPr lang="fa-IR" b="1" dirty="0" smtClean="0">
              <a:solidFill>
                <a:schemeClr val="tx1"/>
              </a:solidFill>
            </a:endParaRPr>
          </a:p>
          <a:p>
            <a:pPr marL="365760" indent="-256032" algn="r" rtl="1" fontAlgn="auto">
              <a:spcBef>
                <a:spcPts val="18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fa-IR" dirty="0" smtClean="0">
                <a:solidFill>
                  <a:schemeClr val="tx1"/>
                </a:solidFill>
              </a:rPr>
              <a:t>سطح‌های </a:t>
            </a:r>
            <a:r>
              <a:rPr lang="fa-IR" dirty="0">
                <a:solidFill>
                  <a:schemeClr val="tx1"/>
                </a:solidFill>
              </a:rPr>
              <a:t>تصمیم‌گیری </a:t>
            </a:r>
          </a:p>
          <a:p>
            <a:pPr marL="365760" indent="-256032" algn="r" rtl="1" fontAlgn="auto">
              <a:spcBef>
                <a:spcPts val="18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fa-IR" dirty="0" smtClean="0">
                <a:solidFill>
                  <a:schemeClr val="tx1"/>
                </a:solidFill>
              </a:rPr>
              <a:t>تعداد سنجش: دست </a:t>
            </a:r>
            <a:r>
              <a:rPr lang="fa-IR" dirty="0">
                <a:solidFill>
                  <a:schemeClr val="tx1"/>
                </a:solidFill>
              </a:rPr>
              <a:t>کم 40 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fa-IR" dirty="0">
                <a:solidFill>
                  <a:schemeClr val="tx1"/>
                </a:solidFill>
              </a:rPr>
              <a:t>نمونه‌ی بیمار در گستره‌ی با اهمیت از نظر بالینی</a:t>
            </a:r>
          </a:p>
          <a:p>
            <a:pPr marL="365760" indent="-256032" algn="r" rtl="1" fontAlgn="auto">
              <a:spcBef>
                <a:spcPts val="18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fa-IR" dirty="0">
                <a:solidFill>
                  <a:schemeClr val="tx1"/>
                </a:solidFill>
              </a:rPr>
              <a:t>دست کم در طول 5 روز کاری؛ در طول 20 روز بهتر است</a:t>
            </a:r>
          </a:p>
          <a:p>
            <a:pPr marL="365760" indent="-256032" algn="r" rtl="1" fontAlgn="auto">
              <a:spcBef>
                <a:spcPts val="18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fa-IR" dirty="0"/>
              <a:t>به صورت </a:t>
            </a:r>
            <a:r>
              <a:rPr lang="fa-IR" dirty="0">
                <a:solidFill>
                  <a:srgbClr val="FF0000"/>
                </a:solidFill>
              </a:rPr>
              <a:t>دوتایی</a:t>
            </a:r>
            <a:r>
              <a:rPr lang="fa-IR" dirty="0"/>
              <a:t> با هر دو </a:t>
            </a:r>
            <a:r>
              <a:rPr lang="fa-IR" dirty="0" smtClean="0"/>
              <a:t>روش</a:t>
            </a:r>
            <a:r>
              <a:rPr lang="fa-IR" dirty="0"/>
              <a:t>؛ دو نمونه پشت سر هم نباشد.</a:t>
            </a:r>
            <a:endParaRPr lang="en-US" dirty="0"/>
          </a:p>
          <a:p>
            <a:pPr marL="109728" indent="0" algn="r" rtl="1" fontAlgn="auto">
              <a:spcBef>
                <a:spcPts val="1800"/>
              </a:spcBef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en-US" dirty="0">
              <a:solidFill>
                <a:srgbClr val="FF0000"/>
              </a:solidFill>
            </a:endParaRPr>
          </a:p>
          <a:p>
            <a:pPr marL="109728" indent="0" algn="r" rtl="1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fa-IR" dirty="0">
              <a:solidFill>
                <a:schemeClr val="tx1"/>
              </a:solidFill>
            </a:endParaRPr>
          </a:p>
        </p:txBody>
      </p:sp>
      <p:sp>
        <p:nvSpPr>
          <p:cNvPr id="6144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92443D4-ED68-4530-AD50-936865475C9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56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 rtl="1" fontAlgn="auto">
              <a:spcAft>
                <a:spcPts val="0"/>
              </a:spcAft>
              <a:defRPr/>
            </a:pPr>
            <a:r>
              <a:rPr lang="fa-IR" dirty="0" smtClean="0"/>
              <a:t>نامیزانی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4325112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09728" indent="0" algn="r" rtl="1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fa-IR" b="1" dirty="0" smtClean="0">
                <a:solidFill>
                  <a:srgbClr val="7030A0"/>
                </a:solidFill>
              </a:rPr>
              <a:t>ارزیابی نتیجه و </a:t>
            </a:r>
            <a:r>
              <a:rPr lang="fa-IR" b="1" dirty="0">
                <a:solidFill>
                  <a:srgbClr val="7030A0"/>
                </a:solidFill>
              </a:rPr>
              <a:t>محاسبه‌ی</a:t>
            </a:r>
            <a:r>
              <a:rPr lang="fa-IR" dirty="0"/>
              <a:t> </a:t>
            </a:r>
            <a:r>
              <a:rPr lang="fa-IR" b="1" dirty="0">
                <a:solidFill>
                  <a:srgbClr val="7030A0"/>
                </a:solidFill>
              </a:rPr>
              <a:t>نامیزانی (عدم صحت</a:t>
            </a:r>
            <a:r>
              <a:rPr lang="fa-IR" b="1" dirty="0" smtClean="0">
                <a:solidFill>
                  <a:srgbClr val="7030A0"/>
                </a:solidFill>
              </a:rPr>
              <a:t>)؛</a:t>
            </a:r>
            <a:r>
              <a:rPr lang="en-US" b="1" dirty="0" smtClean="0">
                <a:solidFill>
                  <a:srgbClr val="7030A0"/>
                </a:solidFill>
              </a:rPr>
              <a:t>Bias </a:t>
            </a:r>
            <a:r>
              <a:rPr lang="fa-IR" b="1" dirty="0">
                <a:solidFill>
                  <a:srgbClr val="7030A0"/>
                </a:solidFill>
              </a:rPr>
              <a:t>:</a:t>
            </a:r>
          </a:p>
          <a:p>
            <a:pPr marL="365760" indent="-256032" algn="r" rtl="1" fontAlgn="auto">
              <a:spcBef>
                <a:spcPts val="3000"/>
              </a:spcBef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fa-IR" dirty="0">
                <a:solidFill>
                  <a:schemeClr val="tx1"/>
                </a:solidFill>
              </a:rPr>
              <a:t>الف) بازه‌ی مهم بالینی </a:t>
            </a:r>
            <a:r>
              <a:rPr lang="fa-IR" b="1" dirty="0">
                <a:solidFill>
                  <a:srgbClr val="FF0000"/>
                </a:solidFill>
              </a:rPr>
              <a:t>گسترده</a:t>
            </a:r>
            <a:r>
              <a:rPr lang="fa-IR" dirty="0">
                <a:solidFill>
                  <a:schemeClr val="tx1"/>
                </a:solidFill>
              </a:rPr>
              <a:t> </a:t>
            </a:r>
            <a:r>
              <a:rPr lang="fa-IR" dirty="0" smtClean="0">
                <a:solidFill>
                  <a:schemeClr val="tx1"/>
                </a:solidFill>
              </a:rPr>
              <a:t>است (بیش از یک دهک) مانند کلسترول: استفاده از </a:t>
            </a:r>
            <a:r>
              <a:rPr lang="fa-IR" dirty="0">
                <a:solidFill>
                  <a:schemeClr val="tx1"/>
                </a:solidFill>
              </a:rPr>
              <a:t>معادله‌ی خط گرایش </a:t>
            </a:r>
            <a:endParaRPr lang="en-US" dirty="0" smtClean="0">
              <a:solidFill>
                <a:schemeClr val="tx1"/>
              </a:solidFill>
            </a:endParaRPr>
          </a:p>
          <a:p>
            <a:pPr marL="365760" indent="-256032" algn="r" rtl="1" fontAlgn="auto">
              <a:spcBef>
                <a:spcPts val="3000"/>
              </a:spcBef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fa-IR" dirty="0" smtClean="0"/>
              <a:t>ب</a:t>
            </a:r>
            <a:r>
              <a:rPr lang="fa-IR" dirty="0"/>
              <a:t>) بازه‌ی مهم بالینی </a:t>
            </a:r>
            <a:r>
              <a:rPr lang="fa-IR" b="1" dirty="0" smtClean="0">
                <a:solidFill>
                  <a:srgbClr val="FF0000"/>
                </a:solidFill>
              </a:rPr>
              <a:t>بسته </a:t>
            </a:r>
            <a:r>
              <a:rPr lang="fa-IR" dirty="0" smtClean="0"/>
              <a:t>است مانند کلسیم: آزمون </a:t>
            </a:r>
            <a:r>
              <a:rPr lang="en-US" dirty="0"/>
              <a:t>t</a:t>
            </a:r>
            <a:endParaRPr lang="fa-IR" dirty="0" smtClean="0"/>
          </a:p>
        </p:txBody>
      </p:sp>
      <p:sp>
        <p:nvSpPr>
          <p:cNvPr id="6247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D6BF601-5751-4E2B-BC62-CB05EFF7299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71500" y="5181600"/>
            <a:ext cx="8001000" cy="646113"/>
          </a:xfrm>
          <a:prstGeom prst="rect">
            <a:avLst/>
          </a:prstGeom>
          <a:gradFill flip="none" rotWithShape="1">
            <a:gsLst>
              <a:gs pos="0">
                <a:srgbClr val="00FF99">
                  <a:tint val="66000"/>
                  <a:satMod val="160000"/>
                </a:srgbClr>
              </a:gs>
              <a:gs pos="50000">
                <a:srgbClr val="00FF99">
                  <a:tint val="44500"/>
                  <a:satMod val="160000"/>
                </a:srgbClr>
              </a:gs>
              <a:gs pos="100000">
                <a:srgbClr val="00FF99">
                  <a:tint val="23500"/>
                  <a:satMod val="160000"/>
                </a:srgbClr>
              </a:gs>
            </a:gsLst>
            <a:lin ang="0" scaled="1"/>
            <a:tileRect/>
          </a:gradFill>
          <a:ln w="19050">
            <a:solidFill>
              <a:srgbClr val="FF0000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>
            <a:spAutoFit/>
          </a:bodyPr>
          <a:lstStyle/>
          <a:p>
            <a:pPr algn="justLow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3600" dirty="0">
                <a:latin typeface="+mn-lt"/>
                <a:cs typeface="+mn-cs"/>
              </a:rPr>
              <a:t>اختلاف </a:t>
            </a:r>
            <a:r>
              <a:rPr lang="fa-IR" sz="3600" b="1" dirty="0">
                <a:solidFill>
                  <a:srgbClr val="FF0000"/>
                </a:solidFill>
                <a:latin typeface="+mn-lt"/>
                <a:cs typeface="+mn-cs"/>
              </a:rPr>
              <a:t>متوسط</a:t>
            </a:r>
            <a:r>
              <a:rPr lang="fa-IR" sz="3600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fa-IR" sz="3600" dirty="0">
                <a:latin typeface="+mn-lt"/>
                <a:cs typeface="+mn-cs"/>
              </a:rPr>
              <a:t>روش مورد بررسی با روش مرجع</a:t>
            </a:r>
            <a:endParaRPr lang="en-US" sz="3600" dirty="0"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296144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 rtl="1" fontAlgn="auto">
              <a:spcAft>
                <a:spcPts val="0"/>
              </a:spcAft>
              <a:defRPr/>
            </a:pPr>
            <a:r>
              <a:rPr lang="fa-IR" dirty="0"/>
              <a:t>گام‌های ارزشیابی </a:t>
            </a:r>
            <a:r>
              <a:rPr lang="fa-IR" dirty="0" smtClean="0"/>
              <a:t>روش: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513688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65760" indent="-256032" algn="r" rtl="1" fontAlgn="auto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fa-IR" dirty="0" smtClean="0"/>
              <a:t>بررسی نوسان؛ </a:t>
            </a:r>
            <a:r>
              <a:rPr lang="fa-IR" b="1" dirty="0" smtClean="0">
                <a:solidFill>
                  <a:srgbClr val="C00000"/>
                </a:solidFill>
              </a:rPr>
              <a:t>تکرارپذیری               </a:t>
            </a:r>
          </a:p>
          <a:p>
            <a:pPr marL="365760" indent="-256032" algn="r" rtl="1" fontAlgn="auto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fa-IR" dirty="0" smtClean="0"/>
              <a:t>بررسی </a:t>
            </a:r>
            <a:r>
              <a:rPr lang="fa-IR" b="1" dirty="0">
                <a:solidFill>
                  <a:srgbClr val="C00000"/>
                </a:solidFill>
              </a:rPr>
              <a:t>نامیزانی</a:t>
            </a:r>
          </a:p>
          <a:p>
            <a:pPr marL="365760" indent="-256032" algn="r" rtl="1" fontAlgn="auto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fa-IR" b="1" dirty="0">
                <a:solidFill>
                  <a:schemeClr val="bg1">
                    <a:lumMod val="65000"/>
                  </a:schemeClr>
                </a:solidFill>
              </a:rPr>
              <a:t>خطی بودن </a:t>
            </a:r>
            <a:r>
              <a:rPr lang="fa-IR" dirty="0" smtClean="0">
                <a:solidFill>
                  <a:schemeClr val="bg1">
                    <a:lumMod val="65000"/>
                  </a:schemeClr>
                </a:solidFill>
              </a:rPr>
              <a:t>روش؛ </a:t>
            </a:r>
            <a:r>
              <a:rPr lang="fa-IR" dirty="0">
                <a:solidFill>
                  <a:schemeClr val="bg1">
                    <a:lumMod val="65000"/>
                  </a:schemeClr>
                </a:solidFill>
              </a:rPr>
              <a:t>گستره‌ی قابل </a:t>
            </a:r>
            <a:r>
              <a:rPr lang="fa-IR" dirty="0" smtClean="0">
                <a:solidFill>
                  <a:schemeClr val="bg1">
                    <a:lumMod val="65000"/>
                  </a:schemeClr>
                </a:solidFill>
              </a:rPr>
              <a:t>گزارش</a:t>
            </a:r>
          </a:p>
          <a:p>
            <a:pPr marL="365760" indent="-256032" algn="r" rtl="1" fontAlgn="auto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fa-IR" dirty="0" smtClean="0">
                <a:solidFill>
                  <a:schemeClr val="bg1">
                    <a:lumMod val="65000"/>
                  </a:schemeClr>
                </a:solidFill>
              </a:rPr>
              <a:t>بررسی </a:t>
            </a:r>
            <a:r>
              <a:rPr lang="fa-IR" b="1" dirty="0">
                <a:solidFill>
                  <a:schemeClr val="bg1">
                    <a:lumMod val="65000"/>
                  </a:schemeClr>
                </a:solidFill>
              </a:rPr>
              <a:t>مداخله‌گرها </a:t>
            </a:r>
            <a:r>
              <a:rPr lang="fa-IR" dirty="0" smtClean="0">
                <a:solidFill>
                  <a:schemeClr val="bg1">
                    <a:lumMod val="65000"/>
                  </a:schemeClr>
                </a:solidFill>
              </a:rPr>
              <a:t>یا بررسی بازیافت</a:t>
            </a:r>
          </a:p>
          <a:p>
            <a:pPr marL="365760" indent="-256032" algn="r" rtl="1" fontAlgn="auto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fa-IR" dirty="0" smtClean="0">
                <a:solidFill>
                  <a:schemeClr val="bg1">
                    <a:lumMod val="65000"/>
                  </a:schemeClr>
                </a:solidFill>
              </a:rPr>
              <a:t>بررسی </a:t>
            </a:r>
            <a:r>
              <a:rPr lang="fa-IR" b="1" dirty="0">
                <a:solidFill>
                  <a:schemeClr val="bg1">
                    <a:lumMod val="65000"/>
                  </a:schemeClr>
                </a:solidFill>
              </a:rPr>
              <a:t>مرز تشخیص </a:t>
            </a:r>
            <a:r>
              <a:rPr lang="fa-IR" dirty="0" smtClean="0">
                <a:solidFill>
                  <a:schemeClr val="bg1">
                    <a:lumMod val="65000"/>
                  </a:schemeClr>
                </a:solidFill>
              </a:rPr>
              <a:t>روش</a:t>
            </a:r>
          </a:p>
          <a:p>
            <a:pPr marL="365760" indent="-256032" algn="r" rtl="1" fontAlgn="auto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fa-IR" dirty="0">
                <a:solidFill>
                  <a:schemeClr val="bg1">
                    <a:lumMod val="65000"/>
                  </a:schemeClr>
                </a:solidFill>
              </a:rPr>
              <a:t>بررسی </a:t>
            </a:r>
            <a:r>
              <a:rPr lang="fa-IR" b="1" dirty="0">
                <a:solidFill>
                  <a:schemeClr val="bg1">
                    <a:lumMod val="65000"/>
                  </a:schemeClr>
                </a:solidFill>
              </a:rPr>
              <a:t>محدوده‌ی </a:t>
            </a:r>
            <a:r>
              <a:rPr lang="fa-IR" b="1" dirty="0" smtClean="0">
                <a:solidFill>
                  <a:schemeClr val="bg1">
                    <a:lumMod val="65000"/>
                  </a:schemeClr>
                </a:solidFill>
              </a:rPr>
              <a:t>طبیعی</a:t>
            </a:r>
            <a:r>
              <a:rPr lang="fa-IR" dirty="0">
                <a:solidFill>
                  <a:schemeClr val="bg1">
                    <a:lumMod val="65000"/>
                  </a:schemeClr>
                </a:solidFill>
              </a:rPr>
              <a:t>؛</a:t>
            </a:r>
            <a:r>
              <a:rPr lang="fa-IR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fa-IR" dirty="0">
                <a:solidFill>
                  <a:schemeClr val="bg1">
                    <a:lumMod val="65000"/>
                  </a:schemeClr>
                </a:solidFill>
              </a:rPr>
              <a:t>گواهی کردن یا تعیین محدوده‌ی طبیعی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marL="109728" indent="0" algn="r" rtl="1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fa-IR" dirty="0" smtClean="0"/>
          </a:p>
          <a:p>
            <a:pPr marL="365760" indent="-256032" algn="r" rtl="1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en-US" dirty="0"/>
          </a:p>
          <a:p>
            <a:pPr marL="109728" indent="0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en-US" dirty="0"/>
          </a:p>
        </p:txBody>
      </p:sp>
      <p:sp>
        <p:nvSpPr>
          <p:cNvPr id="6349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0A7E77A-7708-4825-9A6E-AA0D51328DA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58</a:t>
            </a:fld>
            <a:endParaRPr lang="en-US"/>
          </a:p>
        </p:txBody>
      </p:sp>
      <p:sp>
        <p:nvSpPr>
          <p:cNvPr id="7" name="Left Arrow 6"/>
          <p:cNvSpPr/>
          <p:nvPr/>
        </p:nvSpPr>
        <p:spPr>
          <a:xfrm>
            <a:off x="3995738" y="2276475"/>
            <a:ext cx="936625" cy="1152525"/>
          </a:xfrm>
          <a:prstGeom prst="leftArrow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28600" y="2286000"/>
            <a:ext cx="3698658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3200" b="1" dirty="0"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+mn-lt"/>
                <a:cs typeface="+mn-cs"/>
              </a:rPr>
              <a:t>ویژگی‌های اجرایی روش مربوط به اعتماد پذیری</a:t>
            </a:r>
            <a:endParaRPr lang="en-US" sz="3200" b="1" dirty="0">
              <a:solidFill>
                <a:srgbClr val="7030A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+mn-lt"/>
              <a:cs typeface="+mn-cs"/>
            </a:endParaRPr>
          </a:p>
        </p:txBody>
      </p:sp>
      <p:sp>
        <p:nvSpPr>
          <p:cNvPr id="63499" name="TextBox 4"/>
          <p:cNvSpPr txBox="1">
            <a:spLocks noChangeArrowheads="1"/>
          </p:cNvSpPr>
          <p:nvPr/>
        </p:nvSpPr>
        <p:spPr bwMode="auto">
          <a:xfrm>
            <a:off x="8316913" y="1836738"/>
            <a:ext cx="101758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sz="6000" b="1">
                <a:solidFill>
                  <a:srgbClr val="00B050"/>
                </a:solidFill>
              </a:rPr>
              <a:t>√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8316913" y="2625725"/>
            <a:ext cx="101758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sz="6000" b="1">
                <a:solidFill>
                  <a:srgbClr val="00B050"/>
                </a:solidFill>
              </a:rPr>
              <a:t>√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7488"/>
            <a:ext cx="8229600" cy="1066800"/>
          </a:xfr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rtl="1" fontAlgn="auto">
              <a:spcAft>
                <a:spcPts val="0"/>
              </a:spcAft>
              <a:defRPr/>
            </a:pPr>
            <a:r>
              <a:rPr lang="fa-IR" dirty="0"/>
              <a:t>تصمیم‌گیری در باره‌ی </a:t>
            </a:r>
            <a:r>
              <a:rPr lang="fa-IR" dirty="0" smtClean="0"/>
              <a:t>روش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4188"/>
            <a:ext cx="8229600" cy="4819650"/>
          </a:xfrm>
          <a:gradFill flip="none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81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09728" indent="0" algn="r" rtl="1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fa-IR" dirty="0"/>
          </a:p>
        </p:txBody>
      </p:sp>
      <p:sp>
        <p:nvSpPr>
          <p:cNvPr id="6451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92E6441-A825-4FCB-B4B2-AFBBEBE82F7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59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923490" y="2209800"/>
            <a:ext cx="3240360" cy="4060304"/>
          </a:xfrm>
          <a:prstGeom prst="rect">
            <a:avLst/>
          </a:prstGeom>
          <a:ln w="57150">
            <a:solidFill>
              <a:srgbClr val="7030A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/>
          </a:p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3600" b="1" dirty="0"/>
              <a:t>معیار</a:t>
            </a:r>
            <a:r>
              <a:rPr lang="fa-IR" sz="3600" dirty="0"/>
              <a:t> </a:t>
            </a:r>
            <a:r>
              <a:rPr lang="fa-IR" sz="3600" b="1" dirty="0">
                <a:solidFill>
                  <a:srgbClr val="FF0000"/>
                </a:solidFill>
              </a:rPr>
              <a:t>کار خوب</a:t>
            </a:r>
          </a:p>
          <a:p>
            <a:pPr marL="900113" indent="-449263" algn="r" rtl="1" fontAlgn="auto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800" dirty="0"/>
              <a:t>TE</a:t>
            </a:r>
            <a:r>
              <a:rPr lang="en-US" sz="2800" baseline="-25000" dirty="0"/>
              <a:t>a</a:t>
            </a:r>
            <a:endParaRPr lang="fa-IR" sz="2800" baseline="-25000" dirty="0"/>
          </a:p>
          <a:p>
            <a:pPr marL="900113" indent="-449263" algn="r" rtl="1" fontAlgn="auto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fa-IR" sz="2800" dirty="0"/>
              <a:t>95%</a:t>
            </a:r>
          </a:p>
          <a:p>
            <a:pPr marL="457200" indent="-457200" algn="r" rtl="1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endParaRPr lang="en-US" sz="2400" baseline="-25000" dirty="0"/>
          </a:p>
        </p:txBody>
      </p:sp>
      <p:sp>
        <p:nvSpPr>
          <p:cNvPr id="5" name="Rectangle 4"/>
          <p:cNvSpPr/>
          <p:nvPr/>
        </p:nvSpPr>
        <p:spPr>
          <a:xfrm>
            <a:off x="990600" y="2209800"/>
            <a:ext cx="3312368" cy="4060304"/>
          </a:xfrm>
          <a:prstGeom prst="rect">
            <a:avLst/>
          </a:prstGeom>
          <a:ln w="57150">
            <a:solidFill>
              <a:srgbClr val="7030A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/>
          </a:p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3600" b="1" dirty="0"/>
              <a:t>ویژگی‌های</a:t>
            </a:r>
            <a:r>
              <a:rPr lang="fa-IR" sz="3600" dirty="0"/>
              <a:t> </a:t>
            </a:r>
            <a:r>
              <a:rPr lang="fa-IR" sz="3600" b="1" dirty="0">
                <a:solidFill>
                  <a:srgbClr val="FF0000"/>
                </a:solidFill>
              </a:rPr>
              <a:t>اجرایی</a:t>
            </a:r>
            <a:endParaRPr lang="fa-IR" sz="3600" b="1" dirty="0"/>
          </a:p>
          <a:p>
            <a:pPr marL="900113" indent="-449263" algn="r" rtl="1" fontAlgn="auto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fa-IR" sz="2800" dirty="0"/>
              <a:t>پراکندگی </a:t>
            </a:r>
            <a:r>
              <a:rPr lang="en-US" sz="2800" dirty="0"/>
              <a:t>(CV)</a:t>
            </a:r>
            <a:endParaRPr lang="fa-IR" sz="2800" dirty="0"/>
          </a:p>
          <a:p>
            <a:pPr marL="900113" indent="-449263" algn="r" rtl="1" fontAlgn="auto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fa-IR" sz="2800" dirty="0"/>
              <a:t>نامیزانی </a:t>
            </a:r>
            <a:r>
              <a:rPr lang="en-US" sz="2800" dirty="0"/>
              <a:t>(Bias)</a:t>
            </a:r>
            <a:endParaRPr lang="fa-IR" sz="28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81200"/>
          </a:xfrm>
          <a:solidFill>
            <a:schemeClr val="tx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algn="justLow" fontAlgn="auto">
              <a:spcAft>
                <a:spcPts val="0"/>
              </a:spcAft>
              <a:defRPr/>
            </a:pPr>
            <a:r>
              <a:rPr lang="en-US" sz="3200" dirty="0" err="1"/>
              <a:t>Carraro</a:t>
            </a:r>
            <a:r>
              <a:rPr lang="en-US" sz="3200" dirty="0"/>
              <a:t> P. </a:t>
            </a:r>
            <a:r>
              <a:rPr lang="en-US" sz="3200" dirty="0" err="1"/>
              <a:t>Plebani</a:t>
            </a:r>
            <a:r>
              <a:rPr lang="en-US" sz="3200" dirty="0"/>
              <a:t> M. Errors in a Stat Laboratory: Types and frequencies 10 years </a:t>
            </a:r>
            <a:r>
              <a:rPr lang="en-US" sz="3200" dirty="0" smtClean="0"/>
              <a:t>Later</a:t>
            </a:r>
            <a:r>
              <a:rPr lang="en-US" sz="3200" dirty="0"/>
              <a:t>. Clin Chem 2007:53:1338 - 1342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81200"/>
            <a:ext cx="9144000" cy="487680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normAutofit fontScale="92500" lnSpcReduction="10000"/>
          </a:bodyPr>
          <a:lstStyle/>
          <a:p>
            <a:pPr marL="909637" indent="-571500" algn="justLow" rtl="1" fontAlgn="auto"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§"/>
              <a:defRPr/>
            </a:pPr>
            <a:r>
              <a:rPr lang="fa-IR" sz="5400" dirty="0" smtClean="0">
                <a:solidFill>
                  <a:srgbClr val="005C2A"/>
                </a:solidFill>
              </a:rPr>
              <a:t>51,746 آزمایش؛</a:t>
            </a:r>
          </a:p>
          <a:p>
            <a:pPr marL="1147763" indent="-571500" algn="justLow" rtl="1" fontAlgn="auto"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§"/>
              <a:defRPr/>
            </a:pPr>
            <a:r>
              <a:rPr lang="fa-IR" sz="5400" dirty="0" smtClean="0">
                <a:solidFill>
                  <a:srgbClr val="005C2A"/>
                </a:solidFill>
              </a:rPr>
              <a:t>393 مورد مشکوک؛</a:t>
            </a:r>
          </a:p>
          <a:p>
            <a:pPr marL="1547812" indent="-571500" algn="justLow" rtl="1" fontAlgn="auto"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§"/>
              <a:defRPr/>
            </a:pPr>
            <a:r>
              <a:rPr lang="fa-IR" sz="5400" dirty="0" smtClean="0">
                <a:solidFill>
                  <a:srgbClr val="005C2A"/>
                </a:solidFill>
              </a:rPr>
              <a:t>160 مورد خطای تایید شده؛</a:t>
            </a:r>
          </a:p>
          <a:p>
            <a:pPr marL="2060575" indent="-682625" algn="justLow" rtl="1" fontAlgn="auto"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§"/>
              <a:defRPr/>
            </a:pPr>
            <a:r>
              <a:rPr lang="fa-IR" sz="5400" b="1" u="sng" dirty="0" smtClean="0">
                <a:solidFill>
                  <a:srgbClr val="FF0000"/>
                </a:solidFill>
              </a:rPr>
              <a:t>46</a:t>
            </a:r>
            <a:r>
              <a:rPr lang="fa-IR" sz="5400" dirty="0" smtClean="0">
                <a:solidFill>
                  <a:srgbClr val="FF0000"/>
                </a:solidFill>
              </a:rPr>
              <a:t> </a:t>
            </a:r>
            <a:r>
              <a:rPr lang="fa-IR" sz="5400" dirty="0" smtClean="0">
                <a:solidFill>
                  <a:srgbClr val="005C2A"/>
                </a:solidFill>
              </a:rPr>
              <a:t>مورد منجر به اقدام نارست؛</a:t>
            </a:r>
          </a:p>
          <a:p>
            <a:pPr marL="2511425" indent="-682625" algn="justLow" rtl="1" fontAlgn="auto"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§"/>
              <a:defRPr/>
            </a:pPr>
            <a:r>
              <a:rPr lang="fa-IR" sz="5400" b="1" u="sng" dirty="0" smtClean="0">
                <a:solidFill>
                  <a:srgbClr val="FF0000"/>
                </a:solidFill>
              </a:rPr>
              <a:t>24</a:t>
            </a:r>
            <a:r>
              <a:rPr lang="fa-IR" sz="5400" dirty="0" smtClean="0">
                <a:solidFill>
                  <a:srgbClr val="005C2A"/>
                </a:solidFill>
              </a:rPr>
              <a:t> مورد خطای سنجش</a:t>
            </a:r>
          </a:p>
          <a:p>
            <a:pPr marL="1828800" indent="0" algn="ctr" rtl="1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fa-IR" sz="8000" b="1" i="1" dirty="0" smtClean="0">
                <a:solidFill>
                  <a:srgbClr val="FF0000"/>
                </a:solidFill>
              </a:rPr>
              <a:t>52%</a:t>
            </a:r>
            <a:endParaRPr lang="en-US" sz="5400" b="1" i="1" dirty="0">
              <a:solidFill>
                <a:srgbClr val="FF0000"/>
              </a:solidFill>
            </a:endParaRPr>
          </a:p>
        </p:txBody>
      </p:sp>
      <p:sp>
        <p:nvSpPr>
          <p:cNvPr id="10244" name="TextBox 3"/>
          <p:cNvSpPr txBox="1">
            <a:spLocks noChangeArrowheads="1"/>
          </p:cNvSpPr>
          <p:nvPr/>
        </p:nvSpPr>
        <p:spPr bwMode="auto">
          <a:xfrm>
            <a:off x="1076325" y="4667250"/>
            <a:ext cx="17256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72"/>
            <a:ext cx="9144000" cy="1066800"/>
          </a:xfr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rtl="1" fontAlgn="auto">
              <a:spcAft>
                <a:spcPts val="0"/>
              </a:spcAft>
              <a:defRPr/>
            </a:pPr>
            <a:r>
              <a:rPr lang="fa-IR" dirty="0" smtClean="0"/>
              <a:t>آیا 95% از تولید درون </a:t>
            </a:r>
            <a:r>
              <a:rPr lang="fa-IR" dirty="0"/>
              <a:t>محدوده‌ی </a:t>
            </a:r>
            <a:r>
              <a:rPr lang="fa-IR" dirty="0" smtClean="0"/>
              <a:t>مجاز است؟</a:t>
            </a:r>
            <a:endParaRPr lang="fa-IR" dirty="0"/>
          </a:p>
        </p:txBody>
      </p:sp>
      <p:sp>
        <p:nvSpPr>
          <p:cNvPr id="6554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B520836-0771-4504-B8A7-6F6F2B4C6A3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60</a:t>
            </a:fld>
            <a:endParaRPr lang="en-US"/>
          </a:p>
        </p:txBody>
      </p:sp>
      <p:pic>
        <p:nvPicPr>
          <p:cNvPr id="1026" name="Picture 2" descr="http://www.justindlevine.com/wp-content/uploads/2012/04/seatbe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1177925"/>
            <a:ext cx="4876800" cy="563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rtl="1" fontAlgn="auto">
              <a:spcAft>
                <a:spcPts val="0"/>
              </a:spcAft>
              <a:defRPr/>
            </a:pPr>
            <a:r>
              <a:rPr lang="fa-IR" dirty="0"/>
              <a:t>تصمیم‌گیری در باره‌ی </a:t>
            </a:r>
            <a:r>
              <a:rPr lang="fa-IR" dirty="0" smtClean="0"/>
              <a:t>روش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4325112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09728" indent="0" algn="r" rtl="1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n-US" dirty="0" smtClean="0"/>
              <a:t>TEa </a:t>
            </a:r>
            <a:r>
              <a:rPr lang="en-US" dirty="0"/>
              <a:t>= 10</a:t>
            </a:r>
            <a:r>
              <a:rPr lang="en-US" dirty="0" smtClean="0"/>
              <a:t>%</a:t>
            </a:r>
          </a:p>
          <a:p>
            <a:pPr marL="109728" indent="0" algn="r" rtl="1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en-US" dirty="0"/>
          </a:p>
          <a:p>
            <a:pPr marL="109728" indent="0" algn="r" rtl="1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en-US" dirty="0"/>
          </a:p>
          <a:p>
            <a:pPr marL="109728" indent="0" algn="r" rtl="1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n-US" dirty="0"/>
              <a:t>Bias = 2%</a:t>
            </a:r>
          </a:p>
          <a:p>
            <a:pPr marL="109728" indent="0" algn="r" rtl="1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n-US" dirty="0"/>
              <a:t>CV = </a:t>
            </a:r>
            <a:r>
              <a:rPr lang="en-US" dirty="0" smtClean="0"/>
              <a:t>3%</a:t>
            </a:r>
            <a:endParaRPr lang="fa-IR" dirty="0"/>
          </a:p>
        </p:txBody>
      </p:sp>
      <p:sp>
        <p:nvSpPr>
          <p:cNvPr id="6656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25021BE-7C5E-4FE5-968A-A7F9457FDE6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61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33625" y="2420938"/>
            <a:ext cx="1873250" cy="338455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278188" y="2493963"/>
            <a:ext cx="0" cy="3390900"/>
          </a:xfrm>
          <a:prstGeom prst="line">
            <a:avLst/>
          </a:prstGeom>
          <a:ln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6571" name="TextBox 4"/>
          <p:cNvSpPr txBox="1">
            <a:spLocks noChangeArrowheads="1"/>
          </p:cNvSpPr>
          <p:nvPr/>
        </p:nvSpPr>
        <p:spPr bwMode="auto">
          <a:xfrm>
            <a:off x="3059113" y="5805488"/>
            <a:ext cx="6492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b="1"/>
              <a:t>هدف</a:t>
            </a:r>
          </a:p>
        </p:txBody>
      </p:sp>
      <p:sp>
        <p:nvSpPr>
          <p:cNvPr id="66572" name="TextBox 5"/>
          <p:cNvSpPr txBox="1">
            <a:spLocks noChangeArrowheads="1"/>
          </p:cNvSpPr>
          <p:nvPr/>
        </p:nvSpPr>
        <p:spPr bwMode="auto">
          <a:xfrm>
            <a:off x="3924300" y="5840413"/>
            <a:ext cx="9350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/>
              <a:t>10% +</a:t>
            </a:r>
          </a:p>
        </p:txBody>
      </p:sp>
      <p:sp>
        <p:nvSpPr>
          <p:cNvPr id="66573" name="TextBox 7"/>
          <p:cNvSpPr txBox="1">
            <a:spLocks noChangeArrowheads="1"/>
          </p:cNvSpPr>
          <p:nvPr/>
        </p:nvSpPr>
        <p:spPr bwMode="auto">
          <a:xfrm>
            <a:off x="1835150" y="5840413"/>
            <a:ext cx="8651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/>
              <a:t>10% -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3502025" y="3251200"/>
            <a:ext cx="0" cy="25542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059113" y="4724400"/>
            <a:ext cx="649287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sz="2000" b="1">
                <a:solidFill>
                  <a:srgbClr val="FF0000"/>
                </a:solidFill>
              </a:rPr>
              <a:t>2%</a:t>
            </a:r>
            <a:endParaRPr lang="en-US" sz="2000" b="1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70250" y="5043488"/>
            <a:ext cx="227013" cy="1762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8-Point Star 14"/>
          <p:cNvSpPr/>
          <p:nvPr/>
        </p:nvSpPr>
        <p:spPr>
          <a:xfrm>
            <a:off x="3455988" y="4845050"/>
            <a:ext cx="46037" cy="73025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/>
          </a:p>
        </p:txBody>
      </p:sp>
      <p:sp>
        <p:nvSpPr>
          <p:cNvPr id="16" name="8-Point Star 15"/>
          <p:cNvSpPr/>
          <p:nvPr/>
        </p:nvSpPr>
        <p:spPr>
          <a:xfrm>
            <a:off x="3663950" y="4970463"/>
            <a:ext cx="44450" cy="73025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/>
          </a:p>
        </p:txBody>
      </p:sp>
      <p:sp>
        <p:nvSpPr>
          <p:cNvPr id="17" name="8-Point Star 16"/>
          <p:cNvSpPr/>
          <p:nvPr/>
        </p:nvSpPr>
        <p:spPr>
          <a:xfrm>
            <a:off x="3652838" y="5241925"/>
            <a:ext cx="46037" cy="71438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/>
          </a:p>
        </p:txBody>
      </p:sp>
      <p:sp>
        <p:nvSpPr>
          <p:cNvPr id="18" name="8-Point Star 17"/>
          <p:cNvSpPr/>
          <p:nvPr/>
        </p:nvSpPr>
        <p:spPr>
          <a:xfrm>
            <a:off x="3592513" y="5487988"/>
            <a:ext cx="46037" cy="71437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/>
          </a:p>
        </p:txBody>
      </p:sp>
      <p:sp>
        <p:nvSpPr>
          <p:cNvPr id="19" name="8-Point Star 18"/>
          <p:cNvSpPr/>
          <p:nvPr/>
        </p:nvSpPr>
        <p:spPr>
          <a:xfrm>
            <a:off x="3219450" y="5264150"/>
            <a:ext cx="46038" cy="71438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/>
          </a:p>
        </p:txBody>
      </p:sp>
      <p:sp>
        <p:nvSpPr>
          <p:cNvPr id="20" name="8-Point Star 19"/>
          <p:cNvSpPr/>
          <p:nvPr/>
        </p:nvSpPr>
        <p:spPr>
          <a:xfrm>
            <a:off x="2484438" y="4422775"/>
            <a:ext cx="44450" cy="73025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/>
          </a:p>
        </p:txBody>
      </p:sp>
      <p:sp>
        <p:nvSpPr>
          <p:cNvPr id="21" name="8-Point Star 20"/>
          <p:cNvSpPr/>
          <p:nvPr/>
        </p:nvSpPr>
        <p:spPr>
          <a:xfrm>
            <a:off x="3478213" y="5521325"/>
            <a:ext cx="46037" cy="71438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/>
          </a:p>
        </p:txBody>
      </p:sp>
      <p:sp>
        <p:nvSpPr>
          <p:cNvPr id="22" name="8-Point Star 21"/>
          <p:cNvSpPr/>
          <p:nvPr/>
        </p:nvSpPr>
        <p:spPr>
          <a:xfrm>
            <a:off x="3406775" y="5287963"/>
            <a:ext cx="46038" cy="46037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/>
          </a:p>
        </p:txBody>
      </p:sp>
      <p:sp>
        <p:nvSpPr>
          <p:cNvPr id="23" name="8-Point Star 22"/>
          <p:cNvSpPr/>
          <p:nvPr/>
        </p:nvSpPr>
        <p:spPr>
          <a:xfrm>
            <a:off x="3338513" y="5561013"/>
            <a:ext cx="46037" cy="71437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/>
          </a:p>
        </p:txBody>
      </p:sp>
      <p:sp>
        <p:nvSpPr>
          <p:cNvPr id="24" name="8-Point Star 23"/>
          <p:cNvSpPr/>
          <p:nvPr/>
        </p:nvSpPr>
        <p:spPr>
          <a:xfrm>
            <a:off x="3384550" y="5713413"/>
            <a:ext cx="44450" cy="71437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/>
          </a:p>
        </p:txBody>
      </p:sp>
      <p:sp>
        <p:nvSpPr>
          <p:cNvPr id="25" name="8-Point Star 24"/>
          <p:cNvSpPr/>
          <p:nvPr/>
        </p:nvSpPr>
        <p:spPr>
          <a:xfrm>
            <a:off x="3660775" y="5605463"/>
            <a:ext cx="46038" cy="71437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/>
          </a:p>
        </p:txBody>
      </p:sp>
      <p:sp>
        <p:nvSpPr>
          <p:cNvPr id="26" name="8-Point Star 25"/>
          <p:cNvSpPr/>
          <p:nvPr/>
        </p:nvSpPr>
        <p:spPr>
          <a:xfrm>
            <a:off x="3384550" y="4608513"/>
            <a:ext cx="44450" cy="73025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/>
          </a:p>
        </p:txBody>
      </p:sp>
      <p:sp>
        <p:nvSpPr>
          <p:cNvPr id="27" name="8-Point Star 26"/>
          <p:cNvSpPr/>
          <p:nvPr/>
        </p:nvSpPr>
        <p:spPr>
          <a:xfrm>
            <a:off x="3051175" y="5400675"/>
            <a:ext cx="46038" cy="71438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/>
          </a:p>
        </p:txBody>
      </p:sp>
      <p:sp>
        <p:nvSpPr>
          <p:cNvPr id="28" name="8-Point Star 27"/>
          <p:cNvSpPr/>
          <p:nvPr/>
        </p:nvSpPr>
        <p:spPr>
          <a:xfrm>
            <a:off x="3554413" y="4652963"/>
            <a:ext cx="46037" cy="71437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/>
          </a:p>
        </p:txBody>
      </p:sp>
      <p:sp>
        <p:nvSpPr>
          <p:cNvPr id="29" name="8-Point Star 28"/>
          <p:cNvSpPr/>
          <p:nvPr/>
        </p:nvSpPr>
        <p:spPr>
          <a:xfrm>
            <a:off x="3875088" y="4117975"/>
            <a:ext cx="44450" cy="71438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/>
          </a:p>
        </p:txBody>
      </p:sp>
      <p:sp>
        <p:nvSpPr>
          <p:cNvPr id="30" name="8-Point Star 29"/>
          <p:cNvSpPr/>
          <p:nvPr/>
        </p:nvSpPr>
        <p:spPr>
          <a:xfrm>
            <a:off x="3532188" y="4351338"/>
            <a:ext cx="46037" cy="71437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/>
          </a:p>
        </p:txBody>
      </p:sp>
      <p:sp>
        <p:nvSpPr>
          <p:cNvPr id="31" name="8-Point Star 30"/>
          <p:cNvSpPr/>
          <p:nvPr/>
        </p:nvSpPr>
        <p:spPr>
          <a:xfrm>
            <a:off x="3652838" y="4768850"/>
            <a:ext cx="46037" cy="71438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/>
          </a:p>
        </p:txBody>
      </p:sp>
      <p:sp>
        <p:nvSpPr>
          <p:cNvPr id="32" name="8-Point Star 31"/>
          <p:cNvSpPr/>
          <p:nvPr/>
        </p:nvSpPr>
        <p:spPr>
          <a:xfrm>
            <a:off x="3371850" y="4421188"/>
            <a:ext cx="44450" cy="71437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/>
          </a:p>
        </p:txBody>
      </p:sp>
      <p:sp>
        <p:nvSpPr>
          <p:cNvPr id="33" name="8-Point Star 32"/>
          <p:cNvSpPr/>
          <p:nvPr/>
        </p:nvSpPr>
        <p:spPr>
          <a:xfrm>
            <a:off x="3416300" y="5618163"/>
            <a:ext cx="46038" cy="71437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/>
          </a:p>
        </p:txBody>
      </p:sp>
      <p:sp>
        <p:nvSpPr>
          <p:cNvPr id="34" name="8-Point Star 33"/>
          <p:cNvSpPr/>
          <p:nvPr/>
        </p:nvSpPr>
        <p:spPr>
          <a:xfrm>
            <a:off x="3638550" y="4492625"/>
            <a:ext cx="44450" cy="71438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/>
          </a:p>
        </p:txBody>
      </p:sp>
      <p:sp>
        <p:nvSpPr>
          <p:cNvPr id="35" name="8-Point Star 34"/>
          <p:cNvSpPr/>
          <p:nvPr/>
        </p:nvSpPr>
        <p:spPr>
          <a:xfrm>
            <a:off x="3424238" y="4157663"/>
            <a:ext cx="46037" cy="71437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/>
          </a:p>
        </p:txBody>
      </p:sp>
      <p:sp>
        <p:nvSpPr>
          <p:cNvPr id="36" name="8-Point Star 35"/>
          <p:cNvSpPr/>
          <p:nvPr/>
        </p:nvSpPr>
        <p:spPr>
          <a:xfrm>
            <a:off x="4346575" y="5205413"/>
            <a:ext cx="46038" cy="71437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/>
          </a:p>
        </p:txBody>
      </p:sp>
      <p:pic>
        <p:nvPicPr>
          <p:cNvPr id="38" name="Picture 2" descr="http://media-2.web.britannica.com/eb-media/89/75089-004-9A2E0417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7038" y="2308225"/>
            <a:ext cx="5019675" cy="436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41" descr="http://www.westgard.com/images/Westgard/lesson/lsn75f2.gif"/>
          <p:cNvPicPr>
            <a:picLocks noChangeAspect="1" noChangeArrowheads="1"/>
          </p:cNvPicPr>
          <p:nvPr/>
        </p:nvPicPr>
        <p:blipFill>
          <a:blip r:embed="rId3"/>
          <a:srcRect l="4359" b="18698"/>
          <a:stretch>
            <a:fillRect/>
          </a:stretch>
        </p:blipFill>
        <p:spPr bwMode="auto">
          <a:xfrm>
            <a:off x="155575" y="298450"/>
            <a:ext cx="8382000" cy="627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3" name="Straight Connector 42"/>
          <p:cNvCxnSpPr/>
          <p:nvPr/>
        </p:nvCxnSpPr>
        <p:spPr>
          <a:xfrm flipV="1">
            <a:off x="3279775" y="3830638"/>
            <a:ext cx="23813" cy="2455862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4803775" y="3906838"/>
            <a:ext cx="0" cy="2455862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3279775" y="4535488"/>
            <a:ext cx="1524000" cy="841375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68%</a:t>
            </a:r>
            <a:endParaRPr lang="fa-IR" sz="24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400" b="1" dirty="0"/>
              <a:t>±</a:t>
            </a:r>
            <a:r>
              <a:rPr lang="en-US" sz="2400" b="1" dirty="0"/>
              <a:t> 1SD</a:t>
            </a:r>
            <a:endParaRPr lang="fa-IR" sz="2400" b="1" dirty="0"/>
          </a:p>
        </p:txBody>
      </p:sp>
      <p:sp>
        <p:nvSpPr>
          <p:cNvPr id="46" name="Rectangle 45"/>
          <p:cNvSpPr/>
          <p:nvPr/>
        </p:nvSpPr>
        <p:spPr>
          <a:xfrm>
            <a:off x="2670175" y="3616325"/>
            <a:ext cx="2743200" cy="98107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/>
              <a:t>95%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3200" b="1" dirty="0"/>
              <a:t>±</a:t>
            </a:r>
            <a:r>
              <a:rPr lang="en-US" sz="3200" b="1" dirty="0"/>
              <a:t> 2SD</a:t>
            </a:r>
            <a:endParaRPr lang="fa-IR" sz="3200" b="1" dirty="0"/>
          </a:p>
        </p:txBody>
      </p:sp>
      <p:cxnSp>
        <p:nvCxnSpPr>
          <p:cNvPr id="47" name="Straight Connector 46"/>
          <p:cNvCxnSpPr/>
          <p:nvPr/>
        </p:nvCxnSpPr>
        <p:spPr>
          <a:xfrm flipV="1">
            <a:off x="2008188" y="3762375"/>
            <a:ext cx="0" cy="2455863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5915025" y="3763963"/>
            <a:ext cx="0" cy="245745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1978025" y="2851150"/>
            <a:ext cx="3937000" cy="92551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/>
              <a:t>99.7%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800" b="1" dirty="0"/>
              <a:t>±</a:t>
            </a:r>
            <a:r>
              <a:rPr lang="en-US" sz="2800" b="1" dirty="0"/>
              <a:t> 3SD</a:t>
            </a:r>
            <a:endParaRPr lang="fa-IR" sz="2800" b="1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45" grpId="0" animBg="1"/>
      <p:bldP spid="46" grpId="0" animBg="1"/>
      <p:bldP spid="49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964936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09728" indent="0" algn="r" rtl="1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fa-IR" sz="3600" b="1" i="1" dirty="0" smtClean="0">
                <a:solidFill>
                  <a:srgbClr val="0070C0"/>
                </a:solidFill>
              </a:rPr>
              <a:t>مثال:</a:t>
            </a:r>
          </a:p>
          <a:p>
            <a:pPr marL="109728" indent="0" algn="r" rtl="1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fa-IR" dirty="0" smtClean="0">
                <a:solidFill>
                  <a:schemeClr val="tx1"/>
                </a:solidFill>
              </a:rPr>
              <a:t>نمودارتوزیع </a:t>
            </a:r>
            <a:r>
              <a:rPr lang="fa-IR" dirty="0">
                <a:solidFill>
                  <a:schemeClr val="tx1"/>
                </a:solidFill>
              </a:rPr>
              <a:t>وزن یک </a:t>
            </a:r>
            <a:r>
              <a:rPr lang="fa-IR" dirty="0" smtClean="0">
                <a:solidFill>
                  <a:schemeClr val="tx1"/>
                </a:solidFill>
              </a:rPr>
              <a:t>کودکان مدرسه گاسی است؛</a:t>
            </a:r>
          </a:p>
          <a:p>
            <a:pPr marL="109728" indent="0" algn="r" rtl="1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fa-IR" dirty="0" smtClean="0">
                <a:solidFill>
                  <a:schemeClr val="tx1"/>
                </a:solidFill>
              </a:rPr>
              <a:t>میانگین وزن کودکان: </a:t>
            </a:r>
            <a:r>
              <a:rPr lang="fa-IR" b="1" dirty="0" smtClean="0">
                <a:solidFill>
                  <a:srgbClr val="FF0000"/>
                </a:solidFill>
              </a:rPr>
              <a:t>50 </a:t>
            </a:r>
            <a:r>
              <a:rPr lang="fa-IR" dirty="0" smtClean="0">
                <a:solidFill>
                  <a:schemeClr val="tx1"/>
                </a:solidFill>
              </a:rPr>
              <a:t>کیلوگرم؛</a:t>
            </a:r>
          </a:p>
          <a:p>
            <a:pPr marL="109728" indent="0" algn="r" rtl="1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fa-IR" dirty="0" smtClean="0">
                <a:solidFill>
                  <a:schemeClr val="tx1"/>
                </a:solidFill>
              </a:rPr>
              <a:t>انحراف معیار: </a:t>
            </a:r>
            <a:r>
              <a:rPr lang="fa-IR" b="1" dirty="0" smtClean="0">
                <a:solidFill>
                  <a:srgbClr val="FF0000"/>
                </a:solidFill>
              </a:rPr>
              <a:t>2 </a:t>
            </a:r>
            <a:r>
              <a:rPr lang="fa-IR" dirty="0">
                <a:solidFill>
                  <a:schemeClr val="tx1"/>
                </a:solidFill>
              </a:rPr>
              <a:t>کیلوگرم؛</a:t>
            </a:r>
            <a:endParaRPr lang="fa-IR" dirty="0" smtClean="0">
              <a:solidFill>
                <a:schemeClr val="tx1"/>
              </a:solidFill>
            </a:endParaRPr>
          </a:p>
          <a:p>
            <a:pPr marL="109728" indent="0" algn="r" rtl="1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fa-IR" dirty="0" smtClean="0"/>
          </a:p>
          <a:p>
            <a:pPr marL="109728" indent="0" algn="ctr" rtl="1" fontAlgn="auto">
              <a:spcAft>
                <a:spcPts val="240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fa-IR" dirty="0" smtClean="0"/>
              <a:t>وزن </a:t>
            </a:r>
            <a:r>
              <a:rPr lang="fa-IR" sz="3200" dirty="0" smtClean="0"/>
              <a:t>68% کودکان از *** تا *** است.</a:t>
            </a:r>
          </a:p>
          <a:p>
            <a:pPr marL="109728" indent="0" algn="ctr" rtl="1" fontAlgn="auto">
              <a:spcAft>
                <a:spcPts val="240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fa-IR" sz="3200" dirty="0"/>
              <a:t>وزن 95</a:t>
            </a:r>
            <a:r>
              <a:rPr lang="fa-IR" sz="3200" dirty="0" smtClean="0"/>
              <a:t>% کودکان از *** تا *** است.</a:t>
            </a:r>
          </a:p>
          <a:p>
            <a:pPr marL="109728" indent="0" algn="ctr" rtl="1" fontAlgn="auto">
              <a:spcAft>
                <a:spcPts val="240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fa-IR" sz="3200" dirty="0"/>
              <a:t>وزن 99.7</a:t>
            </a:r>
            <a:r>
              <a:rPr lang="fa-IR" sz="3200" dirty="0" smtClean="0"/>
              <a:t>% کودکان از *** تا *** است.</a:t>
            </a:r>
          </a:p>
          <a:p>
            <a:pPr marL="109728" indent="0" algn="ctr" rtl="1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endParaRPr lang="fa-IR" dirty="0" smtClean="0"/>
          </a:p>
          <a:p>
            <a:pPr marL="109728" indent="0" algn="ctr" rtl="1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endParaRPr lang="fa-IR" dirty="0" smtClean="0"/>
          </a:p>
        </p:txBody>
      </p:sp>
      <p:sp>
        <p:nvSpPr>
          <p:cNvPr id="6758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6E58AAE-29A4-421B-8E20-022B1391E19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62</a:t>
            </a:fld>
            <a:endParaRPr lang="en-US"/>
          </a:p>
        </p:txBody>
      </p:sp>
      <p:sp>
        <p:nvSpPr>
          <p:cNvPr id="67590" name="TextBox 12"/>
          <p:cNvSpPr txBox="1">
            <a:spLocks noChangeArrowheads="1"/>
          </p:cNvSpPr>
          <p:nvPr/>
        </p:nvSpPr>
        <p:spPr bwMode="auto">
          <a:xfrm>
            <a:off x="3059113" y="4724400"/>
            <a:ext cx="649287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0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5964936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09728" indent="0" algn="ctr" rtl="1" fontAlgn="auto">
              <a:spcBef>
                <a:spcPts val="0"/>
              </a:spcBef>
              <a:spcAft>
                <a:spcPts val="300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n-US" sz="4000" dirty="0" smtClean="0"/>
              <a:t>X = 50; SD = 2</a:t>
            </a:r>
            <a:endParaRPr lang="fa-IR" sz="4000" dirty="0" smtClean="0"/>
          </a:p>
          <a:p>
            <a:pPr marL="109728" indent="0" algn="ctr" rtl="1" fontAlgn="auto">
              <a:spcAft>
                <a:spcPts val="240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fa-IR" dirty="0"/>
              <a:t>وزن </a:t>
            </a:r>
            <a:r>
              <a:rPr lang="fa-IR" sz="3200" dirty="0" smtClean="0"/>
              <a:t>68% کودکان از </a:t>
            </a:r>
            <a:r>
              <a:rPr lang="fa-IR" sz="3200" b="1" dirty="0" smtClean="0">
                <a:solidFill>
                  <a:srgbClr val="FF0000"/>
                </a:solidFill>
              </a:rPr>
              <a:t>48 </a:t>
            </a:r>
            <a:r>
              <a:rPr lang="fa-IR" sz="3200" dirty="0" smtClean="0"/>
              <a:t>تا </a:t>
            </a:r>
            <a:r>
              <a:rPr lang="fa-IR" sz="3200" b="1" dirty="0" smtClean="0">
                <a:solidFill>
                  <a:srgbClr val="FF0000"/>
                </a:solidFill>
              </a:rPr>
              <a:t>52 </a:t>
            </a:r>
            <a:r>
              <a:rPr lang="fa-IR" sz="3200" dirty="0" smtClean="0"/>
              <a:t>است.</a:t>
            </a:r>
          </a:p>
          <a:p>
            <a:pPr marL="109728" indent="0" algn="ctr" rtl="1" fontAlgn="auto">
              <a:spcAft>
                <a:spcPts val="240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fa-IR" dirty="0"/>
              <a:t>وزن </a:t>
            </a:r>
            <a:r>
              <a:rPr lang="fa-IR" sz="3200" dirty="0" smtClean="0"/>
              <a:t>95% کودکان از </a:t>
            </a:r>
            <a:r>
              <a:rPr lang="fa-IR" sz="3200" b="1" dirty="0" smtClean="0">
                <a:solidFill>
                  <a:srgbClr val="FF0000"/>
                </a:solidFill>
              </a:rPr>
              <a:t>46 </a:t>
            </a:r>
            <a:r>
              <a:rPr lang="fa-IR" sz="3200" dirty="0" smtClean="0"/>
              <a:t>تا </a:t>
            </a:r>
            <a:r>
              <a:rPr lang="fa-IR" sz="3200" b="1" dirty="0" smtClean="0">
                <a:solidFill>
                  <a:srgbClr val="FF0000"/>
                </a:solidFill>
              </a:rPr>
              <a:t>54</a:t>
            </a:r>
            <a:r>
              <a:rPr lang="fa-IR" sz="3200" dirty="0" smtClean="0"/>
              <a:t> است.</a:t>
            </a:r>
          </a:p>
          <a:p>
            <a:pPr marL="109728" indent="0" algn="ctr" rtl="1" fontAlgn="auto">
              <a:spcAft>
                <a:spcPts val="240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fa-IR" dirty="0"/>
              <a:t>وزن </a:t>
            </a:r>
            <a:r>
              <a:rPr lang="fa-IR" sz="3200" dirty="0" smtClean="0"/>
              <a:t>99.7% کودکان از </a:t>
            </a:r>
            <a:r>
              <a:rPr lang="fa-IR" sz="3200" b="1" dirty="0" smtClean="0">
                <a:solidFill>
                  <a:srgbClr val="FF0000"/>
                </a:solidFill>
              </a:rPr>
              <a:t>44</a:t>
            </a:r>
            <a:r>
              <a:rPr lang="fa-IR" sz="3200" dirty="0" smtClean="0"/>
              <a:t> تا </a:t>
            </a:r>
            <a:r>
              <a:rPr lang="fa-IR" sz="3200" b="1" dirty="0" smtClean="0">
                <a:solidFill>
                  <a:srgbClr val="FF0000"/>
                </a:solidFill>
              </a:rPr>
              <a:t>56</a:t>
            </a:r>
            <a:r>
              <a:rPr lang="fa-IR" sz="3200" dirty="0" smtClean="0"/>
              <a:t> است.</a:t>
            </a:r>
          </a:p>
          <a:p>
            <a:pPr marL="109728" indent="0" algn="ctr" rtl="1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endParaRPr lang="fa-IR" dirty="0" smtClean="0"/>
          </a:p>
          <a:p>
            <a:pPr marL="109728" indent="0" algn="ctr" rtl="1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endParaRPr lang="fa-IR" dirty="0" smtClean="0"/>
          </a:p>
        </p:txBody>
      </p:sp>
      <p:sp>
        <p:nvSpPr>
          <p:cNvPr id="6861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8E2DA76-E6C4-44FB-BA3C-3AED557C0DE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63</a:t>
            </a:fld>
            <a:endParaRPr lang="en-US"/>
          </a:p>
        </p:txBody>
      </p:sp>
      <p:sp>
        <p:nvSpPr>
          <p:cNvPr id="68614" name="TextBox 12"/>
          <p:cNvSpPr txBox="1">
            <a:spLocks noChangeArrowheads="1"/>
          </p:cNvSpPr>
          <p:nvPr/>
        </p:nvSpPr>
        <p:spPr bwMode="auto">
          <a:xfrm>
            <a:off x="3059113" y="4724400"/>
            <a:ext cx="649287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000" b="1">
              <a:solidFill>
                <a:srgbClr val="FF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897188" y="685800"/>
            <a:ext cx="28892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200" y="4340225"/>
            <a:ext cx="8991600" cy="1570038"/>
          </a:xfrm>
          <a:prstGeom prst="rect">
            <a:avLst/>
          </a:prstGeom>
          <a:solidFill>
            <a:schemeClr val="bg1"/>
          </a:solidFill>
          <a:ln w="28575">
            <a:solidFill>
              <a:srgbClr val="005C2A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Low" rtl="1"/>
            <a:r>
              <a:rPr lang="fa-IR" sz="3200" b="1" i="1">
                <a:solidFill>
                  <a:srgbClr val="FF0000"/>
                </a:solidFill>
              </a:rPr>
              <a:t>پرسش:</a:t>
            </a:r>
          </a:p>
          <a:p>
            <a:pPr algn="justLow" rtl="1"/>
            <a:r>
              <a:rPr lang="fa-IR" sz="3200"/>
              <a:t>اگر معیار وزن مناسب چنین باشد: وزن 95% از کودکان 5±50 باشد؛ آیا وضعیت این کودکان پذیرفته است؟</a:t>
            </a:r>
            <a:endParaRPr lang="en-US" sz="3200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68032"/>
            <a:ext cx="9144000" cy="6206504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09728" indent="0" rtl="1" fontAlgn="auto">
              <a:spcBef>
                <a:spcPts val="0"/>
              </a:spcBef>
              <a:spcAft>
                <a:spcPts val="300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X =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58</a:t>
            </a:r>
            <a:endParaRPr lang="fa-IR" sz="4000" dirty="0">
              <a:latin typeface="Arial" panose="020B0604020202020204" pitchFamily="34" charset="0"/>
            </a:endParaRPr>
          </a:p>
          <a:p>
            <a:pPr marL="109728" indent="0" algn="r" rtl="1" fontAlgn="auto">
              <a:spcAft>
                <a:spcPts val="240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fa-IR" dirty="0" smtClean="0"/>
              <a:t>وزن </a:t>
            </a:r>
            <a:r>
              <a:rPr lang="fa-IR" sz="3200" dirty="0" smtClean="0"/>
              <a:t>95%</a:t>
            </a:r>
            <a:r>
              <a:rPr lang="fa-IR" sz="3200" dirty="0"/>
              <a:t>؟</a:t>
            </a:r>
            <a:endParaRPr lang="fa-IR" dirty="0" smtClean="0"/>
          </a:p>
        </p:txBody>
      </p:sp>
      <p:sp>
        <p:nvSpPr>
          <p:cNvPr id="6963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A9E92CB-AF96-4193-91FF-3311DBDFEA6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64</a:t>
            </a:fld>
            <a:endParaRPr lang="en-US"/>
          </a:p>
        </p:txBody>
      </p:sp>
      <p:sp>
        <p:nvSpPr>
          <p:cNvPr id="69638" name="TextBox 12"/>
          <p:cNvSpPr txBox="1">
            <a:spLocks noChangeArrowheads="1"/>
          </p:cNvSpPr>
          <p:nvPr/>
        </p:nvSpPr>
        <p:spPr bwMode="auto">
          <a:xfrm>
            <a:off x="3059113" y="4724400"/>
            <a:ext cx="649287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000" b="1">
              <a:solidFill>
                <a:srgbClr val="FF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82550" y="433388"/>
            <a:ext cx="29051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0800" y="3962400"/>
            <a:ext cx="8991600" cy="2554288"/>
          </a:xfrm>
          <a:prstGeom prst="rect">
            <a:avLst/>
          </a:prstGeom>
          <a:solidFill>
            <a:schemeClr val="bg1"/>
          </a:solidFill>
          <a:ln w="28575">
            <a:solidFill>
              <a:srgbClr val="005C2A"/>
            </a:solidFill>
          </a:ln>
        </p:spPr>
        <p:txBody>
          <a:bodyPr>
            <a:spAutoFit/>
          </a:bodyPr>
          <a:lstStyle/>
          <a:p>
            <a:pPr algn="justLow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3200" b="1" i="1" dirty="0">
                <a:solidFill>
                  <a:srgbClr val="FF0000"/>
                </a:solidFill>
                <a:latin typeface="+mn-lt"/>
                <a:cs typeface="+mn-cs"/>
              </a:rPr>
              <a:t>پرسش:</a:t>
            </a:r>
          </a:p>
          <a:p>
            <a:pPr marL="457200" indent="-457200" algn="justLow" rtl="1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fa-IR" sz="3200" dirty="0">
                <a:latin typeface="+mn-lt"/>
                <a:cs typeface="+mn-cs"/>
              </a:rPr>
              <a:t>وزن هدف: 60</a:t>
            </a:r>
          </a:p>
          <a:p>
            <a:pPr marL="457200" indent="-457200" algn="justLow" rtl="1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fa-IR" sz="3200" dirty="0">
                <a:latin typeface="+mn-lt"/>
                <a:cs typeface="+mn-cs"/>
              </a:rPr>
              <a:t>محدوده‌ی مجاز: 20%</a:t>
            </a:r>
          </a:p>
          <a:p>
            <a:pPr marL="457200" indent="-457200" algn="justLow" rtl="1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fa-IR" sz="3200" dirty="0">
                <a:latin typeface="+mn-lt"/>
                <a:cs typeface="+mn-cs"/>
              </a:rPr>
              <a:t>درصد مجاز بیرون از محدوده: 5%</a:t>
            </a:r>
          </a:p>
          <a:p>
            <a:pPr algn="justLow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3200" dirty="0">
                <a:latin typeface="+mn-lt"/>
                <a:cs typeface="+mn-cs"/>
              </a:rPr>
              <a:t>آیا وضعیت این کودکان پذیرفته است؟</a:t>
            </a:r>
            <a:endParaRPr lang="en-US" sz="3200" dirty="0">
              <a:latin typeface="+mn-lt"/>
              <a:cs typeface="+mn-cs"/>
            </a:endParaRPr>
          </a:p>
        </p:txBody>
      </p:sp>
      <p:sp>
        <p:nvSpPr>
          <p:cNvPr id="69641" name="TextBox 1"/>
          <p:cNvSpPr txBox="1">
            <a:spLocks noChangeArrowheads="1"/>
          </p:cNvSpPr>
          <p:nvPr/>
        </p:nvSpPr>
        <p:spPr bwMode="auto">
          <a:xfrm>
            <a:off x="5867400" y="433388"/>
            <a:ext cx="29654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fa-IR" sz="2400" b="1"/>
              <a:t>وزن یک جمعیت نوجوان</a:t>
            </a:r>
            <a:endParaRPr lang="en-US" sz="2400" b="1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09600" y="4478338"/>
            <a:ext cx="2965450" cy="708025"/>
          </a:xfrm>
          <a:prstGeom prst="rect">
            <a:avLst/>
          </a:prstGeom>
          <a:noFill/>
          <a:ln w="57150">
            <a:solidFill>
              <a:srgbClr val="00FF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en-US" sz="4000">
                <a:solidFill>
                  <a:srgbClr val="FF0000"/>
                </a:solidFill>
                <a:latin typeface="Arial" pitchFamily="34" charset="0"/>
              </a:rPr>
              <a:t>48 - 72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0800" y="1023938"/>
            <a:ext cx="23812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1"/>
            <a:r>
              <a:rPr lang="en-US" sz="4000">
                <a:solidFill>
                  <a:srgbClr val="000000"/>
                </a:solidFill>
                <a:latin typeface="Arial" pitchFamily="34" charset="0"/>
              </a:rPr>
              <a:t>SD = 4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962400" y="1377950"/>
            <a:ext cx="29654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en-US" sz="3200">
                <a:solidFill>
                  <a:srgbClr val="FF0000"/>
                </a:solidFill>
                <a:latin typeface="Arial" pitchFamily="34" charset="0"/>
              </a:rPr>
              <a:t>50 - 66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0800" y="2247900"/>
            <a:ext cx="8991600" cy="646113"/>
          </a:xfrm>
          <a:prstGeom prst="rect">
            <a:avLst/>
          </a:prstGeom>
          <a:solidFill>
            <a:schemeClr val="bg1"/>
          </a:solidFill>
          <a:ln w="28575">
            <a:solidFill>
              <a:srgbClr val="005C2A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109538" rtl="1">
              <a:spcAft>
                <a:spcPts val="3000"/>
              </a:spcAft>
            </a:pPr>
            <a:r>
              <a:rPr lang="en-US" sz="3600">
                <a:latin typeface="Arial" pitchFamily="34" charset="0"/>
              </a:rPr>
              <a:t>X = 60</a:t>
            </a:r>
            <a:endParaRPr lang="fa-IR" sz="3600">
              <a:latin typeface="Arial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884363" y="2298700"/>
            <a:ext cx="23510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09538" algn="ctr" rtl="1">
              <a:spcAft>
                <a:spcPts val="3000"/>
              </a:spcAft>
            </a:pPr>
            <a:r>
              <a:rPr lang="en-US" sz="3600">
                <a:latin typeface="Arial" pitchFamily="34" charset="0"/>
              </a:rPr>
              <a:t>SD = 10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499100" y="2247900"/>
            <a:ext cx="39782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1"/>
            <a:r>
              <a:rPr lang="fa-IR" sz="3200">
                <a:latin typeface="Arial" pitchFamily="34" charset="0"/>
              </a:rPr>
              <a:t>وزن 95%:</a:t>
            </a:r>
            <a:r>
              <a:rPr lang="fa-IR" sz="320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sz="3600" b="1">
                <a:solidFill>
                  <a:srgbClr val="FF0000"/>
                </a:solidFill>
                <a:latin typeface="Arial" pitchFamily="34" charset="0"/>
              </a:rPr>
              <a:t>40 - 80</a:t>
            </a:r>
          </a:p>
        </p:txBody>
      </p:sp>
      <p:sp>
        <p:nvSpPr>
          <p:cNvPr id="9" name="Multiply 8"/>
          <p:cNvSpPr/>
          <p:nvPr/>
        </p:nvSpPr>
        <p:spPr>
          <a:xfrm>
            <a:off x="3671888" y="1550988"/>
            <a:ext cx="1039812" cy="2001837"/>
          </a:xfrm>
          <a:prstGeom prst="mathMultiply">
            <a:avLst>
              <a:gd name="adj1" fmla="val 12014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4925" y="3170238"/>
            <a:ext cx="8991600" cy="646112"/>
          </a:xfrm>
          <a:prstGeom prst="rect">
            <a:avLst/>
          </a:prstGeom>
          <a:solidFill>
            <a:schemeClr val="bg1"/>
          </a:solidFill>
          <a:ln w="28575">
            <a:solidFill>
              <a:srgbClr val="005C2A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109538" rtl="1">
              <a:spcAft>
                <a:spcPts val="3000"/>
              </a:spcAft>
            </a:pPr>
            <a:endParaRPr lang="fa-IR" sz="3600">
              <a:latin typeface="Arial" pitchFamily="34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992313" y="3219450"/>
            <a:ext cx="23510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09538" algn="ctr" rtl="1">
              <a:spcAft>
                <a:spcPts val="3000"/>
              </a:spcAft>
            </a:pPr>
            <a:r>
              <a:rPr lang="en-US" sz="3600">
                <a:latin typeface="Arial" pitchFamily="34" charset="0"/>
              </a:rPr>
              <a:t>SD = 1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521325" y="3194050"/>
            <a:ext cx="39782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1"/>
            <a:r>
              <a:rPr lang="fa-IR" sz="3200">
                <a:latin typeface="Arial" pitchFamily="34" charset="0"/>
              </a:rPr>
              <a:t>وزن 95%:</a:t>
            </a:r>
            <a:r>
              <a:rPr lang="fa-IR" sz="320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sz="3600" b="1">
                <a:solidFill>
                  <a:srgbClr val="FF0000"/>
                </a:solidFill>
                <a:latin typeface="Arial" pitchFamily="34" charset="0"/>
              </a:rPr>
              <a:t>45 - 49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-123825" y="3230563"/>
            <a:ext cx="23526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09538" algn="ctr" rtl="1">
              <a:spcAft>
                <a:spcPts val="3000"/>
              </a:spcAft>
            </a:pPr>
            <a:r>
              <a:rPr lang="en-US" sz="3600">
                <a:latin typeface="Arial" pitchFamily="34" charset="0"/>
              </a:rPr>
              <a:t>X = 47</a:t>
            </a:r>
          </a:p>
        </p:txBody>
      </p:sp>
      <p:sp>
        <p:nvSpPr>
          <p:cNvPr id="21" name="Multiply 20"/>
          <p:cNvSpPr/>
          <p:nvPr/>
        </p:nvSpPr>
        <p:spPr>
          <a:xfrm>
            <a:off x="4502150" y="2409825"/>
            <a:ext cx="1041400" cy="2001838"/>
          </a:xfrm>
          <a:prstGeom prst="mathMultiply">
            <a:avLst>
              <a:gd name="adj1" fmla="val 12014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1" grpId="0"/>
      <p:bldP spid="12" grpId="0" animBg="1"/>
      <p:bldP spid="14" grpId="0"/>
      <p:bldP spid="15" grpId="0"/>
      <p:bldP spid="9" grpId="0" animBg="1"/>
      <p:bldP spid="16" grpId="0" animBg="1"/>
      <p:bldP spid="17" grpId="0"/>
      <p:bldP spid="18" grpId="0"/>
      <p:bldP spid="20" grpId="0"/>
      <p:bldP spid="21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88"/>
            <a:ext cx="9144000" cy="6856412"/>
          </a:xfrm>
          <a:gradFill flip="none">
            <a:lin ang="108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09728" indent="0" algn="r" rtl="1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fa-IR" sz="3600" b="1" i="1" dirty="0" smtClean="0">
                <a:solidFill>
                  <a:srgbClr val="0070C0"/>
                </a:solidFill>
              </a:rPr>
              <a:t>مثال:</a:t>
            </a:r>
          </a:p>
          <a:p>
            <a:pPr marL="109728" indent="0" algn="r" rtl="1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fa-IR" dirty="0" smtClean="0">
                <a:solidFill>
                  <a:schemeClr val="tx1"/>
                </a:solidFill>
              </a:rPr>
              <a:t>در یک جامعه، نمودارتوزیع «اختلاف وزن با ایدآل» گاسی است؛</a:t>
            </a:r>
            <a:endParaRPr lang="en-US" dirty="0" smtClean="0">
              <a:solidFill>
                <a:schemeClr val="tx1"/>
              </a:solidFill>
            </a:endParaRPr>
          </a:p>
          <a:p>
            <a:pPr marL="109728" indent="0" algn="r" rtl="1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fa-IR" dirty="0" smtClean="0">
                <a:solidFill>
                  <a:schemeClr val="tx1"/>
                </a:solidFill>
              </a:rPr>
              <a:t>معیار تناسب وزن جامعه: حداکثر اختلاف وزن 95% افراد با ایدآل، 10% باشد.</a:t>
            </a:r>
          </a:p>
          <a:p>
            <a:pPr marL="109728" indent="0" algn="r" rtl="1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fa-IR" dirty="0" smtClean="0"/>
          </a:p>
          <a:p>
            <a:pPr marL="109728" indent="0" algn="ctr" rtl="1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endParaRPr lang="fa-IR" dirty="0" smtClean="0"/>
          </a:p>
          <a:p>
            <a:pPr marL="109728" indent="0" algn="ctr" rtl="1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endParaRPr lang="fa-IR" dirty="0" smtClean="0"/>
          </a:p>
        </p:txBody>
      </p:sp>
      <p:sp>
        <p:nvSpPr>
          <p:cNvPr id="7065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F443675-272F-47F2-B3DB-818B9D58807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65</a:t>
            </a:fld>
            <a:endParaRPr 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-11113" y="2032000"/>
            <a:ext cx="8991601" cy="646113"/>
          </a:xfrm>
          <a:prstGeom prst="rect">
            <a:avLst/>
          </a:prstGeom>
          <a:solidFill>
            <a:schemeClr val="bg1"/>
          </a:solidFill>
          <a:ln w="28575">
            <a:solidFill>
              <a:srgbClr val="005C2A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109538" algn="ctr" rtl="1">
              <a:spcAft>
                <a:spcPts val="3000"/>
              </a:spcAft>
            </a:pPr>
            <a:r>
              <a:rPr lang="fa-IR" sz="3600">
                <a:latin typeface="Arial" pitchFamily="34" charset="0"/>
              </a:rPr>
              <a:t>خطا = مقدار هدف – مقدار دیده شده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98425" y="2514600"/>
            <a:ext cx="8991600" cy="646113"/>
          </a:xfrm>
          <a:prstGeom prst="rect">
            <a:avLst/>
          </a:prstGeom>
          <a:solidFill>
            <a:schemeClr val="bg1"/>
          </a:solidFill>
          <a:ln w="28575">
            <a:solidFill>
              <a:srgbClr val="005C2A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109538" algn="ctr" rtl="1">
              <a:spcAft>
                <a:spcPts val="3000"/>
              </a:spcAft>
            </a:pPr>
            <a:r>
              <a:rPr lang="en-US" sz="3600">
                <a:solidFill>
                  <a:srgbClr val="FF0000"/>
                </a:solidFill>
                <a:latin typeface="Arial" pitchFamily="34" charset="0"/>
              </a:rPr>
              <a:t>Error = Target Value - Result</a:t>
            </a:r>
            <a:endParaRPr lang="fa-IR" sz="3600">
              <a:solidFill>
                <a:srgbClr val="FF0000"/>
              </a:solidFill>
              <a:latin typeface="Arial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295400" y="368300"/>
          <a:ext cx="3624263" cy="3378200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1812472"/>
                <a:gridCol w="1812472"/>
              </a:tblGrid>
              <a:tr h="37528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dirty="0">
                          <a:effectLst/>
                          <a:cs typeface="+mn-cs"/>
                        </a:rPr>
                        <a:t>وزن ایدآل </a:t>
                      </a:r>
                      <a:r>
                        <a:rPr lang="en-US" sz="2000" dirty="0">
                          <a:effectLst/>
                          <a:cs typeface="+mn-cs"/>
                        </a:rPr>
                        <a:t>y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  <a:cs typeface="+mn-cs"/>
                        </a:rPr>
                        <a:t>وزن ایدآل </a:t>
                      </a:r>
                      <a:r>
                        <a:rPr lang="en-US" sz="2000">
                          <a:effectLst/>
                          <a:cs typeface="+mn-cs"/>
                        </a:rPr>
                        <a:t>x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375559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5559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5559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5559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5559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5559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528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dirty="0">
                          <a:effectLst/>
                          <a:cs typeface="+mn-cs"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dirty="0">
                          <a:effectLst/>
                          <a:cs typeface="+mn-cs"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37528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  <a:cs typeface="+mn-cs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dirty="0">
                          <a:effectLst/>
                          <a:cs typeface="+mn-cs"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95263" y="3851275"/>
          <a:ext cx="4681537" cy="588963"/>
        </p:xfrm>
        <a:graphic>
          <a:graphicData uri="http://schemas.openxmlformats.org/drawingml/2006/table">
            <a:tbl>
              <a:tblPr rtl="1" firstRow="1" firstCol="1" bandRow="1">
                <a:tableStyleId>{16D9F66E-5EB9-4882-86FB-DCBF35E3C3E4}</a:tableStyleId>
              </a:tblPr>
              <a:tblGrid>
                <a:gridCol w="1691492"/>
                <a:gridCol w="1933449"/>
                <a:gridCol w="1055916"/>
              </a:tblGrid>
              <a:tr h="588721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 = </a:t>
                      </a: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71.4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 = 70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dirty="0">
                          <a:effectLst/>
                        </a:rPr>
                        <a:t>میانگین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5088" y="4497388"/>
            <a:ext cx="4583112" cy="646112"/>
          </a:xfrm>
          <a:prstGeom prst="rect">
            <a:avLst/>
          </a:prstGeom>
          <a:solidFill>
            <a:schemeClr val="bg1"/>
          </a:solidFill>
          <a:ln w="28575">
            <a:solidFill>
              <a:srgbClr val="005C2A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109538" algn="ctr" rtl="1">
              <a:spcAft>
                <a:spcPts val="3000"/>
              </a:spcAft>
            </a:pPr>
            <a:r>
              <a:rPr lang="en-US" sz="3600">
                <a:solidFill>
                  <a:srgbClr val="FF0000"/>
                </a:solidFill>
                <a:latin typeface="Arial" pitchFamily="34" charset="0"/>
              </a:rPr>
              <a:t>Bias = Y – X = 1.4Kg</a:t>
            </a:r>
            <a:endParaRPr lang="fa-IR" sz="360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53000" y="4492625"/>
            <a:ext cx="3287713" cy="6461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7030A0"/>
            </a:solidFill>
          </a:ln>
        </p:spPr>
        <p:txBody>
          <a:bodyPr>
            <a:spAutoFit/>
          </a:bodyPr>
          <a:lstStyle/>
          <a:p>
            <a:pPr marL="109728" algn="ctr" rtl="1" fontAlgn="auto">
              <a:spcBef>
                <a:spcPts val="0"/>
              </a:spcBef>
              <a:spcAft>
                <a:spcPts val="3000"/>
              </a:spcAft>
              <a:defRPr/>
            </a:pP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</a:rPr>
              <a:t>B = 2%</a:t>
            </a:r>
            <a:endParaRPr lang="fa-IR" sz="3600" dirty="0">
              <a:solidFill>
                <a:srgbClr val="FF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5088" y="5299075"/>
            <a:ext cx="4583112" cy="646113"/>
          </a:xfrm>
          <a:prstGeom prst="rect">
            <a:avLst/>
          </a:prstGeom>
          <a:solidFill>
            <a:schemeClr val="bg1"/>
          </a:solidFill>
          <a:ln w="28575">
            <a:solidFill>
              <a:srgbClr val="005C2A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109538" algn="ctr">
              <a:spcAft>
                <a:spcPts val="3000"/>
              </a:spcAft>
            </a:pPr>
            <a:r>
              <a:rPr lang="en-US" sz="3600">
                <a:solidFill>
                  <a:srgbClr val="FF0000"/>
                </a:solidFill>
                <a:latin typeface="Arial" pitchFamily="34" charset="0"/>
              </a:rPr>
              <a:t>SD = 3.5Kg</a:t>
            </a:r>
            <a:endParaRPr lang="fa-IR" sz="360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53000" y="5294313"/>
            <a:ext cx="3287713" cy="6461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7030A0"/>
            </a:solidFill>
          </a:ln>
        </p:spPr>
        <p:txBody>
          <a:bodyPr>
            <a:spAutoFit/>
          </a:bodyPr>
          <a:lstStyle/>
          <a:p>
            <a:pPr marL="109728" algn="ctr" rtl="1" fontAlgn="auto">
              <a:spcBef>
                <a:spcPts val="0"/>
              </a:spcBef>
              <a:spcAft>
                <a:spcPts val="3000"/>
              </a:spcAft>
              <a:defRPr/>
            </a:pP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</a:rPr>
              <a:t>CV = 5%</a:t>
            </a:r>
            <a:endParaRPr lang="fa-IR" sz="3600" dirty="0">
              <a:solidFill>
                <a:srgbClr val="FF0000"/>
              </a:solidFill>
              <a:latin typeface="Arial" panose="020B0604020202020204" pitchFamily="34" charset="0"/>
              <a:cs typeface="+mn-cs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1" grpId="0" animBg="1"/>
      <p:bldP spid="12" grpId="0" animBg="1"/>
      <p:bldP spid="14" grpId="0" animBg="1"/>
      <p:bldP spid="15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72"/>
            <a:ext cx="9144000" cy="6855728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09728" indent="0" algn="r" rtl="1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fa-IR" sz="3600" b="1" i="1" dirty="0" smtClean="0">
                <a:solidFill>
                  <a:srgbClr val="0070C0"/>
                </a:solidFill>
              </a:rPr>
              <a:t>مثال:</a:t>
            </a:r>
          </a:p>
          <a:p>
            <a:pPr marL="109728" indent="0" algn="r" rtl="1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fa-IR" dirty="0" smtClean="0">
                <a:solidFill>
                  <a:schemeClr val="tx1"/>
                </a:solidFill>
              </a:rPr>
              <a:t>در یک جامعه، نمودارتوزیع «اختلاف وزن با ایدآل» گاسی است؛</a:t>
            </a:r>
            <a:endParaRPr lang="en-US" dirty="0" smtClean="0">
              <a:solidFill>
                <a:schemeClr val="tx1"/>
              </a:solidFill>
            </a:endParaRPr>
          </a:p>
          <a:p>
            <a:pPr marL="109728" indent="0" algn="r" rtl="1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fa-IR" dirty="0" smtClean="0">
                <a:solidFill>
                  <a:schemeClr val="tx1"/>
                </a:solidFill>
              </a:rPr>
              <a:t>معیار تناسب وزن جامعه: حداکثر اختلاف وزن 95% افراد با ایدآل، 10% باشد.</a:t>
            </a:r>
          </a:p>
          <a:p>
            <a:pPr marL="109728" indent="0" algn="r" rtl="1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fa-IR" dirty="0" smtClean="0"/>
          </a:p>
          <a:p>
            <a:pPr marL="109728" indent="0" algn="ctr" rtl="1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endParaRPr lang="fa-IR" dirty="0" smtClean="0"/>
          </a:p>
          <a:p>
            <a:pPr marL="109728" indent="0" algn="ctr" rtl="1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endParaRPr lang="fa-IR" dirty="0" smtClean="0"/>
          </a:p>
        </p:txBody>
      </p:sp>
      <p:sp>
        <p:nvSpPr>
          <p:cNvPr id="7168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45A3594-4CED-4D48-9808-6FADCEA084B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66</a:t>
            </a:fld>
            <a:endParaRPr 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5088" y="2668588"/>
            <a:ext cx="8991600" cy="647700"/>
          </a:xfrm>
          <a:prstGeom prst="rect">
            <a:avLst/>
          </a:prstGeom>
          <a:solidFill>
            <a:schemeClr val="bg1"/>
          </a:solidFill>
          <a:ln w="28575">
            <a:solidFill>
              <a:srgbClr val="005C2A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109538" algn="ctr" rtl="1">
              <a:spcAft>
                <a:spcPts val="3000"/>
              </a:spcAft>
            </a:pPr>
            <a:r>
              <a:rPr lang="fa-IR" sz="3600">
                <a:latin typeface="Arial" pitchFamily="34" charset="0"/>
              </a:rPr>
              <a:t>خطا = مقدار هدف – مقدار دیده شده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95263" y="2784475"/>
            <a:ext cx="8991600" cy="646113"/>
          </a:xfrm>
          <a:prstGeom prst="rect">
            <a:avLst/>
          </a:prstGeom>
          <a:solidFill>
            <a:schemeClr val="bg1"/>
          </a:solidFill>
          <a:ln w="28575">
            <a:solidFill>
              <a:srgbClr val="005C2A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109538" algn="ctr" rtl="1">
              <a:spcAft>
                <a:spcPts val="3000"/>
              </a:spcAft>
            </a:pPr>
            <a:r>
              <a:rPr lang="en-US" sz="3600">
                <a:solidFill>
                  <a:srgbClr val="FF0000"/>
                </a:solidFill>
                <a:latin typeface="Arial" pitchFamily="34" charset="0"/>
              </a:rPr>
              <a:t>Error = Target Value - Result</a:t>
            </a:r>
            <a:endParaRPr lang="fa-IR" sz="3600">
              <a:solidFill>
                <a:srgbClr val="FF0000"/>
              </a:solidFill>
              <a:latin typeface="Arial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295400" y="368300"/>
          <a:ext cx="3624263" cy="3378200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1812472"/>
                <a:gridCol w="1812472"/>
              </a:tblGrid>
              <a:tr h="37528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dirty="0">
                          <a:effectLst/>
                          <a:cs typeface="+mn-cs"/>
                        </a:rPr>
                        <a:t>وزن ایدآل </a:t>
                      </a:r>
                      <a:r>
                        <a:rPr lang="en-US" sz="2000" dirty="0">
                          <a:effectLst/>
                          <a:cs typeface="+mn-cs"/>
                        </a:rPr>
                        <a:t>y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dirty="0">
                          <a:effectLst/>
                          <a:cs typeface="+mn-cs"/>
                        </a:rPr>
                        <a:t>وزن ایدآل </a:t>
                      </a:r>
                      <a:r>
                        <a:rPr lang="en-US" sz="2000" dirty="0">
                          <a:effectLst/>
                          <a:cs typeface="+mn-cs"/>
                        </a:rPr>
                        <a:t>x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375559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5559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5559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5559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5559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5559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528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dirty="0">
                          <a:effectLst/>
                          <a:cs typeface="+mn-cs"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dirty="0">
                          <a:effectLst/>
                          <a:cs typeface="+mn-cs"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37528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  <a:cs typeface="+mn-cs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dirty="0">
                          <a:effectLst/>
                          <a:cs typeface="+mn-cs"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95263" y="3851275"/>
          <a:ext cx="4757737" cy="588963"/>
        </p:xfrm>
        <a:graphic>
          <a:graphicData uri="http://schemas.openxmlformats.org/drawingml/2006/table">
            <a:tbl>
              <a:tblPr rtl="1" firstRow="1" firstCol="1" bandRow="1">
                <a:tableStyleId>{16D9F66E-5EB9-4882-86FB-DCBF35E3C3E4}</a:tableStyleId>
              </a:tblPr>
              <a:tblGrid>
                <a:gridCol w="1828800"/>
                <a:gridCol w="1857642"/>
                <a:gridCol w="1070616"/>
              </a:tblGrid>
              <a:tr h="588721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 = </a:t>
                      </a: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71.4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 = 70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dirty="0">
                          <a:effectLst/>
                        </a:rPr>
                        <a:t>میانگین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5088" y="4497388"/>
            <a:ext cx="4583112" cy="646112"/>
          </a:xfrm>
          <a:prstGeom prst="rect">
            <a:avLst/>
          </a:prstGeom>
          <a:solidFill>
            <a:schemeClr val="bg1"/>
          </a:solidFill>
          <a:ln w="28575">
            <a:solidFill>
              <a:srgbClr val="005C2A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109538" algn="ctr" rtl="1">
              <a:spcAft>
                <a:spcPts val="3000"/>
              </a:spcAft>
            </a:pPr>
            <a:r>
              <a:rPr lang="en-US" sz="3600">
                <a:solidFill>
                  <a:srgbClr val="FF0000"/>
                </a:solidFill>
                <a:latin typeface="Arial" pitchFamily="34" charset="0"/>
              </a:rPr>
              <a:t>Bias = Y – X = 1.4Kg</a:t>
            </a:r>
            <a:endParaRPr lang="fa-IR" sz="360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53000" y="4492625"/>
            <a:ext cx="3287713" cy="6461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7030A0"/>
            </a:solidFill>
          </a:ln>
        </p:spPr>
        <p:txBody>
          <a:bodyPr>
            <a:spAutoFit/>
          </a:bodyPr>
          <a:lstStyle/>
          <a:p>
            <a:pPr marL="109728" algn="ctr" rtl="1" fontAlgn="auto">
              <a:spcBef>
                <a:spcPts val="0"/>
              </a:spcBef>
              <a:spcAft>
                <a:spcPts val="3000"/>
              </a:spcAft>
              <a:defRPr/>
            </a:pP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</a:rPr>
              <a:t>B = 2%</a:t>
            </a:r>
            <a:endParaRPr lang="fa-IR" sz="3600" dirty="0">
              <a:solidFill>
                <a:srgbClr val="FF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5088" y="5299075"/>
            <a:ext cx="4583112" cy="646113"/>
          </a:xfrm>
          <a:prstGeom prst="rect">
            <a:avLst/>
          </a:prstGeom>
          <a:solidFill>
            <a:schemeClr val="bg1"/>
          </a:solidFill>
          <a:ln w="28575">
            <a:solidFill>
              <a:srgbClr val="005C2A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109538" algn="ctr">
              <a:spcAft>
                <a:spcPts val="3000"/>
              </a:spcAft>
            </a:pPr>
            <a:r>
              <a:rPr lang="en-US" sz="3600">
                <a:solidFill>
                  <a:srgbClr val="FF0000"/>
                </a:solidFill>
                <a:latin typeface="Arial" pitchFamily="34" charset="0"/>
              </a:rPr>
              <a:t>SD = 3.5Kg</a:t>
            </a:r>
            <a:endParaRPr lang="fa-IR" sz="360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53000" y="5294313"/>
            <a:ext cx="3287713" cy="6461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7030A0"/>
            </a:solidFill>
          </a:ln>
        </p:spPr>
        <p:txBody>
          <a:bodyPr>
            <a:spAutoFit/>
          </a:bodyPr>
          <a:lstStyle/>
          <a:p>
            <a:pPr marL="109728" algn="ctr" rtl="1" fontAlgn="auto">
              <a:spcBef>
                <a:spcPts val="0"/>
              </a:spcBef>
              <a:spcAft>
                <a:spcPts val="3000"/>
              </a:spcAft>
              <a:defRPr/>
            </a:pP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</a:rPr>
              <a:t>CV = 5%</a:t>
            </a:r>
            <a:endParaRPr lang="fa-IR" sz="3600" dirty="0">
              <a:solidFill>
                <a:srgbClr val="FF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8" name="Arc 7"/>
          <p:cNvSpPr/>
          <p:nvPr/>
        </p:nvSpPr>
        <p:spPr>
          <a:xfrm>
            <a:off x="4953000" y="842963"/>
            <a:ext cx="838200" cy="1031875"/>
          </a:xfrm>
          <a:prstGeom prst="arc">
            <a:avLst>
              <a:gd name="adj1" fmla="val 2259556"/>
              <a:gd name="adj2" fmla="val 1774021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23875" y="3844925"/>
            <a:ext cx="7051675" cy="1076325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a-IR" sz="3200"/>
              <a:t>حداکثر خطا: </a:t>
            </a:r>
          </a:p>
          <a:p>
            <a:pPr algn="ctr"/>
            <a:r>
              <a:rPr lang="en-US" sz="3200">
                <a:latin typeface="Arial" pitchFamily="34" charset="0"/>
              </a:rPr>
              <a:t>2% + 2(5%) = </a:t>
            </a:r>
            <a:r>
              <a:rPr lang="en-US" sz="3200" b="1">
                <a:solidFill>
                  <a:srgbClr val="FF0000"/>
                </a:solidFill>
                <a:latin typeface="Arial" pitchFamily="34" charset="0"/>
              </a:rPr>
              <a:t>12%</a:t>
            </a:r>
            <a:endParaRPr lang="en-US" b="1">
              <a:solidFill>
                <a:srgbClr val="FF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36 -3.33333E-6 L -0.5 -0.2465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00" y="-12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48148E-6 L -0.08802 -0.3634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00" y="-18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1" grpId="0" animBg="1"/>
      <p:bldP spid="12" grpId="0" animBg="1"/>
      <p:bldP spid="14" grpId="0" animBg="1"/>
      <p:bldP spid="15" grpId="0" animBg="1"/>
      <p:bldP spid="10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rtl="1" fontAlgn="auto">
              <a:spcAft>
                <a:spcPts val="0"/>
              </a:spcAft>
              <a:defRPr/>
            </a:pPr>
            <a:r>
              <a:rPr lang="fa-IR" dirty="0"/>
              <a:t>تصمیم‌گیری در باره‌ی </a:t>
            </a:r>
            <a:r>
              <a:rPr lang="fa-IR" dirty="0" smtClean="0"/>
              <a:t>روش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4325112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09728" indent="0" algn="r" rtl="1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n-US" dirty="0" smtClean="0"/>
              <a:t>TEa </a:t>
            </a:r>
            <a:r>
              <a:rPr lang="en-US" dirty="0"/>
              <a:t>= 10%</a:t>
            </a:r>
          </a:p>
          <a:p>
            <a:pPr marL="109728" indent="0" algn="r" rtl="1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en-US" dirty="0"/>
          </a:p>
          <a:p>
            <a:pPr marL="109728" indent="0" algn="r" rtl="1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en-US" dirty="0"/>
          </a:p>
          <a:p>
            <a:pPr marL="109728" indent="0" algn="r" rtl="1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en-US" dirty="0"/>
          </a:p>
          <a:p>
            <a:pPr marL="109728" indent="0" algn="r" rtl="1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n-US" dirty="0"/>
              <a:t>Bias = 2%</a:t>
            </a:r>
          </a:p>
          <a:p>
            <a:pPr marL="109728" indent="0" algn="r" rtl="1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n-US" dirty="0"/>
              <a:t>CV = </a:t>
            </a:r>
            <a:r>
              <a:rPr lang="en-US" dirty="0" smtClean="0"/>
              <a:t>3%</a:t>
            </a:r>
            <a:endParaRPr lang="fa-IR" dirty="0"/>
          </a:p>
        </p:txBody>
      </p:sp>
      <p:sp>
        <p:nvSpPr>
          <p:cNvPr id="7271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317745B-80CD-4131-A72C-7DB371FBBEE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67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39975" y="2420938"/>
            <a:ext cx="1871663" cy="338455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dirty="0"/>
          </a:p>
        </p:txBody>
      </p:sp>
      <p:cxnSp>
        <p:nvCxnSpPr>
          <p:cNvPr id="9" name="Straight Connector 8"/>
          <p:cNvCxnSpPr>
            <a:endCxn id="7" idx="2"/>
          </p:cNvCxnSpPr>
          <p:nvPr/>
        </p:nvCxnSpPr>
        <p:spPr>
          <a:xfrm>
            <a:off x="3276600" y="2414588"/>
            <a:ext cx="0" cy="3390900"/>
          </a:xfrm>
          <a:prstGeom prst="line">
            <a:avLst/>
          </a:prstGeom>
          <a:ln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2715" name="TextBox 4"/>
          <p:cNvSpPr txBox="1">
            <a:spLocks noChangeArrowheads="1"/>
          </p:cNvSpPr>
          <p:nvPr/>
        </p:nvSpPr>
        <p:spPr bwMode="auto">
          <a:xfrm>
            <a:off x="3059113" y="5805488"/>
            <a:ext cx="6492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b="1"/>
              <a:t>هدف</a:t>
            </a:r>
          </a:p>
        </p:txBody>
      </p:sp>
      <p:sp>
        <p:nvSpPr>
          <p:cNvPr id="72716" name="TextBox 5"/>
          <p:cNvSpPr txBox="1">
            <a:spLocks noChangeArrowheads="1"/>
          </p:cNvSpPr>
          <p:nvPr/>
        </p:nvSpPr>
        <p:spPr bwMode="auto">
          <a:xfrm>
            <a:off x="3924300" y="5840413"/>
            <a:ext cx="9350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/>
              <a:t>10% +</a:t>
            </a:r>
          </a:p>
        </p:txBody>
      </p:sp>
      <p:sp>
        <p:nvSpPr>
          <p:cNvPr id="72717" name="TextBox 7"/>
          <p:cNvSpPr txBox="1">
            <a:spLocks noChangeArrowheads="1"/>
          </p:cNvSpPr>
          <p:nvPr/>
        </p:nvSpPr>
        <p:spPr bwMode="auto">
          <a:xfrm>
            <a:off x="1835150" y="5840413"/>
            <a:ext cx="8651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/>
              <a:t>10% -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3503613" y="3251200"/>
            <a:ext cx="0" cy="25542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2719" name="TextBox 12"/>
          <p:cNvSpPr txBox="1">
            <a:spLocks noChangeArrowheads="1"/>
          </p:cNvSpPr>
          <p:nvPr/>
        </p:nvSpPr>
        <p:spPr bwMode="auto">
          <a:xfrm>
            <a:off x="2968625" y="4770438"/>
            <a:ext cx="6492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sz="2000" b="1">
                <a:solidFill>
                  <a:srgbClr val="FF0000"/>
                </a:solidFill>
              </a:rPr>
              <a:t>2%</a:t>
            </a:r>
            <a:endParaRPr lang="en-US" sz="2000" b="1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70250" y="5043488"/>
            <a:ext cx="227013" cy="1762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8-Point Star 14"/>
          <p:cNvSpPr/>
          <p:nvPr/>
        </p:nvSpPr>
        <p:spPr>
          <a:xfrm>
            <a:off x="3455988" y="4845050"/>
            <a:ext cx="46037" cy="73025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/>
          </a:p>
        </p:txBody>
      </p:sp>
      <p:sp>
        <p:nvSpPr>
          <p:cNvPr id="16" name="8-Point Star 15"/>
          <p:cNvSpPr/>
          <p:nvPr/>
        </p:nvSpPr>
        <p:spPr>
          <a:xfrm>
            <a:off x="3663950" y="4970463"/>
            <a:ext cx="44450" cy="73025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/>
          </a:p>
        </p:txBody>
      </p:sp>
      <p:sp>
        <p:nvSpPr>
          <p:cNvPr id="17" name="8-Point Star 16"/>
          <p:cNvSpPr/>
          <p:nvPr/>
        </p:nvSpPr>
        <p:spPr>
          <a:xfrm>
            <a:off x="3660775" y="5229225"/>
            <a:ext cx="46038" cy="71438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/>
          </a:p>
        </p:txBody>
      </p:sp>
      <p:sp>
        <p:nvSpPr>
          <p:cNvPr id="18" name="8-Point Star 17"/>
          <p:cNvSpPr/>
          <p:nvPr/>
        </p:nvSpPr>
        <p:spPr>
          <a:xfrm>
            <a:off x="3592513" y="5487988"/>
            <a:ext cx="46037" cy="71437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/>
          </a:p>
        </p:txBody>
      </p:sp>
      <p:sp>
        <p:nvSpPr>
          <p:cNvPr id="19" name="8-Point Star 18"/>
          <p:cNvSpPr/>
          <p:nvPr/>
        </p:nvSpPr>
        <p:spPr>
          <a:xfrm>
            <a:off x="3429000" y="5364163"/>
            <a:ext cx="44450" cy="73025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/>
          </a:p>
        </p:txBody>
      </p:sp>
      <p:sp>
        <p:nvSpPr>
          <p:cNvPr id="20" name="8-Point Star 19"/>
          <p:cNvSpPr/>
          <p:nvPr/>
        </p:nvSpPr>
        <p:spPr>
          <a:xfrm>
            <a:off x="3006725" y="4773613"/>
            <a:ext cx="44450" cy="71437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/>
          </a:p>
        </p:txBody>
      </p:sp>
      <p:sp>
        <p:nvSpPr>
          <p:cNvPr id="21" name="8-Point Star 20"/>
          <p:cNvSpPr/>
          <p:nvPr/>
        </p:nvSpPr>
        <p:spPr>
          <a:xfrm>
            <a:off x="3478213" y="5521325"/>
            <a:ext cx="46037" cy="71438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/>
          </a:p>
        </p:txBody>
      </p:sp>
      <p:sp>
        <p:nvSpPr>
          <p:cNvPr id="22" name="8-Point Star 21"/>
          <p:cNvSpPr/>
          <p:nvPr/>
        </p:nvSpPr>
        <p:spPr>
          <a:xfrm>
            <a:off x="4346575" y="5122863"/>
            <a:ext cx="46038" cy="71437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/>
          </a:p>
        </p:txBody>
      </p:sp>
      <p:sp>
        <p:nvSpPr>
          <p:cNvPr id="23" name="8-Point Star 22"/>
          <p:cNvSpPr/>
          <p:nvPr/>
        </p:nvSpPr>
        <p:spPr>
          <a:xfrm>
            <a:off x="3338513" y="5561013"/>
            <a:ext cx="46037" cy="71437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/>
          </a:p>
        </p:txBody>
      </p:sp>
      <p:sp>
        <p:nvSpPr>
          <p:cNvPr id="24" name="8-Point Star 23"/>
          <p:cNvSpPr/>
          <p:nvPr/>
        </p:nvSpPr>
        <p:spPr>
          <a:xfrm>
            <a:off x="3384550" y="5713413"/>
            <a:ext cx="44450" cy="71437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/>
          </a:p>
        </p:txBody>
      </p:sp>
      <p:sp>
        <p:nvSpPr>
          <p:cNvPr id="25" name="8-Point Star 24"/>
          <p:cNvSpPr/>
          <p:nvPr/>
        </p:nvSpPr>
        <p:spPr>
          <a:xfrm>
            <a:off x="3660775" y="5605463"/>
            <a:ext cx="46038" cy="71437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/>
          </a:p>
        </p:txBody>
      </p:sp>
      <p:sp>
        <p:nvSpPr>
          <p:cNvPr id="26" name="8-Point Star 25"/>
          <p:cNvSpPr/>
          <p:nvPr/>
        </p:nvSpPr>
        <p:spPr>
          <a:xfrm>
            <a:off x="3384550" y="4608513"/>
            <a:ext cx="44450" cy="73025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/>
          </a:p>
        </p:txBody>
      </p:sp>
      <p:sp>
        <p:nvSpPr>
          <p:cNvPr id="27" name="8-Point Star 26"/>
          <p:cNvSpPr/>
          <p:nvPr/>
        </p:nvSpPr>
        <p:spPr>
          <a:xfrm>
            <a:off x="3051175" y="5400675"/>
            <a:ext cx="46038" cy="71438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/>
          </a:p>
        </p:txBody>
      </p:sp>
      <p:sp>
        <p:nvSpPr>
          <p:cNvPr id="28" name="8-Point Star 27"/>
          <p:cNvSpPr/>
          <p:nvPr/>
        </p:nvSpPr>
        <p:spPr>
          <a:xfrm>
            <a:off x="3554413" y="4652963"/>
            <a:ext cx="46037" cy="71437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/>
          </a:p>
        </p:txBody>
      </p:sp>
      <p:sp>
        <p:nvSpPr>
          <p:cNvPr id="29" name="8-Point Star 28"/>
          <p:cNvSpPr/>
          <p:nvPr/>
        </p:nvSpPr>
        <p:spPr>
          <a:xfrm>
            <a:off x="3875088" y="4117975"/>
            <a:ext cx="44450" cy="71438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/>
          </a:p>
        </p:txBody>
      </p:sp>
      <p:sp>
        <p:nvSpPr>
          <p:cNvPr id="30" name="8-Point Star 29"/>
          <p:cNvSpPr/>
          <p:nvPr/>
        </p:nvSpPr>
        <p:spPr>
          <a:xfrm>
            <a:off x="3532188" y="4351338"/>
            <a:ext cx="46037" cy="71437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/>
          </a:p>
        </p:txBody>
      </p:sp>
      <p:sp>
        <p:nvSpPr>
          <p:cNvPr id="31" name="8-Point Star 30"/>
          <p:cNvSpPr/>
          <p:nvPr/>
        </p:nvSpPr>
        <p:spPr>
          <a:xfrm>
            <a:off x="3494088" y="4810125"/>
            <a:ext cx="46037" cy="71438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/>
          </a:p>
        </p:txBody>
      </p:sp>
      <p:sp>
        <p:nvSpPr>
          <p:cNvPr id="32" name="8-Point Star 31"/>
          <p:cNvSpPr/>
          <p:nvPr/>
        </p:nvSpPr>
        <p:spPr>
          <a:xfrm>
            <a:off x="3371850" y="4421188"/>
            <a:ext cx="44450" cy="71437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/>
          </a:p>
        </p:txBody>
      </p:sp>
      <p:sp>
        <p:nvSpPr>
          <p:cNvPr id="33" name="8-Point Star 32"/>
          <p:cNvSpPr/>
          <p:nvPr/>
        </p:nvSpPr>
        <p:spPr>
          <a:xfrm>
            <a:off x="3416300" y="5618163"/>
            <a:ext cx="46038" cy="71437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/>
          </a:p>
        </p:txBody>
      </p:sp>
      <p:sp>
        <p:nvSpPr>
          <p:cNvPr id="34" name="8-Point Star 33"/>
          <p:cNvSpPr/>
          <p:nvPr/>
        </p:nvSpPr>
        <p:spPr>
          <a:xfrm>
            <a:off x="3638550" y="4492625"/>
            <a:ext cx="44450" cy="71438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/>
          </a:p>
        </p:txBody>
      </p:sp>
      <p:sp>
        <p:nvSpPr>
          <p:cNvPr id="35" name="8-Point Star 34"/>
          <p:cNvSpPr/>
          <p:nvPr/>
        </p:nvSpPr>
        <p:spPr>
          <a:xfrm>
            <a:off x="3424238" y="4157663"/>
            <a:ext cx="46037" cy="71437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/>
          </a:p>
        </p:txBody>
      </p:sp>
      <p:sp>
        <p:nvSpPr>
          <p:cNvPr id="36" name="8-Point Star 35"/>
          <p:cNvSpPr/>
          <p:nvPr/>
        </p:nvSpPr>
        <p:spPr>
          <a:xfrm>
            <a:off x="3451225" y="5230813"/>
            <a:ext cx="46038" cy="71437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/>
          </a:p>
        </p:txBody>
      </p:sp>
      <p:cxnSp>
        <p:nvCxnSpPr>
          <p:cNvPr id="38" name="Straight Connector 37"/>
          <p:cNvCxnSpPr/>
          <p:nvPr/>
        </p:nvCxnSpPr>
        <p:spPr>
          <a:xfrm>
            <a:off x="3097213" y="4689475"/>
            <a:ext cx="827087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3524250" y="4229100"/>
            <a:ext cx="542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70C0"/>
                </a:solidFill>
              </a:rPr>
              <a:t>6%</a:t>
            </a: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2794000" y="4229100"/>
            <a:ext cx="5445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70C0"/>
                </a:solidFill>
              </a:rPr>
              <a:t>6%</a:t>
            </a:r>
          </a:p>
        </p:txBody>
      </p:sp>
      <p:cxnSp>
        <p:nvCxnSpPr>
          <p:cNvPr id="37" name="Straight Connector 36"/>
          <p:cNvCxnSpPr/>
          <p:nvPr/>
        </p:nvCxnSpPr>
        <p:spPr>
          <a:xfrm flipH="1" flipV="1">
            <a:off x="3924300" y="2386013"/>
            <a:ext cx="3175" cy="341947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 flipV="1">
            <a:off x="3074988" y="2365375"/>
            <a:ext cx="3175" cy="341947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7-Point Star 10"/>
          <p:cNvSpPr/>
          <p:nvPr/>
        </p:nvSpPr>
        <p:spPr>
          <a:xfrm>
            <a:off x="4443413" y="3125788"/>
            <a:ext cx="2414587" cy="2362200"/>
          </a:xfrm>
          <a:prstGeom prst="star7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3200" b="1" dirty="0">
                <a:solidFill>
                  <a:schemeClr val="bg1"/>
                </a:solidFill>
              </a:rPr>
              <a:t>پذیرفته!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11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rtl="1" fontAlgn="auto">
              <a:spcAft>
                <a:spcPts val="0"/>
              </a:spcAft>
              <a:defRPr/>
            </a:pPr>
            <a:r>
              <a:rPr lang="fa-IR" dirty="0"/>
              <a:t>تصمیم‌گیری در باره‌ی </a:t>
            </a:r>
            <a:r>
              <a:rPr lang="fa-IR" dirty="0" smtClean="0"/>
              <a:t>روش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4325112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09728" indent="0" algn="r" rtl="1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n-US" dirty="0" smtClean="0"/>
              <a:t>TEa </a:t>
            </a:r>
            <a:r>
              <a:rPr lang="en-US" dirty="0"/>
              <a:t>= </a:t>
            </a:r>
            <a:r>
              <a:rPr lang="en-US" dirty="0" smtClean="0"/>
              <a:t>30%</a:t>
            </a:r>
            <a:endParaRPr lang="en-US" dirty="0"/>
          </a:p>
          <a:p>
            <a:pPr marL="109728" indent="0" algn="r" rtl="1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en-US" dirty="0"/>
          </a:p>
          <a:p>
            <a:pPr marL="109728" indent="0" algn="r" rtl="1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en-US" dirty="0"/>
          </a:p>
          <a:p>
            <a:pPr marL="109728" indent="0" algn="r" rtl="1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en-US" dirty="0"/>
          </a:p>
          <a:p>
            <a:pPr marL="109728" indent="0" algn="r" rtl="1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n-US" dirty="0"/>
              <a:t>Bias = </a:t>
            </a:r>
            <a:r>
              <a:rPr lang="en-US" dirty="0" smtClean="0"/>
              <a:t>-10%</a:t>
            </a:r>
            <a:endParaRPr lang="en-US" dirty="0"/>
          </a:p>
          <a:p>
            <a:pPr marL="109728" indent="0" algn="r" rtl="1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n-US" dirty="0"/>
              <a:t>CV = </a:t>
            </a:r>
            <a:r>
              <a:rPr lang="en-US" dirty="0" smtClean="0"/>
              <a:t>7%</a:t>
            </a:r>
            <a:endParaRPr lang="fa-IR" dirty="0"/>
          </a:p>
        </p:txBody>
      </p:sp>
      <p:sp>
        <p:nvSpPr>
          <p:cNvPr id="7373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1AA39E2-A67B-4DD3-816F-579F4DB463F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68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403350" y="2420938"/>
            <a:ext cx="3744913" cy="336391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dirty="0"/>
          </a:p>
        </p:txBody>
      </p:sp>
      <p:cxnSp>
        <p:nvCxnSpPr>
          <p:cNvPr id="9" name="Straight Connector 8"/>
          <p:cNvCxnSpPr>
            <a:endCxn id="7" idx="2"/>
          </p:cNvCxnSpPr>
          <p:nvPr/>
        </p:nvCxnSpPr>
        <p:spPr>
          <a:xfrm>
            <a:off x="3276600" y="2414588"/>
            <a:ext cx="0" cy="3370262"/>
          </a:xfrm>
          <a:prstGeom prst="line">
            <a:avLst/>
          </a:prstGeom>
          <a:ln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3739" name="TextBox 4"/>
          <p:cNvSpPr txBox="1">
            <a:spLocks noChangeArrowheads="1"/>
          </p:cNvSpPr>
          <p:nvPr/>
        </p:nvSpPr>
        <p:spPr bwMode="auto">
          <a:xfrm>
            <a:off x="3059113" y="5805488"/>
            <a:ext cx="6492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b="1"/>
              <a:t>هدف</a:t>
            </a:r>
          </a:p>
        </p:txBody>
      </p:sp>
      <p:sp>
        <p:nvSpPr>
          <p:cNvPr id="73740" name="TextBox 5"/>
          <p:cNvSpPr txBox="1">
            <a:spLocks noChangeArrowheads="1"/>
          </p:cNvSpPr>
          <p:nvPr/>
        </p:nvSpPr>
        <p:spPr bwMode="auto">
          <a:xfrm>
            <a:off x="4395788" y="5805488"/>
            <a:ext cx="936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30% +</a:t>
            </a:r>
            <a:endParaRPr lang="fa-IR"/>
          </a:p>
        </p:txBody>
      </p:sp>
      <p:sp>
        <p:nvSpPr>
          <p:cNvPr id="73741" name="TextBox 7"/>
          <p:cNvSpPr txBox="1">
            <a:spLocks noChangeArrowheads="1"/>
          </p:cNvSpPr>
          <p:nvPr/>
        </p:nvSpPr>
        <p:spPr bwMode="auto">
          <a:xfrm>
            <a:off x="1187450" y="5851525"/>
            <a:ext cx="863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30% -</a:t>
            </a:r>
            <a:endParaRPr lang="fa-IR"/>
          </a:p>
        </p:txBody>
      </p:sp>
      <p:cxnSp>
        <p:nvCxnSpPr>
          <p:cNvPr id="10" name="Straight Arrow Connector 9"/>
          <p:cNvCxnSpPr/>
          <p:nvPr/>
        </p:nvCxnSpPr>
        <p:spPr>
          <a:xfrm rot="16200000" flipV="1">
            <a:off x="1266825" y="4371975"/>
            <a:ext cx="2833688" cy="333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1624013" y="4292600"/>
            <a:ext cx="2166937" cy="1905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3786188" y="2287588"/>
            <a:ext cx="0" cy="35179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 flipV="1">
            <a:off x="1619250" y="2476500"/>
            <a:ext cx="4763" cy="341947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746" name="TextBox 43"/>
          <p:cNvSpPr txBox="1">
            <a:spLocks noChangeArrowheads="1"/>
          </p:cNvSpPr>
          <p:nvPr/>
        </p:nvSpPr>
        <p:spPr bwMode="auto">
          <a:xfrm>
            <a:off x="4114800" y="2438400"/>
            <a:ext cx="11604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/>
              <a:t>ALP</a:t>
            </a:r>
            <a:endParaRPr lang="en-US"/>
          </a:p>
        </p:txBody>
      </p:sp>
      <p:pic>
        <p:nvPicPr>
          <p:cNvPr id="21" name="Picture 4" descr="http://t2.gstatic.com/images?q=tbn:ANd9GcRQIVmFiKoxUwjTnJcXmFziM_xeJbVyV3e0wFXGf0uOcWzBgOm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19" b="30600"/>
          <a:stretch/>
        </p:blipFill>
        <p:spPr bwMode="auto">
          <a:xfrm>
            <a:off x="747368" y="3935907"/>
            <a:ext cx="3977031" cy="1398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Left-Right Arrow 15"/>
          <p:cNvSpPr/>
          <p:nvPr/>
        </p:nvSpPr>
        <p:spPr>
          <a:xfrm>
            <a:off x="2667000" y="3657600"/>
            <a:ext cx="549275" cy="2286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3749" name="TextBox 16"/>
          <p:cNvSpPr txBox="1">
            <a:spLocks noChangeArrowheads="1"/>
          </p:cNvSpPr>
          <p:nvPr/>
        </p:nvSpPr>
        <p:spPr bwMode="auto">
          <a:xfrm>
            <a:off x="2667000" y="3810000"/>
            <a:ext cx="936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/>
              <a:t>10</a:t>
            </a:r>
            <a:r>
              <a:rPr lang="en-US"/>
              <a:t>%</a:t>
            </a:r>
            <a:endParaRPr lang="fa-IR"/>
          </a:p>
        </p:txBody>
      </p:sp>
      <p:sp>
        <p:nvSpPr>
          <p:cNvPr id="18" name="Left-Right Arrow 17"/>
          <p:cNvSpPr/>
          <p:nvPr/>
        </p:nvSpPr>
        <p:spPr>
          <a:xfrm>
            <a:off x="2667000" y="3124200"/>
            <a:ext cx="1082675" cy="2286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3751" name="TextBox 19"/>
          <p:cNvSpPr txBox="1">
            <a:spLocks noChangeArrowheads="1"/>
          </p:cNvSpPr>
          <p:nvPr/>
        </p:nvSpPr>
        <p:spPr bwMode="auto">
          <a:xfrm>
            <a:off x="1676400" y="2743200"/>
            <a:ext cx="936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/>
              <a:t>14</a:t>
            </a:r>
            <a:r>
              <a:rPr lang="en-US"/>
              <a:t>%</a:t>
            </a:r>
            <a:endParaRPr lang="fa-IR"/>
          </a:p>
        </p:txBody>
      </p:sp>
      <p:sp>
        <p:nvSpPr>
          <p:cNvPr id="22" name="Left-Right Arrow 21"/>
          <p:cNvSpPr/>
          <p:nvPr/>
        </p:nvSpPr>
        <p:spPr>
          <a:xfrm>
            <a:off x="1600200" y="3124200"/>
            <a:ext cx="1082675" cy="2286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3753" name="TextBox 22"/>
          <p:cNvSpPr txBox="1">
            <a:spLocks noChangeArrowheads="1"/>
          </p:cNvSpPr>
          <p:nvPr/>
        </p:nvSpPr>
        <p:spPr bwMode="auto">
          <a:xfrm>
            <a:off x="2819400" y="2819400"/>
            <a:ext cx="936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/>
              <a:t>14</a:t>
            </a:r>
            <a:r>
              <a:rPr lang="en-US"/>
              <a:t>%</a:t>
            </a:r>
            <a:endParaRPr lang="fa-IR"/>
          </a:p>
        </p:txBody>
      </p:sp>
      <p:sp>
        <p:nvSpPr>
          <p:cNvPr id="24" name="7-Point Star 23"/>
          <p:cNvSpPr/>
          <p:nvPr/>
        </p:nvSpPr>
        <p:spPr>
          <a:xfrm>
            <a:off x="5170488" y="2614613"/>
            <a:ext cx="2414587" cy="2362200"/>
          </a:xfrm>
          <a:prstGeom prst="star7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3200" b="1" dirty="0">
                <a:solidFill>
                  <a:schemeClr val="bg1"/>
                </a:solidFill>
              </a:rPr>
              <a:t>پذیرفته!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1" name="32-Point Star 10"/>
          <p:cNvSpPr/>
          <p:nvPr/>
        </p:nvSpPr>
        <p:spPr>
          <a:xfrm>
            <a:off x="1997075" y="4643438"/>
            <a:ext cx="76200" cy="128587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9" name="32-Point Star 48"/>
          <p:cNvSpPr/>
          <p:nvPr/>
        </p:nvSpPr>
        <p:spPr>
          <a:xfrm>
            <a:off x="2263775" y="5334000"/>
            <a:ext cx="76200" cy="128588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0" name="32-Point Star 49"/>
          <p:cNvSpPr/>
          <p:nvPr/>
        </p:nvSpPr>
        <p:spPr>
          <a:xfrm>
            <a:off x="3959225" y="4743450"/>
            <a:ext cx="76200" cy="128588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1" name="32-Point Star 50"/>
          <p:cNvSpPr/>
          <p:nvPr/>
        </p:nvSpPr>
        <p:spPr>
          <a:xfrm>
            <a:off x="3392488" y="5043488"/>
            <a:ext cx="76200" cy="128587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2" name="32-Point Star 51"/>
          <p:cNvSpPr/>
          <p:nvPr/>
        </p:nvSpPr>
        <p:spPr>
          <a:xfrm>
            <a:off x="2819400" y="5138738"/>
            <a:ext cx="76200" cy="128587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3" name="32-Point Star 52"/>
          <p:cNvSpPr/>
          <p:nvPr/>
        </p:nvSpPr>
        <p:spPr>
          <a:xfrm>
            <a:off x="1423988" y="4986338"/>
            <a:ext cx="76200" cy="128587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4" name="32-Point Star 53"/>
          <p:cNvSpPr/>
          <p:nvPr/>
        </p:nvSpPr>
        <p:spPr>
          <a:xfrm>
            <a:off x="1035050" y="4921250"/>
            <a:ext cx="76200" cy="128588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5" name="32-Point Star 54"/>
          <p:cNvSpPr/>
          <p:nvPr/>
        </p:nvSpPr>
        <p:spPr>
          <a:xfrm>
            <a:off x="2651125" y="4865688"/>
            <a:ext cx="76200" cy="128587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6" name="32-Point Star 55"/>
          <p:cNvSpPr/>
          <p:nvPr/>
        </p:nvSpPr>
        <p:spPr>
          <a:xfrm>
            <a:off x="2041525" y="4946650"/>
            <a:ext cx="76200" cy="128588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7" name="32-Point Star 56"/>
          <p:cNvSpPr/>
          <p:nvPr/>
        </p:nvSpPr>
        <p:spPr>
          <a:xfrm>
            <a:off x="2520950" y="5302250"/>
            <a:ext cx="76200" cy="128588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8" name="32-Point Star 57"/>
          <p:cNvSpPr/>
          <p:nvPr/>
        </p:nvSpPr>
        <p:spPr>
          <a:xfrm>
            <a:off x="1576388" y="5138738"/>
            <a:ext cx="76200" cy="128587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9" name="32-Point Star 58"/>
          <p:cNvSpPr/>
          <p:nvPr/>
        </p:nvSpPr>
        <p:spPr>
          <a:xfrm>
            <a:off x="1960563" y="5362575"/>
            <a:ext cx="76200" cy="128588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0" name="32-Point Star 59"/>
          <p:cNvSpPr/>
          <p:nvPr/>
        </p:nvSpPr>
        <p:spPr>
          <a:xfrm>
            <a:off x="2971800" y="5291138"/>
            <a:ext cx="76200" cy="128587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" name="32-Point Star 60"/>
          <p:cNvSpPr/>
          <p:nvPr/>
        </p:nvSpPr>
        <p:spPr>
          <a:xfrm>
            <a:off x="3124200" y="5443538"/>
            <a:ext cx="76200" cy="128587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2" name="32-Point Star 61"/>
          <p:cNvSpPr/>
          <p:nvPr/>
        </p:nvSpPr>
        <p:spPr>
          <a:xfrm>
            <a:off x="2384425" y="4732338"/>
            <a:ext cx="76200" cy="128587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4" name="32-Point Star 63"/>
          <p:cNvSpPr/>
          <p:nvPr/>
        </p:nvSpPr>
        <p:spPr>
          <a:xfrm>
            <a:off x="2563813" y="5129213"/>
            <a:ext cx="76200" cy="128587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5" name="32-Point Star 64"/>
          <p:cNvSpPr/>
          <p:nvPr/>
        </p:nvSpPr>
        <p:spPr>
          <a:xfrm>
            <a:off x="2716213" y="5281613"/>
            <a:ext cx="76200" cy="128587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6" name="32-Point Star 65"/>
          <p:cNvSpPr/>
          <p:nvPr/>
        </p:nvSpPr>
        <p:spPr>
          <a:xfrm>
            <a:off x="2803525" y="5018088"/>
            <a:ext cx="76200" cy="128587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7" name="32-Point Star 66"/>
          <p:cNvSpPr/>
          <p:nvPr/>
        </p:nvSpPr>
        <p:spPr>
          <a:xfrm>
            <a:off x="2955925" y="5170488"/>
            <a:ext cx="76200" cy="128587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8" name="32-Point Star 67"/>
          <p:cNvSpPr/>
          <p:nvPr/>
        </p:nvSpPr>
        <p:spPr>
          <a:xfrm>
            <a:off x="2536825" y="4884738"/>
            <a:ext cx="76200" cy="128587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9" name="32-Point Star 68"/>
          <p:cNvSpPr/>
          <p:nvPr/>
        </p:nvSpPr>
        <p:spPr>
          <a:xfrm>
            <a:off x="2689225" y="5037138"/>
            <a:ext cx="76200" cy="128587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rtl="1" fontAlgn="auto">
              <a:spcAft>
                <a:spcPts val="0"/>
              </a:spcAft>
              <a:defRPr/>
            </a:pPr>
            <a:r>
              <a:rPr lang="fa-IR" dirty="0"/>
              <a:t>تصمیم‌گیری در باره‌ی </a:t>
            </a:r>
            <a:r>
              <a:rPr lang="fa-IR" dirty="0" smtClean="0"/>
              <a:t>روش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4325112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09728" indent="0" algn="r" rtl="1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n-US" dirty="0" smtClean="0"/>
              <a:t>TEa </a:t>
            </a:r>
            <a:r>
              <a:rPr lang="en-US" dirty="0"/>
              <a:t>= </a:t>
            </a:r>
            <a:r>
              <a:rPr lang="en-US" dirty="0" smtClean="0"/>
              <a:t>7%</a:t>
            </a:r>
            <a:endParaRPr lang="en-US" dirty="0"/>
          </a:p>
          <a:p>
            <a:pPr marL="109728" indent="0" algn="r" rtl="1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en-US" dirty="0"/>
          </a:p>
          <a:p>
            <a:pPr marL="109728" indent="0" algn="r" rtl="1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en-US" dirty="0"/>
          </a:p>
          <a:p>
            <a:pPr marL="109728" indent="0" algn="r" rtl="1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en-US" dirty="0"/>
          </a:p>
          <a:p>
            <a:pPr marL="109728" indent="0" algn="r" rtl="1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n-US" dirty="0"/>
              <a:t>Bias = </a:t>
            </a:r>
            <a:r>
              <a:rPr lang="en-US" dirty="0" smtClean="0"/>
              <a:t>0%</a:t>
            </a:r>
          </a:p>
          <a:p>
            <a:pPr marL="109728" indent="0" algn="r" rtl="1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n-US" dirty="0" smtClean="0"/>
              <a:t>CV = </a:t>
            </a:r>
            <a:r>
              <a:rPr lang="en-US" sz="3200" b="1" dirty="0" smtClean="0">
                <a:solidFill>
                  <a:srgbClr val="FF0000"/>
                </a:solidFill>
              </a:rPr>
              <a:t>5</a:t>
            </a:r>
            <a:r>
              <a:rPr lang="en-US" dirty="0" smtClean="0"/>
              <a:t>%</a:t>
            </a:r>
            <a:endParaRPr lang="en-US" dirty="0"/>
          </a:p>
          <a:p>
            <a:pPr marL="109728" indent="0" algn="r" rtl="1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fa-IR" dirty="0"/>
          </a:p>
        </p:txBody>
      </p:sp>
      <p:sp>
        <p:nvSpPr>
          <p:cNvPr id="7476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E08F5D0-22EC-41FD-A67B-6BA1096020D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69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39975" y="2420938"/>
            <a:ext cx="1944688" cy="338455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dirty="0"/>
          </a:p>
        </p:txBody>
      </p:sp>
      <p:cxnSp>
        <p:nvCxnSpPr>
          <p:cNvPr id="9" name="Straight Connector 8"/>
          <p:cNvCxnSpPr>
            <a:endCxn id="7" idx="2"/>
          </p:cNvCxnSpPr>
          <p:nvPr/>
        </p:nvCxnSpPr>
        <p:spPr>
          <a:xfrm>
            <a:off x="3276600" y="2414588"/>
            <a:ext cx="34925" cy="3390900"/>
          </a:xfrm>
          <a:prstGeom prst="line">
            <a:avLst/>
          </a:prstGeom>
          <a:ln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4763" name="TextBox 4"/>
          <p:cNvSpPr txBox="1">
            <a:spLocks noChangeArrowheads="1"/>
          </p:cNvSpPr>
          <p:nvPr/>
        </p:nvSpPr>
        <p:spPr bwMode="auto">
          <a:xfrm>
            <a:off x="3059113" y="5805488"/>
            <a:ext cx="6492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b="1"/>
              <a:t>هدف</a:t>
            </a:r>
          </a:p>
        </p:txBody>
      </p:sp>
      <p:sp>
        <p:nvSpPr>
          <p:cNvPr id="74764" name="TextBox 5"/>
          <p:cNvSpPr txBox="1">
            <a:spLocks noChangeArrowheads="1"/>
          </p:cNvSpPr>
          <p:nvPr/>
        </p:nvSpPr>
        <p:spPr bwMode="auto">
          <a:xfrm>
            <a:off x="3816350" y="5895975"/>
            <a:ext cx="9350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7% +</a:t>
            </a:r>
            <a:endParaRPr lang="fa-IR"/>
          </a:p>
        </p:txBody>
      </p:sp>
      <p:sp>
        <p:nvSpPr>
          <p:cNvPr id="74765" name="TextBox 7"/>
          <p:cNvSpPr txBox="1">
            <a:spLocks noChangeArrowheads="1"/>
          </p:cNvSpPr>
          <p:nvPr/>
        </p:nvSpPr>
        <p:spPr bwMode="auto">
          <a:xfrm>
            <a:off x="1987550" y="5895975"/>
            <a:ext cx="8651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7% -</a:t>
            </a:r>
            <a:endParaRPr lang="fa-IR"/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3436938" y="3862388"/>
            <a:ext cx="8477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70C0"/>
                </a:solidFill>
              </a:rPr>
              <a:t>10%</a:t>
            </a:r>
          </a:p>
        </p:txBody>
      </p:sp>
      <p:cxnSp>
        <p:nvCxnSpPr>
          <p:cNvPr id="10" name="Straight Arrow Connector 9"/>
          <p:cNvCxnSpPr>
            <a:stCxn id="7" idx="2"/>
          </p:cNvCxnSpPr>
          <p:nvPr/>
        </p:nvCxnSpPr>
        <p:spPr>
          <a:xfrm flipH="1" flipV="1">
            <a:off x="3276600" y="2720975"/>
            <a:ext cx="34925" cy="3084513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2363788" y="3862388"/>
            <a:ext cx="7508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70C0"/>
                </a:solidFill>
              </a:rPr>
              <a:t>10%</a:t>
            </a:r>
          </a:p>
        </p:txBody>
      </p:sp>
      <p:cxnSp>
        <p:nvCxnSpPr>
          <p:cNvPr id="37" name="Straight Connector 36"/>
          <p:cNvCxnSpPr/>
          <p:nvPr/>
        </p:nvCxnSpPr>
        <p:spPr>
          <a:xfrm flipV="1">
            <a:off x="4572000" y="2378075"/>
            <a:ext cx="0" cy="3517900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752020" y="2397432"/>
            <a:ext cx="1548172" cy="64633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0070C0"/>
                </a:solidFill>
              </a:rPr>
              <a:t>A1C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2038350" y="2425700"/>
            <a:ext cx="0" cy="3517900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http://t2.gstatic.com/images?q=tbn:ANd9GcRQIVmFiKoxUwjTnJcXmFziM_xeJbVyV3e0wFXGf0uOcWzBgOm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4" b="38453"/>
          <a:stretch/>
        </p:blipFill>
        <p:spPr bwMode="auto">
          <a:xfrm>
            <a:off x="1007604" y="3255915"/>
            <a:ext cx="4707396" cy="1239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Straight Connector 19"/>
          <p:cNvCxnSpPr/>
          <p:nvPr/>
        </p:nvCxnSpPr>
        <p:spPr>
          <a:xfrm>
            <a:off x="2339975" y="3790950"/>
            <a:ext cx="0" cy="20145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284663" y="3790950"/>
            <a:ext cx="0" cy="20145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022475" y="4437063"/>
            <a:ext cx="2549525" cy="1905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7-Point Star 20"/>
          <p:cNvSpPr/>
          <p:nvPr/>
        </p:nvSpPr>
        <p:spPr>
          <a:xfrm rot="19411301">
            <a:off x="538163" y="1481138"/>
            <a:ext cx="2414587" cy="2362200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800" b="1" dirty="0">
                <a:solidFill>
                  <a:schemeClr val="tx1"/>
                </a:solidFill>
              </a:rPr>
              <a:t>ناپذیرفته!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81200"/>
          </a:xfrm>
          <a:solidFill>
            <a:schemeClr val="tx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algn="justLow" fontAlgn="auto">
              <a:spcAft>
                <a:spcPts val="0"/>
              </a:spcAft>
              <a:defRPr/>
            </a:pPr>
            <a:r>
              <a:rPr lang="en-US" sz="3200" dirty="0" err="1"/>
              <a:t>Carraro</a:t>
            </a:r>
            <a:r>
              <a:rPr lang="en-US" sz="3200" dirty="0"/>
              <a:t> P. </a:t>
            </a:r>
            <a:r>
              <a:rPr lang="en-US" sz="3200" dirty="0" err="1"/>
              <a:t>Plebani</a:t>
            </a:r>
            <a:r>
              <a:rPr lang="en-US" sz="3200" dirty="0"/>
              <a:t> M. Errors in a Stat Laboratory: Types and frequencies 10 years </a:t>
            </a:r>
            <a:r>
              <a:rPr lang="en-US" sz="3200" dirty="0" smtClean="0"/>
              <a:t>Later</a:t>
            </a:r>
            <a:r>
              <a:rPr lang="en-US" sz="3200" dirty="0"/>
              <a:t>. Clin Chem 2007:53:1338 - 1342</a:t>
            </a:r>
            <a:endParaRPr lang="en-US" sz="6600" dirty="0"/>
          </a:p>
        </p:txBody>
      </p:sp>
      <p:sp>
        <p:nvSpPr>
          <p:cNvPr id="11267" name="TextBox 3"/>
          <p:cNvSpPr txBox="1">
            <a:spLocks noChangeArrowheads="1"/>
          </p:cNvSpPr>
          <p:nvPr/>
        </p:nvSpPr>
        <p:spPr bwMode="auto">
          <a:xfrm>
            <a:off x="1076325" y="4667250"/>
            <a:ext cx="17256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126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86200" y="2289175"/>
            <a:ext cx="4772025" cy="4213225"/>
          </a:xfrm>
          <a:noFill/>
        </p:spPr>
      </p:pic>
      <p:pic>
        <p:nvPicPr>
          <p:cNvPr id="1126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3829050"/>
            <a:ext cx="3048000" cy="263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Connector 5"/>
          <p:cNvCxnSpPr/>
          <p:nvPr/>
        </p:nvCxnSpPr>
        <p:spPr>
          <a:xfrm>
            <a:off x="838200" y="5943600"/>
            <a:ext cx="7781925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38200" y="5410200"/>
            <a:ext cx="7781925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38200" y="5943600"/>
            <a:ext cx="7543800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838200" y="5410200"/>
            <a:ext cx="0" cy="53340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8582025" y="5410200"/>
            <a:ext cx="0" cy="53340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rtl="1" fontAlgn="auto">
              <a:spcAft>
                <a:spcPts val="0"/>
              </a:spcAft>
              <a:defRPr/>
            </a:pPr>
            <a:r>
              <a:rPr lang="fa-IR" dirty="0"/>
              <a:t>تصمیم‌گیری در باره‌ی </a:t>
            </a:r>
            <a:r>
              <a:rPr lang="fa-IR" dirty="0" smtClean="0"/>
              <a:t>روش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4325112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09728" indent="0" algn="r" rtl="1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n-US" dirty="0" smtClean="0"/>
              <a:t>TEa </a:t>
            </a:r>
            <a:r>
              <a:rPr lang="en-US" dirty="0"/>
              <a:t>= </a:t>
            </a:r>
            <a:r>
              <a:rPr lang="en-US" dirty="0" smtClean="0"/>
              <a:t>20%</a:t>
            </a:r>
            <a:endParaRPr lang="en-US" dirty="0"/>
          </a:p>
          <a:p>
            <a:pPr marL="109728" indent="0" algn="r" rtl="1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en-US" dirty="0"/>
          </a:p>
          <a:p>
            <a:pPr marL="109728" indent="0" algn="r" rtl="1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en-US" dirty="0"/>
          </a:p>
          <a:p>
            <a:pPr marL="109728" indent="0" algn="r" rtl="1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en-US" dirty="0"/>
          </a:p>
          <a:p>
            <a:pPr marL="109728" indent="0" algn="r" rtl="1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n-US" dirty="0" smtClean="0"/>
              <a:t>CV = 0.5%</a:t>
            </a:r>
          </a:p>
          <a:p>
            <a:pPr marL="109728" indent="0" algn="r" rtl="1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n-US" dirty="0" smtClean="0"/>
              <a:t>Bias = </a:t>
            </a:r>
            <a:r>
              <a:rPr lang="en-US" dirty="0" smtClean="0">
                <a:solidFill>
                  <a:srgbClr val="FF0000"/>
                </a:solidFill>
              </a:rPr>
              <a:t>-7.5</a:t>
            </a:r>
            <a:r>
              <a:rPr lang="en-US" dirty="0" smtClean="0"/>
              <a:t>%</a:t>
            </a:r>
            <a:endParaRPr lang="en-US" dirty="0"/>
          </a:p>
          <a:p>
            <a:pPr marL="109728" indent="0" algn="r" rtl="1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fa-IR" dirty="0"/>
          </a:p>
        </p:txBody>
      </p:sp>
      <p:sp>
        <p:nvSpPr>
          <p:cNvPr id="7578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492B88C-C899-4F43-AE58-8FA31809745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70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343275" y="2408238"/>
            <a:ext cx="1943100" cy="338455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dirty="0"/>
          </a:p>
        </p:txBody>
      </p:sp>
      <p:cxnSp>
        <p:nvCxnSpPr>
          <p:cNvPr id="9" name="Straight Connector 8"/>
          <p:cNvCxnSpPr>
            <a:endCxn id="7" idx="2"/>
          </p:cNvCxnSpPr>
          <p:nvPr/>
        </p:nvCxnSpPr>
        <p:spPr>
          <a:xfrm>
            <a:off x="4278313" y="2401888"/>
            <a:ext cx="36512" cy="3390900"/>
          </a:xfrm>
          <a:prstGeom prst="line">
            <a:avLst/>
          </a:prstGeom>
          <a:ln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003800" y="5895975"/>
            <a:ext cx="936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7% +</a:t>
            </a:r>
            <a:endParaRPr lang="fa-IR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967038" y="5895975"/>
            <a:ext cx="863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7% -</a:t>
            </a:r>
            <a:endParaRPr lang="fa-IR"/>
          </a:p>
        </p:txBody>
      </p:sp>
      <p:cxnSp>
        <p:nvCxnSpPr>
          <p:cNvPr id="38" name="Straight Connector 37"/>
          <p:cNvCxnSpPr/>
          <p:nvPr/>
        </p:nvCxnSpPr>
        <p:spPr>
          <a:xfrm>
            <a:off x="3089275" y="4352925"/>
            <a:ext cx="347663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5790" name="TextBox 46"/>
          <p:cNvSpPr txBox="1">
            <a:spLocks noChangeArrowheads="1"/>
          </p:cNvSpPr>
          <p:nvPr/>
        </p:nvSpPr>
        <p:spPr bwMode="auto">
          <a:xfrm>
            <a:off x="3436938" y="3862388"/>
            <a:ext cx="8477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70C0"/>
                </a:solidFill>
              </a:rPr>
              <a:t>1%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3262313" y="2636838"/>
            <a:ext cx="0" cy="315595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5792" name="TextBox 47"/>
          <p:cNvSpPr txBox="1">
            <a:spLocks noChangeArrowheads="1"/>
          </p:cNvSpPr>
          <p:nvPr/>
        </p:nvSpPr>
        <p:spPr bwMode="auto">
          <a:xfrm>
            <a:off x="2649538" y="3857625"/>
            <a:ext cx="7493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70C0"/>
                </a:solidFill>
              </a:rPr>
              <a:t>1%</a:t>
            </a:r>
          </a:p>
        </p:txBody>
      </p:sp>
      <p:cxnSp>
        <p:nvCxnSpPr>
          <p:cNvPr id="37" name="Straight Connector 36"/>
          <p:cNvCxnSpPr/>
          <p:nvPr/>
        </p:nvCxnSpPr>
        <p:spPr>
          <a:xfrm flipV="1">
            <a:off x="3398838" y="2492375"/>
            <a:ext cx="38100" cy="331311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692275" y="2476500"/>
            <a:ext cx="1160463" cy="584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0070C0"/>
                </a:solidFill>
              </a:rPr>
              <a:t>A1C</a:t>
            </a:r>
            <a:endParaRPr lang="en-US" sz="2800" b="1" dirty="0">
              <a:solidFill>
                <a:srgbClr val="0070C0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3089275" y="2492375"/>
            <a:ext cx="0" cy="331311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4" descr="http://t2.gstatic.com/images?q=tbn:ANd9GcRQIVmFiKoxUwjTnJcXmFziM_xeJbVyV3e0wFXGf0uOcWzBgOm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3321" b="36586"/>
          <a:stretch/>
        </p:blipFill>
        <p:spPr bwMode="auto">
          <a:xfrm>
            <a:off x="2964494" y="3735505"/>
            <a:ext cx="616906" cy="136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924300" y="5792788"/>
            <a:ext cx="719138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a-IR" b="1"/>
              <a:t>هدف</a:t>
            </a:r>
            <a:endParaRPr lang="en-US" b="1"/>
          </a:p>
        </p:txBody>
      </p:sp>
      <p:sp>
        <p:nvSpPr>
          <p:cNvPr id="18" name="7-Point Star 17"/>
          <p:cNvSpPr/>
          <p:nvPr/>
        </p:nvSpPr>
        <p:spPr>
          <a:xfrm rot="19057174">
            <a:off x="293688" y="3414713"/>
            <a:ext cx="2414587" cy="2362200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800" b="1" dirty="0">
                <a:solidFill>
                  <a:schemeClr val="tx1"/>
                </a:solidFill>
              </a:rPr>
              <a:t>ناپذیرفته!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/>
      <p:bldP spid="8" grpId="0"/>
      <p:bldP spid="13" grpId="0"/>
      <p:bldP spid="18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8" y="-139700"/>
            <a:ext cx="9136062" cy="1206500"/>
          </a:xfrm>
          <a:solidFill>
            <a:schemeClr val="bg1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rtl="1" fontAlgn="auto">
              <a:spcAft>
                <a:spcPts val="0"/>
              </a:spcAft>
              <a:defRPr/>
            </a:pPr>
            <a:r>
              <a:rPr lang="fa-IR" dirty="0" smtClean="0">
                <a:solidFill>
                  <a:srgbClr val="FF0000"/>
                </a:solidFill>
              </a:rPr>
              <a:t>خطای سنجشی کل </a:t>
            </a:r>
            <a:r>
              <a:rPr lang="en-US" dirty="0" smtClean="0">
                <a:solidFill>
                  <a:srgbClr val="FF0000"/>
                </a:solidFill>
              </a:rPr>
              <a:t>Total Analytical Error</a:t>
            </a:r>
            <a:endParaRPr lang="fa-IR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123689"/>
            <a:ext cx="9143999" cy="5734311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09728" indent="0" algn="r" rtl="1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en-US" dirty="0"/>
          </a:p>
          <a:p>
            <a:pPr marL="109728" indent="0" algn="r" rtl="1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en-US" dirty="0"/>
          </a:p>
          <a:p>
            <a:pPr marL="109728" indent="0" algn="r" rtl="1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en-US" dirty="0"/>
          </a:p>
        </p:txBody>
      </p:sp>
      <p:sp>
        <p:nvSpPr>
          <p:cNvPr id="7680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3345983-FAB6-4193-876F-FB287DD4142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71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035175" y="1123950"/>
            <a:ext cx="3603625" cy="573405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dirty="0"/>
          </a:p>
        </p:txBody>
      </p:sp>
      <p:cxnSp>
        <p:nvCxnSpPr>
          <p:cNvPr id="9" name="Straight Connector 8"/>
          <p:cNvCxnSpPr>
            <a:stCxn id="7" idx="0"/>
            <a:endCxn id="7" idx="2"/>
          </p:cNvCxnSpPr>
          <p:nvPr/>
        </p:nvCxnSpPr>
        <p:spPr>
          <a:xfrm>
            <a:off x="3836988" y="1123950"/>
            <a:ext cx="0" cy="5734050"/>
          </a:xfrm>
          <a:prstGeom prst="line">
            <a:avLst/>
          </a:prstGeom>
          <a:ln w="57150">
            <a:solidFill>
              <a:schemeClr val="bg1"/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6809" name="TextBox 5"/>
          <p:cNvSpPr txBox="1">
            <a:spLocks noChangeArrowheads="1"/>
          </p:cNvSpPr>
          <p:nvPr/>
        </p:nvSpPr>
        <p:spPr bwMode="auto">
          <a:xfrm>
            <a:off x="5686425" y="6405563"/>
            <a:ext cx="9366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7% +</a:t>
            </a:r>
            <a:endParaRPr lang="fa-IR"/>
          </a:p>
        </p:txBody>
      </p:sp>
      <p:sp>
        <p:nvSpPr>
          <p:cNvPr id="76810" name="TextBox 7"/>
          <p:cNvSpPr txBox="1">
            <a:spLocks noChangeArrowheads="1"/>
          </p:cNvSpPr>
          <p:nvPr/>
        </p:nvSpPr>
        <p:spPr bwMode="auto">
          <a:xfrm>
            <a:off x="1471613" y="6315075"/>
            <a:ext cx="863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7% -</a:t>
            </a:r>
            <a:endParaRPr lang="fa-IR"/>
          </a:p>
        </p:txBody>
      </p:sp>
      <p:sp>
        <p:nvSpPr>
          <p:cNvPr id="11" name="TextBox 10"/>
          <p:cNvSpPr txBox="1"/>
          <p:nvPr/>
        </p:nvSpPr>
        <p:spPr>
          <a:xfrm>
            <a:off x="520700" y="1325563"/>
            <a:ext cx="1160463" cy="584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0070C0"/>
                </a:solidFill>
              </a:rPr>
              <a:t>A1C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76812" name="TextBox 12"/>
          <p:cNvSpPr txBox="1">
            <a:spLocks noChangeArrowheads="1"/>
          </p:cNvSpPr>
          <p:nvPr/>
        </p:nvSpPr>
        <p:spPr bwMode="auto">
          <a:xfrm>
            <a:off x="2616200" y="6040438"/>
            <a:ext cx="71913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a-IR" b="1"/>
              <a:t>هدف</a:t>
            </a:r>
            <a:endParaRPr lang="en-US" b="1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3279775" y="1852613"/>
            <a:ext cx="0" cy="493553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021388" y="1582738"/>
            <a:ext cx="1751012" cy="4619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070C0"/>
                </a:solidFill>
              </a:rPr>
              <a:t>B = -</a:t>
            </a:r>
            <a:r>
              <a:rPr lang="fa-IR" sz="2400">
                <a:solidFill>
                  <a:srgbClr val="0070C0"/>
                </a:solidFill>
              </a:rPr>
              <a:t>2</a:t>
            </a:r>
            <a:r>
              <a:rPr lang="en-US" sz="2400">
                <a:solidFill>
                  <a:srgbClr val="0070C0"/>
                </a:solidFill>
              </a:rPr>
              <a:t>%</a:t>
            </a:r>
          </a:p>
        </p:txBody>
      </p:sp>
      <p:pic>
        <p:nvPicPr>
          <p:cNvPr id="23" name="Picture 4" descr="http://t2.gstatic.com/images?q=tbn:ANd9GcRQIVmFiKoxUwjTnJcXmFziM_xeJbVyV3e0wFXGf0uOcWzBgOm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223" b="37824"/>
          <a:stretch/>
        </p:blipFill>
        <p:spPr bwMode="auto">
          <a:xfrm>
            <a:off x="2055142" y="3203803"/>
            <a:ext cx="2593058" cy="1596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6021388" y="2273300"/>
            <a:ext cx="1751012" cy="4619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CV = </a:t>
            </a:r>
            <a:r>
              <a:rPr lang="fa-IR" sz="2400">
                <a:solidFill>
                  <a:srgbClr val="FF0000"/>
                </a:solidFill>
              </a:rPr>
              <a:t>1.5</a:t>
            </a:r>
            <a:r>
              <a:rPr lang="en-US" sz="2400">
                <a:solidFill>
                  <a:srgbClr val="FF0000"/>
                </a:solidFill>
              </a:rPr>
              <a:t>%</a:t>
            </a:r>
          </a:p>
        </p:txBody>
      </p:sp>
      <p:sp>
        <p:nvSpPr>
          <p:cNvPr id="35" name="Flowchart: Connector 34"/>
          <p:cNvSpPr/>
          <p:nvPr/>
        </p:nvSpPr>
        <p:spPr>
          <a:xfrm>
            <a:off x="3367088" y="3771900"/>
            <a:ext cx="92075" cy="9048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9" name="Flowchart: Connector 48"/>
          <p:cNvSpPr/>
          <p:nvPr/>
        </p:nvSpPr>
        <p:spPr>
          <a:xfrm>
            <a:off x="3519488" y="3924300"/>
            <a:ext cx="92075" cy="9048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0" name="Flowchart: Connector 49"/>
          <p:cNvSpPr/>
          <p:nvPr/>
        </p:nvSpPr>
        <p:spPr>
          <a:xfrm>
            <a:off x="3671888" y="4076700"/>
            <a:ext cx="92075" cy="9048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1" name="Flowchart: Connector 50"/>
          <p:cNvSpPr/>
          <p:nvPr/>
        </p:nvSpPr>
        <p:spPr>
          <a:xfrm>
            <a:off x="3824288" y="4229100"/>
            <a:ext cx="92075" cy="9048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2" name="Flowchart: Connector 51"/>
          <p:cNvSpPr/>
          <p:nvPr/>
        </p:nvSpPr>
        <p:spPr>
          <a:xfrm>
            <a:off x="3575050" y="4487863"/>
            <a:ext cx="90488" cy="9207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3" name="Flowchart: Connector 52"/>
          <p:cNvSpPr/>
          <p:nvPr/>
        </p:nvSpPr>
        <p:spPr>
          <a:xfrm>
            <a:off x="4129088" y="4533900"/>
            <a:ext cx="92075" cy="9048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4" name="Flowchart: Connector 53"/>
          <p:cNvSpPr/>
          <p:nvPr/>
        </p:nvSpPr>
        <p:spPr>
          <a:xfrm>
            <a:off x="4281488" y="4686300"/>
            <a:ext cx="92075" cy="9048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5" name="Flowchart: Connector 54"/>
          <p:cNvSpPr/>
          <p:nvPr/>
        </p:nvSpPr>
        <p:spPr>
          <a:xfrm>
            <a:off x="4433888" y="4838700"/>
            <a:ext cx="92075" cy="9048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6" name="Flowchart: Connector 35"/>
          <p:cNvSpPr/>
          <p:nvPr/>
        </p:nvSpPr>
        <p:spPr>
          <a:xfrm>
            <a:off x="2974975" y="4579938"/>
            <a:ext cx="92075" cy="90487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7" name="Flowchart: Connector 56"/>
          <p:cNvSpPr/>
          <p:nvPr/>
        </p:nvSpPr>
        <p:spPr>
          <a:xfrm>
            <a:off x="3127375" y="4732338"/>
            <a:ext cx="92075" cy="90487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8" name="Flowchart: Connector 57"/>
          <p:cNvSpPr/>
          <p:nvPr/>
        </p:nvSpPr>
        <p:spPr>
          <a:xfrm>
            <a:off x="3279775" y="4884738"/>
            <a:ext cx="92075" cy="90487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9" name="Flowchart: Connector 58"/>
          <p:cNvSpPr/>
          <p:nvPr/>
        </p:nvSpPr>
        <p:spPr>
          <a:xfrm>
            <a:off x="3432175" y="5037138"/>
            <a:ext cx="92075" cy="90487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0" name="Flowchart: Connector 59"/>
          <p:cNvSpPr/>
          <p:nvPr/>
        </p:nvSpPr>
        <p:spPr>
          <a:xfrm>
            <a:off x="3325813" y="4487863"/>
            <a:ext cx="92075" cy="9207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" name="Flowchart: Connector 60"/>
          <p:cNvSpPr/>
          <p:nvPr/>
        </p:nvSpPr>
        <p:spPr>
          <a:xfrm>
            <a:off x="3152775" y="4157663"/>
            <a:ext cx="90488" cy="90487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5" name="Flowchart: Connector 64"/>
          <p:cNvSpPr/>
          <p:nvPr/>
        </p:nvSpPr>
        <p:spPr>
          <a:xfrm>
            <a:off x="2892425" y="3684588"/>
            <a:ext cx="90488" cy="9207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6" name="Flowchart: Connector 65"/>
          <p:cNvSpPr/>
          <p:nvPr/>
        </p:nvSpPr>
        <p:spPr>
          <a:xfrm>
            <a:off x="2527300" y="4510088"/>
            <a:ext cx="92075" cy="9207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8" name="Flowchart: Connector 67"/>
          <p:cNvSpPr/>
          <p:nvPr/>
        </p:nvSpPr>
        <p:spPr>
          <a:xfrm>
            <a:off x="3960813" y="4822825"/>
            <a:ext cx="90487" cy="9207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0" name="Flowchart: Connector 69"/>
          <p:cNvSpPr/>
          <p:nvPr/>
        </p:nvSpPr>
        <p:spPr>
          <a:xfrm>
            <a:off x="2935288" y="4179888"/>
            <a:ext cx="92075" cy="90487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2" name="Straight Connector 71"/>
          <p:cNvCxnSpPr/>
          <p:nvPr/>
        </p:nvCxnSpPr>
        <p:spPr>
          <a:xfrm>
            <a:off x="2616200" y="2273300"/>
            <a:ext cx="0" cy="4575175"/>
          </a:xfrm>
          <a:prstGeom prst="line">
            <a:avLst/>
          </a:prstGeom>
          <a:ln>
            <a:solidFill>
              <a:srgbClr val="F363D4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>
            <a:off x="3952875" y="2305050"/>
            <a:ext cx="44450" cy="4502150"/>
          </a:xfrm>
          <a:prstGeom prst="line">
            <a:avLst/>
          </a:prstGeom>
          <a:ln>
            <a:solidFill>
              <a:srgbClr val="F363D4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7" name="Flowchart: Connector 86"/>
          <p:cNvSpPr/>
          <p:nvPr/>
        </p:nvSpPr>
        <p:spPr>
          <a:xfrm>
            <a:off x="3044825" y="3836988"/>
            <a:ext cx="90488" cy="9207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8" name="Flowchart: Connector 87"/>
          <p:cNvSpPr/>
          <p:nvPr/>
        </p:nvSpPr>
        <p:spPr>
          <a:xfrm>
            <a:off x="2527300" y="3990975"/>
            <a:ext cx="92075" cy="9207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9" name="Flowchart: Connector 88"/>
          <p:cNvSpPr/>
          <p:nvPr/>
        </p:nvSpPr>
        <p:spPr>
          <a:xfrm>
            <a:off x="2773363" y="3521075"/>
            <a:ext cx="92075" cy="9048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0" name="Flowchart: Connector 89"/>
          <p:cNvSpPr/>
          <p:nvPr/>
        </p:nvSpPr>
        <p:spPr>
          <a:xfrm>
            <a:off x="2413000" y="4346575"/>
            <a:ext cx="92075" cy="9207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1" name="Flowchart: Connector 90"/>
          <p:cNvSpPr/>
          <p:nvPr/>
        </p:nvSpPr>
        <p:spPr>
          <a:xfrm>
            <a:off x="3173413" y="3611563"/>
            <a:ext cx="92075" cy="9207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2" name="Flowchart: Connector 91"/>
          <p:cNvSpPr/>
          <p:nvPr/>
        </p:nvSpPr>
        <p:spPr>
          <a:xfrm>
            <a:off x="3489325" y="4344988"/>
            <a:ext cx="90488" cy="9207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3" name="Flowchart: Connector 92"/>
          <p:cNvSpPr/>
          <p:nvPr/>
        </p:nvSpPr>
        <p:spPr>
          <a:xfrm>
            <a:off x="3273425" y="3441700"/>
            <a:ext cx="92075" cy="9207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4" name="Flowchart: Connector 93"/>
          <p:cNvSpPr/>
          <p:nvPr/>
        </p:nvSpPr>
        <p:spPr>
          <a:xfrm>
            <a:off x="3106738" y="4381500"/>
            <a:ext cx="92075" cy="9207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5" name="Flowchart: Connector 94"/>
          <p:cNvSpPr/>
          <p:nvPr/>
        </p:nvSpPr>
        <p:spPr>
          <a:xfrm>
            <a:off x="3024188" y="2974975"/>
            <a:ext cx="90487" cy="9207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6" name="Flowchart: Connector 95"/>
          <p:cNvSpPr/>
          <p:nvPr/>
        </p:nvSpPr>
        <p:spPr>
          <a:xfrm>
            <a:off x="3044825" y="4057650"/>
            <a:ext cx="90488" cy="9207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7" name="Flowchart: Connector 96"/>
          <p:cNvSpPr/>
          <p:nvPr/>
        </p:nvSpPr>
        <p:spPr>
          <a:xfrm>
            <a:off x="2871788" y="4206875"/>
            <a:ext cx="92075" cy="9207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313113" y="2943225"/>
            <a:ext cx="504825" cy="155575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2921000" y="2946400"/>
            <a:ext cx="320675" cy="155575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2" name="Flowchart: Process 61"/>
          <p:cNvSpPr/>
          <p:nvPr/>
        </p:nvSpPr>
        <p:spPr>
          <a:xfrm>
            <a:off x="2595563" y="2946400"/>
            <a:ext cx="320675" cy="155575"/>
          </a:xfrm>
          <a:prstGeom prst="flowChartProcess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4230688" y="2827338"/>
            <a:ext cx="4576762" cy="830262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b="1" i="1">
                <a:solidFill>
                  <a:srgbClr val="7030A0"/>
                </a:solidFill>
              </a:rPr>
              <a:t>TAE</a:t>
            </a:r>
            <a:r>
              <a:rPr lang="en-US" sz="4800"/>
              <a:t> = </a:t>
            </a:r>
            <a:r>
              <a:rPr lang="en-US" sz="4800">
                <a:solidFill>
                  <a:srgbClr val="0070C0"/>
                </a:solidFill>
              </a:rPr>
              <a:t>B</a:t>
            </a:r>
            <a:r>
              <a:rPr lang="en-US" sz="4800"/>
              <a:t> + 2</a:t>
            </a:r>
            <a:r>
              <a:rPr lang="en-US" sz="4800">
                <a:solidFill>
                  <a:srgbClr val="FF0000"/>
                </a:solidFill>
              </a:rPr>
              <a:t>CV</a:t>
            </a:r>
          </a:p>
        </p:txBody>
      </p:sp>
      <p:sp>
        <p:nvSpPr>
          <p:cNvPr id="64" name="TextBox 63"/>
          <p:cNvSpPr txBox="1">
            <a:spLocks noChangeArrowheads="1"/>
          </p:cNvSpPr>
          <p:nvPr/>
        </p:nvSpPr>
        <p:spPr bwMode="auto">
          <a:xfrm>
            <a:off x="87313" y="4797425"/>
            <a:ext cx="9056687" cy="1938338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Low" rtl="1"/>
            <a:r>
              <a:rPr lang="fa-IR" sz="4000" b="1" i="1">
                <a:solidFill>
                  <a:srgbClr val="FF0000"/>
                </a:solidFill>
              </a:rPr>
              <a:t>حداکثر</a:t>
            </a:r>
            <a:r>
              <a:rPr lang="fa-IR" sz="4000"/>
              <a:t> خطایی که ممکن است یک نتیجه به دلیل </a:t>
            </a:r>
            <a:r>
              <a:rPr lang="fa-IR" sz="4000" i="1">
                <a:solidFill>
                  <a:srgbClr val="FF0000"/>
                </a:solidFill>
              </a:rPr>
              <a:t>حاصل جمع خطاهای ناشی از نامیزانی و نوسان</a:t>
            </a:r>
            <a:r>
              <a:rPr lang="fa-IR" sz="4000"/>
              <a:t> داشته باشد.</a:t>
            </a:r>
            <a:endParaRPr lang="en-US" sz="400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4" grpId="0" animBg="1"/>
      <p:bldP spid="35" grpId="0" animBg="1"/>
      <p:bldP spid="49" grpId="0" animBg="1"/>
      <p:bldP spid="50" grpId="0" animBg="1"/>
      <p:bldP spid="52" grpId="0" animBg="1"/>
      <p:bldP spid="53" grpId="0" animBg="1"/>
      <p:bldP spid="54" grpId="0" animBg="1"/>
      <p:bldP spid="55" grpId="0" animBg="1"/>
      <p:bldP spid="3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5" grpId="0" animBg="1"/>
      <p:bldP spid="70" grpId="0" animBg="1"/>
      <p:bldP spid="87" grpId="0" animBg="1"/>
      <p:bldP spid="5" grpId="0" animBg="1"/>
      <p:bldP spid="56" grpId="0" animBg="1"/>
      <p:bldP spid="62" grpId="0" animBg="1"/>
      <p:bldP spid="63" grpId="0" animBg="1"/>
      <p:bldP spid="64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rtl="1" fontAlgn="auto">
              <a:spcAft>
                <a:spcPts val="0"/>
              </a:spcAft>
              <a:defRPr/>
            </a:pPr>
            <a:r>
              <a:rPr lang="fa-IR" dirty="0"/>
              <a:t>تصمیم‌گیری در باره‌ی </a:t>
            </a:r>
            <a:r>
              <a:rPr lang="fa-IR" dirty="0" smtClean="0"/>
              <a:t>روش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4325112"/>
          </a:xfrm>
          <a:ln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109728" indent="0" algn="r" rtl="1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fa-IR" sz="5200" b="1" dirty="0" smtClean="0"/>
              <a:t>خطای کل:</a:t>
            </a:r>
          </a:p>
          <a:p>
            <a:pPr marL="109728" indent="0" algn="ctr" rtl="1" fontAlgn="auto">
              <a:lnSpc>
                <a:spcPct val="170000"/>
              </a:lnSpc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fa-IR" sz="5700" dirty="0" smtClean="0"/>
              <a:t>حاصل جمع نامیزانی و نوسان</a:t>
            </a:r>
          </a:p>
          <a:p>
            <a:pPr marL="109728" indent="0" algn="ctr" rtl="1" fontAlgn="auto">
              <a:lnSpc>
                <a:spcPct val="170000"/>
              </a:lnSpc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fa-IR" sz="5700" dirty="0" smtClean="0"/>
          </a:p>
          <a:p>
            <a:pPr marL="109728" indent="0" algn="ctr" rtl="1" fontAlgn="auto">
              <a:lnSpc>
                <a:spcPct val="170000"/>
              </a:lnSpc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n-US" sz="4600" dirty="0" smtClean="0"/>
              <a:t>Total Error; </a:t>
            </a:r>
            <a:r>
              <a:rPr lang="en-US" sz="4600" dirty="0" smtClean="0">
                <a:solidFill>
                  <a:srgbClr val="FF0000"/>
                </a:solidFill>
              </a:rPr>
              <a:t>TE</a:t>
            </a:r>
          </a:p>
          <a:p>
            <a:pPr marL="109728" indent="0" algn="ctr" rtl="1" fontAlgn="auto">
              <a:lnSpc>
                <a:spcPct val="170000"/>
              </a:lnSpc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n-US" sz="5700" dirty="0" smtClean="0">
                <a:solidFill>
                  <a:srgbClr val="7030A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TE = B + 2CV</a:t>
            </a:r>
          </a:p>
          <a:p>
            <a:pPr marL="109728" indent="0" algn="ctr" rtl="1" fontAlgn="auto">
              <a:lnSpc>
                <a:spcPct val="170000"/>
              </a:lnSpc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fa-IR" sz="5700" dirty="0">
              <a:solidFill>
                <a:srgbClr val="7030A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7783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E9C3319-4FA1-44A9-9D79-C1E811599DB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72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rtl="1" fontAlgn="auto">
              <a:spcAft>
                <a:spcPts val="0"/>
              </a:spcAft>
              <a:defRPr/>
            </a:pPr>
            <a:r>
              <a:rPr lang="fa-IR" dirty="0"/>
              <a:t>تصمیم‌گیری در باره‌ی </a:t>
            </a:r>
            <a:r>
              <a:rPr lang="fa-IR" dirty="0" smtClean="0"/>
              <a:t>روش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4325112"/>
          </a:xfrm>
          <a:ln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09728" indent="0" algn="r" rtl="1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fa-IR" sz="4800" dirty="0" smtClean="0">
                <a:solidFill>
                  <a:srgbClr val="7030A0"/>
                </a:solidFill>
              </a:rPr>
              <a:t>اگر:</a:t>
            </a:r>
          </a:p>
          <a:p>
            <a:pPr marL="109728" indent="0" algn="r" rtl="1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en-US" sz="4800" dirty="0" smtClean="0">
              <a:solidFill>
                <a:srgbClr val="7030A0"/>
              </a:solidFill>
            </a:endParaRPr>
          </a:p>
          <a:p>
            <a:pPr marL="109728" indent="0" algn="r" rtl="1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fa-IR" sz="4800" dirty="0" smtClean="0">
              <a:solidFill>
                <a:srgbClr val="7030A0"/>
              </a:solidFill>
            </a:endParaRPr>
          </a:p>
          <a:p>
            <a:pPr marL="365760" indent="-256032" algn="ctr" rtl="1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ü"/>
              <a:defRPr/>
            </a:pPr>
            <a:r>
              <a:rPr lang="fa-IR" sz="8000" dirty="0" smtClean="0">
                <a:solidFill>
                  <a:srgbClr val="00B050"/>
                </a:solidFill>
              </a:rPr>
              <a:t>پذیرفته</a:t>
            </a:r>
            <a:endParaRPr lang="fa-IR" sz="4800" dirty="0">
              <a:solidFill>
                <a:srgbClr val="00B050"/>
              </a:solidFill>
            </a:endParaRPr>
          </a:p>
        </p:txBody>
      </p:sp>
      <p:sp>
        <p:nvSpPr>
          <p:cNvPr id="7885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9E6CEC6-7694-4F18-9CA9-5259D21E8D9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73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331913" y="2997200"/>
            <a:ext cx="6553200" cy="147637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>
                <a:solidFill>
                  <a:schemeClr val="tx1"/>
                </a:solidFill>
              </a:rPr>
              <a:t>B + 2CV &lt; TE</a:t>
            </a:r>
            <a:r>
              <a:rPr lang="en-US" sz="4800" baseline="-250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99592" y="476672"/>
            <a:ext cx="6264696" cy="61206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3600" dirty="0"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مثال:</a:t>
            </a:r>
            <a:r>
              <a:rPr lang="fa-IR" sz="3200" dirty="0"/>
              <a:t> </a:t>
            </a:r>
            <a:endParaRPr lang="en-US" sz="3200" dirty="0"/>
          </a:p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400" dirty="0"/>
              <a:t>1) ارزشیابی سنجش </a:t>
            </a:r>
            <a:r>
              <a:rPr lang="en-US" sz="2400" dirty="0" err="1"/>
              <a:t>Hb</a:t>
            </a:r>
            <a:r>
              <a:rPr lang="fa-IR" sz="2400" dirty="0"/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B = 4%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CV = 1.5%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TE = 7%</a:t>
            </a:r>
            <a:endParaRPr lang="fa-IR" sz="24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TEa = </a:t>
            </a:r>
            <a:r>
              <a:rPr lang="fa-IR" sz="2400" dirty="0"/>
              <a:t>6</a:t>
            </a:r>
            <a:r>
              <a:rPr lang="en-US" sz="2400" dirty="0"/>
              <a:t>%; </a:t>
            </a:r>
            <a:r>
              <a:rPr lang="fa-IR" sz="2400" dirty="0"/>
              <a:t> </a:t>
            </a:r>
            <a:r>
              <a:rPr lang="en-US" sz="2400" dirty="0"/>
              <a:t>TE &gt; TEa </a:t>
            </a: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800" b="1" dirty="0">
                <a:solidFill>
                  <a:srgbClr val="FF0000"/>
                </a:solidFill>
              </a:rPr>
              <a:t>×</a:t>
            </a:r>
            <a:r>
              <a:rPr lang="fa-IR" sz="2400" dirty="0">
                <a:solidFill>
                  <a:srgbClr val="FF0000"/>
                </a:solidFill>
              </a:rPr>
              <a:t> </a:t>
            </a:r>
            <a:r>
              <a:rPr lang="fa-IR" sz="2400" b="1" dirty="0">
                <a:solidFill>
                  <a:srgbClr val="FF0000"/>
                </a:solidFill>
              </a:rPr>
              <a:t>ناپذیرفته</a:t>
            </a:r>
            <a:endParaRPr lang="en-US" sz="2400" b="1" dirty="0">
              <a:solidFill>
                <a:srgbClr val="FF0000"/>
              </a:solidFill>
            </a:endParaRP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/>
          </a:p>
          <a:p>
            <a:pPr algn="r" rtl="1" fontAlgn="auto">
              <a:spcBef>
                <a:spcPts val="1800"/>
              </a:spcBef>
              <a:spcAft>
                <a:spcPts val="0"/>
              </a:spcAft>
              <a:defRPr/>
            </a:pPr>
            <a:r>
              <a:rPr lang="fa-IR" sz="2400" dirty="0"/>
              <a:t>2) ارزشیابی سنجش </a:t>
            </a:r>
            <a:r>
              <a:rPr lang="en-US" sz="2400" dirty="0"/>
              <a:t>TSH</a:t>
            </a:r>
            <a:r>
              <a:rPr lang="fa-IR" sz="2400" dirty="0"/>
              <a:t>:</a:t>
            </a:r>
            <a:endParaRPr lang="fa-IR" sz="2400" b="1" dirty="0">
              <a:solidFill>
                <a:srgbClr val="FF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B = 10%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CV = 3%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TE = 16%</a:t>
            </a:r>
            <a:endParaRPr lang="fa-IR" sz="24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TEa = 20%; </a:t>
            </a:r>
            <a:r>
              <a:rPr lang="fa-IR" sz="2400" dirty="0"/>
              <a:t> </a:t>
            </a:r>
            <a:r>
              <a:rPr lang="en-US" sz="2400" dirty="0"/>
              <a:t>TE &lt; TEa </a:t>
            </a:r>
          </a:p>
          <a:p>
            <a:pPr marL="342900" indent="-342900" algn="ctr" rtl="1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fa-IR" sz="2800" b="1" dirty="0">
                <a:solidFill>
                  <a:srgbClr val="005C2A"/>
                </a:solidFill>
              </a:rPr>
              <a:t>پذیرفته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rtl="1" fontAlgn="auto">
              <a:spcAft>
                <a:spcPts val="0"/>
              </a:spcAft>
              <a:defRPr/>
            </a:pPr>
            <a:r>
              <a:rPr lang="fa-IR" dirty="0"/>
              <a:t>تصمیم‌گیری در باره‌ی </a:t>
            </a:r>
            <a:r>
              <a:rPr lang="fa-IR" dirty="0" smtClean="0"/>
              <a:t>روش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4325112"/>
          </a:xfrm>
          <a:ln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09728" indent="0" algn="r" rtl="1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fa-IR" sz="4800" dirty="0" smtClean="0">
                <a:solidFill>
                  <a:srgbClr val="7030A0"/>
                </a:solidFill>
              </a:rPr>
              <a:t>اگر:</a:t>
            </a:r>
          </a:p>
          <a:p>
            <a:pPr marL="109728" indent="0" algn="r" rtl="1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en-US" sz="4800" dirty="0" smtClean="0">
              <a:solidFill>
                <a:srgbClr val="7030A0"/>
              </a:solidFill>
            </a:endParaRPr>
          </a:p>
          <a:p>
            <a:pPr marL="109728" indent="0" algn="r" rtl="1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fa-IR" sz="4800" dirty="0" smtClean="0">
              <a:solidFill>
                <a:srgbClr val="7030A0"/>
              </a:solidFill>
            </a:endParaRPr>
          </a:p>
          <a:p>
            <a:pPr marL="365760" indent="-256032" algn="ctr" rtl="1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ü"/>
              <a:defRPr/>
            </a:pPr>
            <a:r>
              <a:rPr lang="fa-IR" sz="8000" dirty="0" smtClean="0">
                <a:solidFill>
                  <a:srgbClr val="00B050"/>
                </a:solidFill>
              </a:rPr>
              <a:t>پذیرفته</a:t>
            </a:r>
            <a:endParaRPr lang="fa-IR" sz="4800" dirty="0">
              <a:solidFill>
                <a:srgbClr val="00B050"/>
              </a:solidFill>
            </a:endParaRPr>
          </a:p>
        </p:txBody>
      </p:sp>
      <p:sp>
        <p:nvSpPr>
          <p:cNvPr id="7988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EF0E260-6E33-4981-8258-A4F10CCC901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74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331913" y="2997200"/>
            <a:ext cx="6553200" cy="147637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>
                <a:solidFill>
                  <a:schemeClr val="tx1"/>
                </a:solidFill>
              </a:rPr>
              <a:t>B + 2CV &lt; TE</a:t>
            </a:r>
            <a:r>
              <a:rPr lang="en-US" sz="4800" baseline="-250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99592" y="476672"/>
            <a:ext cx="6264696" cy="61206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3600" dirty="0"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مثال:</a:t>
            </a:r>
            <a:r>
              <a:rPr lang="fa-IR" sz="3200" dirty="0"/>
              <a:t> </a:t>
            </a:r>
            <a:endParaRPr lang="en-US" sz="3200" dirty="0"/>
          </a:p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400" dirty="0"/>
              <a:t>3) ارزشیابی سنجش </a:t>
            </a:r>
            <a:r>
              <a:rPr lang="en-US" sz="2400" dirty="0"/>
              <a:t>PT</a:t>
            </a:r>
            <a:r>
              <a:rPr lang="fa-IR" sz="2400" dirty="0"/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B = 5%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CV =6%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TEa = 15%</a:t>
            </a: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800" b="1" dirty="0">
                <a:solidFill>
                  <a:srgbClr val="FF0000"/>
                </a:solidFill>
              </a:rPr>
              <a:t>×</a:t>
            </a:r>
            <a:r>
              <a:rPr lang="fa-IR" sz="2400" dirty="0">
                <a:solidFill>
                  <a:srgbClr val="FF0000"/>
                </a:solidFill>
              </a:rPr>
              <a:t> </a:t>
            </a:r>
            <a:r>
              <a:rPr lang="fa-IR" sz="2400" b="1" dirty="0">
                <a:solidFill>
                  <a:srgbClr val="FF0000"/>
                </a:solidFill>
              </a:rPr>
              <a:t>ناپذیرفته</a:t>
            </a:r>
            <a:endParaRPr lang="en-US" sz="2400" b="1" dirty="0">
              <a:solidFill>
                <a:srgbClr val="FF0000"/>
              </a:solidFill>
            </a:endParaRP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/>
          </a:p>
          <a:p>
            <a:pPr algn="r" rtl="1" fontAlgn="auto">
              <a:spcBef>
                <a:spcPts val="1800"/>
              </a:spcBef>
              <a:spcAft>
                <a:spcPts val="0"/>
              </a:spcAft>
              <a:defRPr/>
            </a:pPr>
            <a:r>
              <a:rPr lang="fa-IR" sz="2400" dirty="0"/>
              <a:t>2) ارزشیابی سنجش </a:t>
            </a:r>
            <a:r>
              <a:rPr lang="en-US" sz="2400" dirty="0"/>
              <a:t>Na</a:t>
            </a:r>
            <a:r>
              <a:rPr lang="fa-IR" sz="2400" dirty="0"/>
              <a:t>:</a:t>
            </a:r>
            <a:endParaRPr lang="fa-IR" sz="2400" b="1" dirty="0">
              <a:solidFill>
                <a:srgbClr val="FF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B = 1%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CV = 0.2%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TEa = 3% </a:t>
            </a:r>
            <a:r>
              <a:rPr lang="fa-IR" sz="2400" dirty="0"/>
              <a:t> </a:t>
            </a:r>
            <a:endParaRPr lang="en-US" sz="2400" dirty="0"/>
          </a:p>
          <a:p>
            <a:pPr marL="342900" indent="-342900" algn="ctr" rtl="1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fa-IR" sz="2800" b="1" dirty="0">
                <a:solidFill>
                  <a:srgbClr val="005C2A"/>
                </a:solidFill>
              </a:rPr>
              <a:t>پذیرفته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5417"/>
            <a:ext cx="8229600" cy="2094383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 rtl="1" fontAlgn="auto">
              <a:spcAft>
                <a:spcPts val="0"/>
              </a:spcAft>
              <a:defRPr/>
            </a:pPr>
            <a:r>
              <a:rPr lang="fa-IR" sz="2800" dirty="0" smtClean="0"/>
              <a:t>حداکثر و </a:t>
            </a:r>
            <a:r>
              <a:rPr lang="fa-IR" sz="2800" b="1" dirty="0" smtClean="0">
                <a:solidFill>
                  <a:srgbClr val="FF0000"/>
                </a:solidFill>
              </a:rPr>
              <a:t>حداقل</a:t>
            </a:r>
            <a:r>
              <a:rPr lang="fa-IR" sz="2800" dirty="0" smtClean="0"/>
              <a:t> نامیزانی</a:t>
            </a:r>
            <a:br>
              <a:rPr lang="fa-IR" sz="2800" dirty="0" smtClean="0"/>
            </a:br>
            <a:r>
              <a:rPr lang="fa-IR" sz="2800" dirty="0" smtClean="0"/>
              <a:t> و انحراف معیار قابل قبول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50840"/>
            <a:ext cx="8229600" cy="4223696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33362" indent="0" algn="r" rtl="1" fontAlgn="auto">
              <a:spcBef>
                <a:spcPts val="2400"/>
              </a:spcBef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en-US" dirty="0" smtClean="0"/>
          </a:p>
          <a:p>
            <a:pPr marL="233362" indent="0" algn="r" rtl="1" fontAlgn="auto">
              <a:spcBef>
                <a:spcPts val="3600"/>
              </a:spcBef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fa-IR" dirty="0" smtClean="0"/>
              <a:t>اگر </a:t>
            </a:r>
            <a:r>
              <a:rPr lang="en-US" dirty="0" smtClean="0"/>
              <a:t>CV = 0</a:t>
            </a:r>
            <a:r>
              <a:rPr lang="fa-IR" dirty="0" smtClean="0"/>
              <a:t>:</a:t>
            </a:r>
          </a:p>
          <a:p>
            <a:pPr marL="1146175" indent="-912813" algn="r" rtl="1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n-US" dirty="0" smtClean="0">
                <a:solidFill>
                  <a:schemeClr val="tx1"/>
                </a:solidFill>
              </a:rPr>
              <a:t>Bmax = TEa</a:t>
            </a:r>
          </a:p>
          <a:p>
            <a:pPr marL="233362" indent="0" algn="r" rtl="1" fontAlgn="auto">
              <a:spcBef>
                <a:spcPts val="2400"/>
              </a:spcBef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en-US" dirty="0" smtClean="0"/>
          </a:p>
          <a:p>
            <a:pPr marL="233362" indent="0" algn="r" rtl="1" fontAlgn="auto">
              <a:spcBef>
                <a:spcPts val="2400"/>
              </a:spcBef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fa-IR" dirty="0" smtClean="0"/>
              <a:t>اگر </a:t>
            </a:r>
            <a:r>
              <a:rPr lang="en-US" dirty="0"/>
              <a:t>B = 0</a:t>
            </a:r>
            <a:r>
              <a:rPr lang="fa-IR" dirty="0"/>
              <a:t>:</a:t>
            </a:r>
          </a:p>
          <a:p>
            <a:pPr marL="1146175" indent="-912813" algn="r" rtl="1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CVmax = </a:t>
            </a:r>
            <a:r>
              <a:rPr lang="en-US" dirty="0" smtClean="0">
                <a:solidFill>
                  <a:schemeClr val="tx1"/>
                </a:solidFill>
              </a:rPr>
              <a:t>1/2TEa</a:t>
            </a:r>
            <a:endParaRPr lang="fa-IR" dirty="0">
              <a:solidFill>
                <a:schemeClr val="tx1"/>
              </a:solidFill>
            </a:endParaRPr>
          </a:p>
          <a:p>
            <a:pPr marL="1146175" indent="-912813" algn="r" rtl="1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090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BC435A9-875A-448A-963E-89435819511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75</a:t>
            </a:fld>
            <a:endParaRPr lang="en-US"/>
          </a:p>
        </p:txBody>
      </p:sp>
      <p:sp>
        <p:nvSpPr>
          <p:cNvPr id="80905" name="TextBox 4"/>
          <p:cNvSpPr txBox="1">
            <a:spLocks noChangeArrowheads="1"/>
          </p:cNvSpPr>
          <p:nvPr/>
        </p:nvSpPr>
        <p:spPr bwMode="auto">
          <a:xfrm>
            <a:off x="1409700" y="3284538"/>
            <a:ext cx="273526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fa-IR" b="1">
              <a:solidFill>
                <a:srgbClr val="FFFFFF"/>
              </a:solidFill>
            </a:endParaRPr>
          </a:p>
          <a:p>
            <a:pPr algn="ctr"/>
            <a:r>
              <a:rPr lang="fa-IR" sz="2400" b="1">
                <a:solidFill>
                  <a:srgbClr val="FFFFFF"/>
                </a:solidFill>
              </a:rPr>
              <a:t>آسانی نگهداری خوبیت</a:t>
            </a:r>
            <a:endParaRPr lang="en-US" sz="2400" b="1">
              <a:solidFill>
                <a:srgbClr val="FFFFFF"/>
              </a:solidFill>
            </a:endParaRPr>
          </a:p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8600" y="228600"/>
            <a:ext cx="5040313" cy="6381750"/>
          </a:xfrm>
          <a:prstGeom prst="rect">
            <a:avLst/>
          </a:prstGeom>
          <a:solidFill>
            <a:srgbClr val="D4EC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rgbClr val="7030A0"/>
              </a:solidFill>
            </a:endParaRPr>
          </a:p>
        </p:txBody>
      </p:sp>
      <p:cxnSp>
        <p:nvCxnSpPr>
          <p:cNvPr id="10" name="Straight Connector 9"/>
          <p:cNvCxnSpPr>
            <a:stCxn id="7" idx="0"/>
            <a:endCxn id="7" idx="2"/>
          </p:cNvCxnSpPr>
          <p:nvPr/>
        </p:nvCxnSpPr>
        <p:spPr>
          <a:xfrm rot="16200000" flipH="1">
            <a:off x="-441324" y="3419475"/>
            <a:ext cx="6380162" cy="158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908" name="TextBox 10"/>
          <p:cNvSpPr txBox="1">
            <a:spLocks noChangeArrowheads="1"/>
          </p:cNvSpPr>
          <p:nvPr/>
        </p:nvSpPr>
        <p:spPr bwMode="auto">
          <a:xfrm>
            <a:off x="4295775" y="6161088"/>
            <a:ext cx="1079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+TEa</a:t>
            </a:r>
          </a:p>
        </p:txBody>
      </p:sp>
      <p:sp>
        <p:nvSpPr>
          <p:cNvPr id="80909" name="TextBox 11"/>
          <p:cNvSpPr txBox="1">
            <a:spLocks noChangeArrowheads="1"/>
          </p:cNvSpPr>
          <p:nvPr/>
        </p:nvSpPr>
        <p:spPr bwMode="auto">
          <a:xfrm>
            <a:off x="303213" y="6161088"/>
            <a:ext cx="1079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-TEa</a:t>
            </a:r>
          </a:p>
        </p:txBody>
      </p:sp>
      <p:cxnSp>
        <p:nvCxnSpPr>
          <p:cNvPr id="40" name="Straight Arrow Connector 39"/>
          <p:cNvCxnSpPr/>
          <p:nvPr/>
        </p:nvCxnSpPr>
        <p:spPr>
          <a:xfrm flipV="1">
            <a:off x="5268913" y="4724400"/>
            <a:ext cx="9525" cy="183673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V="1">
            <a:off x="2747963" y="3124200"/>
            <a:ext cx="6350" cy="134143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228600" y="1600200"/>
            <a:ext cx="0" cy="7508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2774950" y="3629025"/>
            <a:ext cx="2546350" cy="1588"/>
          </a:xfrm>
          <a:prstGeom prst="straightConnector1">
            <a:avLst/>
          </a:prstGeom>
          <a:ln w="38100">
            <a:solidFill>
              <a:srgbClr val="00B0F0"/>
            </a:solidFill>
            <a:prstDash val="solid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2066925" y="325438"/>
            <a:ext cx="1619250" cy="3952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3600" dirty="0">
                <a:solidFill>
                  <a:srgbClr val="7030A0"/>
                </a:solidFill>
              </a:rPr>
              <a:t>هدف</a:t>
            </a:r>
            <a:endParaRPr lang="en-US" sz="2000" dirty="0">
              <a:solidFill>
                <a:srgbClr val="7030A0"/>
              </a:solidFill>
            </a:endParaRP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2001838" y="3271838"/>
            <a:ext cx="1079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B = 0</a:t>
            </a:r>
          </a:p>
        </p:txBody>
      </p:sp>
      <p:cxnSp>
        <p:nvCxnSpPr>
          <p:cNvPr id="69" name="Straight Arrow Connector 68"/>
          <p:cNvCxnSpPr/>
          <p:nvPr/>
        </p:nvCxnSpPr>
        <p:spPr>
          <a:xfrm>
            <a:off x="2733675" y="5348288"/>
            <a:ext cx="2546350" cy="17462"/>
          </a:xfrm>
          <a:prstGeom prst="straightConnector1">
            <a:avLst/>
          </a:prstGeom>
          <a:ln w="38100">
            <a:solidFill>
              <a:srgbClr val="00B0F0"/>
            </a:solidFill>
            <a:prstDash val="solid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>
            <a:spLocks noChangeArrowheads="1"/>
          </p:cNvSpPr>
          <p:nvPr/>
        </p:nvSpPr>
        <p:spPr bwMode="auto">
          <a:xfrm>
            <a:off x="2925763" y="3228975"/>
            <a:ext cx="2362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CVmax = ½ TEa</a:t>
            </a:r>
          </a:p>
        </p:txBody>
      </p:sp>
      <p:sp>
        <p:nvSpPr>
          <p:cNvPr id="80" name="TextBox 79"/>
          <p:cNvSpPr txBox="1">
            <a:spLocks noChangeArrowheads="1"/>
          </p:cNvSpPr>
          <p:nvPr/>
        </p:nvSpPr>
        <p:spPr bwMode="auto">
          <a:xfrm>
            <a:off x="3211513" y="5402263"/>
            <a:ext cx="1752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Bmax = TEa</a:t>
            </a:r>
          </a:p>
        </p:txBody>
      </p:sp>
      <p:sp>
        <p:nvSpPr>
          <p:cNvPr id="81" name="TextBox 80"/>
          <p:cNvSpPr txBox="1">
            <a:spLocks noChangeArrowheads="1"/>
          </p:cNvSpPr>
          <p:nvPr/>
        </p:nvSpPr>
        <p:spPr bwMode="auto">
          <a:xfrm>
            <a:off x="4208463" y="4910138"/>
            <a:ext cx="1079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CV = 0</a:t>
            </a:r>
          </a:p>
        </p:txBody>
      </p:sp>
      <p:pic>
        <p:nvPicPr>
          <p:cNvPr id="25" name="Content Placeholder 51" descr="http://t2.gstatic.com/images?q=tbn:ANd9GcRQIVmFiKoxUwjTnJcXmFziM_xeJbVyV3e0wFXGf0uOcWzBgOmG"/>
          <p:cNvPicPr>
            <a:picLocks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" b="30665"/>
          <a:stretch/>
        </p:blipFill>
        <p:spPr bwMode="auto">
          <a:xfrm>
            <a:off x="-1600200" y="3762395"/>
            <a:ext cx="9062156" cy="6571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32" name="Straight Arrow Connector 31"/>
          <p:cNvCxnSpPr/>
          <p:nvPr/>
        </p:nvCxnSpPr>
        <p:spPr>
          <a:xfrm flipV="1">
            <a:off x="2733675" y="1323975"/>
            <a:ext cx="20638" cy="150971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1195388" y="1608138"/>
            <a:ext cx="148431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2400" b="1" i="1">
                <a:solidFill>
                  <a:srgbClr val="00B0F0"/>
                </a:solidFill>
              </a:rPr>
              <a:t>CV = 0</a:t>
            </a:r>
          </a:p>
          <a:p>
            <a:pPr algn="r"/>
            <a:r>
              <a:rPr lang="en-US" sz="2400" b="1" i="1">
                <a:solidFill>
                  <a:srgbClr val="00B0F0"/>
                </a:solidFill>
              </a:rPr>
              <a:t>B = 0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876550" y="1498600"/>
            <a:ext cx="1666875" cy="1160463"/>
          </a:xfrm>
          <a:prstGeom prst="star10">
            <a:avLst/>
          </a:prstGeom>
          <a:solidFill>
            <a:srgbClr val="FFFF00"/>
          </a:solidFill>
          <a:ln w="38100">
            <a:solidFill>
              <a:srgbClr val="F363D4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3200" b="1" dirty="0">
                <a:solidFill>
                  <a:srgbClr val="00B050"/>
                </a:solidFill>
                <a:latin typeface="+mn-lt"/>
                <a:cs typeface="+mn-cs"/>
              </a:rPr>
              <a:t>آرمانی</a:t>
            </a:r>
            <a:endParaRPr lang="en-US" sz="2400" b="1" dirty="0">
              <a:solidFill>
                <a:srgbClr val="00B050"/>
              </a:solidFill>
              <a:latin typeface="+mn-lt"/>
              <a:cs typeface="+mn-cs"/>
            </a:endParaRPr>
          </a:p>
        </p:txBody>
      </p:sp>
      <p:sp>
        <p:nvSpPr>
          <p:cNvPr id="8" name="Explosion 1 7"/>
          <p:cNvSpPr/>
          <p:nvPr/>
        </p:nvSpPr>
        <p:spPr>
          <a:xfrm rot="16200000">
            <a:off x="4117975" y="1674813"/>
            <a:ext cx="2733675" cy="3305175"/>
          </a:xfrm>
          <a:prstGeom prst="wedgeEllipseCallout">
            <a:avLst>
              <a:gd name="adj1" fmla="val 83635"/>
              <a:gd name="adj2" fmla="val 5225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19900" dirty="0">
                <a:solidFill>
                  <a:schemeClr val="bg1"/>
                </a:solidFill>
              </a:rPr>
              <a:t>؟!</a:t>
            </a:r>
            <a:endParaRPr lang="en-US" sz="13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72" grpId="0"/>
      <p:bldP spid="81" grpId="0"/>
      <p:bldP spid="36" grpId="0"/>
      <p:bldP spid="38" grpId="0" animBg="1"/>
      <p:bldP spid="8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1066800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r" rtl="1" fontAlgn="auto">
              <a:spcAft>
                <a:spcPts val="0"/>
              </a:spcAft>
              <a:defRPr/>
            </a:pPr>
            <a:r>
              <a:rPr lang="fa-IR" b="1" dirty="0" smtClean="0">
                <a:solidFill>
                  <a:srgbClr val="FF0000"/>
                </a:solidFill>
              </a:rPr>
              <a:t>عیار سیگما </a:t>
            </a:r>
            <a:r>
              <a:rPr lang="en-US" b="1" dirty="0" smtClean="0">
                <a:solidFill>
                  <a:srgbClr val="FF0000"/>
                </a:solidFill>
              </a:rPr>
              <a:t>Six metrics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93336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marL="109728" indent="0" algn="r" rtl="1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fa-IR" dirty="0" smtClean="0"/>
          </a:p>
          <a:p>
            <a:pPr marL="109728" indent="0" algn="r" rtl="1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fa-IR" dirty="0" smtClean="0"/>
          </a:p>
          <a:p>
            <a:pPr marL="109728" indent="0" algn="r" rtl="1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n-US" dirty="0" err="1" smtClean="0"/>
              <a:t>TEa</a:t>
            </a:r>
            <a:r>
              <a:rPr lang="en-US" dirty="0" smtClean="0"/>
              <a:t> = 30%</a:t>
            </a:r>
          </a:p>
          <a:p>
            <a:pPr marL="109728" indent="0" algn="r" rtl="1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n-US" dirty="0" smtClean="0"/>
              <a:t>Bias = </a:t>
            </a:r>
            <a:r>
              <a:rPr lang="en-US" dirty="0" smtClean="0">
                <a:solidFill>
                  <a:schemeClr val="tx1"/>
                </a:solidFill>
              </a:rPr>
              <a:t>10</a:t>
            </a:r>
            <a:r>
              <a:rPr lang="en-US" dirty="0" smtClean="0"/>
              <a:t>%</a:t>
            </a:r>
          </a:p>
          <a:p>
            <a:pPr marL="109728" indent="0" algn="r" rtl="1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n-US" dirty="0" smtClean="0"/>
              <a:t>CV = 4 </a:t>
            </a:r>
          </a:p>
          <a:p>
            <a:pPr marL="109728" indent="0" algn="r" rtl="1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en-US" dirty="0" smtClean="0"/>
          </a:p>
          <a:p>
            <a:pPr marL="109728" indent="0" algn="r" rtl="1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n-US" dirty="0" smtClean="0"/>
              <a:t>SM = 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467600" y="2057400"/>
            <a:ext cx="1160463" cy="584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0070C0"/>
                </a:solidFill>
              </a:rPr>
              <a:t>ALP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600200" y="2286000"/>
            <a:ext cx="2667000" cy="399256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dirty="0"/>
          </a:p>
        </p:txBody>
      </p:sp>
      <p:pic>
        <p:nvPicPr>
          <p:cNvPr id="36" name="Picture 4" descr="http://t2.gstatic.com/images?q=tbn:ANd9GcRQIVmFiKoxUwjTnJcXmFziM_xeJbVyV3e0wFXGf0uOcWzBgOm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697760"/>
            <a:ext cx="129540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9" name="Straight Arrow Connector 38"/>
          <p:cNvCxnSpPr/>
          <p:nvPr/>
        </p:nvCxnSpPr>
        <p:spPr>
          <a:xfrm rot="5400000" flipH="1" flipV="1">
            <a:off x="1333501" y="4305300"/>
            <a:ext cx="3886200" cy="3175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16200000" flipH="1">
            <a:off x="900112" y="4281488"/>
            <a:ext cx="3992563" cy="1588"/>
          </a:xfrm>
          <a:prstGeom prst="line">
            <a:avLst/>
          </a:prstGeom>
          <a:ln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Content Placeholder 2"/>
          <p:cNvSpPr txBox="1">
            <a:spLocks/>
          </p:cNvSpPr>
          <p:nvPr/>
        </p:nvSpPr>
        <p:spPr>
          <a:xfrm>
            <a:off x="465667" y="2009426"/>
            <a:ext cx="8229600" cy="459333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 fontAlgn="auto">
              <a:spcAft>
                <a:spcPts val="1800"/>
              </a:spcAft>
              <a:buFont typeface="Wingdings" panose="05000000000000000000" pitchFamily="2" charset="2"/>
              <a:buChar char="v"/>
              <a:defRPr/>
            </a:pPr>
            <a:r>
              <a:rPr lang="fa-IR" sz="3600" dirty="0">
                <a:solidFill>
                  <a:srgbClr val="005C2A"/>
                </a:solidFill>
              </a:rPr>
              <a:t> </a:t>
            </a:r>
            <a:r>
              <a:rPr lang="fa-IR" sz="3600" dirty="0" smtClean="0">
                <a:solidFill>
                  <a:srgbClr val="005C2A"/>
                </a:solidFill>
              </a:rPr>
              <a:t>روش مدیریت 6-سیگما</a:t>
            </a:r>
          </a:p>
          <a:p>
            <a:pPr algn="r" rtl="1" fontAlgn="auto">
              <a:spcAft>
                <a:spcPts val="1800"/>
              </a:spcAft>
              <a:buFont typeface="Wingdings" panose="05000000000000000000" pitchFamily="2" charset="2"/>
              <a:buChar char="v"/>
              <a:defRPr/>
            </a:pPr>
            <a:r>
              <a:rPr lang="fa-IR" sz="3600" dirty="0">
                <a:solidFill>
                  <a:srgbClr val="005C2A"/>
                </a:solidFill>
              </a:rPr>
              <a:t> </a:t>
            </a:r>
            <a:r>
              <a:rPr lang="fa-IR" sz="3600" dirty="0" smtClean="0">
                <a:solidFill>
                  <a:srgbClr val="005C2A"/>
                </a:solidFill>
              </a:rPr>
              <a:t>اطلاعاتی بیش از گزارش «قبول/مردود»</a:t>
            </a:r>
          </a:p>
          <a:p>
            <a:pPr marL="109728" indent="0" algn="ctr" rtl="1" fontAlgn="auto">
              <a:spcAft>
                <a:spcPts val="1200"/>
              </a:spcAft>
              <a:buFont typeface="Georgia"/>
              <a:buNone/>
              <a:defRPr/>
            </a:pPr>
            <a:r>
              <a:rPr lang="fa-IR" sz="3600" b="1" dirty="0" smtClean="0">
                <a:solidFill>
                  <a:srgbClr val="7030A0"/>
                </a:solidFill>
              </a:rPr>
              <a:t>گزارش «چقدر خوب/چقدربد»</a:t>
            </a:r>
          </a:p>
          <a:p>
            <a:pPr marL="109728" indent="0" algn="ctr" rtl="1" fontAlgn="auto">
              <a:spcAft>
                <a:spcPts val="3000"/>
              </a:spcAft>
              <a:buFont typeface="Georgia"/>
              <a:buNone/>
              <a:defRPr/>
            </a:pPr>
            <a:r>
              <a:rPr lang="fa-IR" sz="5400" b="1" dirty="0" smtClean="0">
                <a:solidFill>
                  <a:srgbClr val="FF0000"/>
                </a:solidFill>
              </a:rPr>
              <a:t>مقدار عددی کیفیت!</a:t>
            </a:r>
            <a:endParaRPr lang="fa-IR" sz="3600" dirty="0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1066800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r" rtl="1" fontAlgn="auto">
              <a:spcAft>
                <a:spcPts val="0"/>
              </a:spcAft>
              <a:defRPr/>
            </a:pPr>
            <a:r>
              <a:rPr lang="fa-IR" b="1" dirty="0" smtClean="0">
                <a:solidFill>
                  <a:srgbClr val="FF0000"/>
                </a:solidFill>
              </a:rPr>
              <a:t>عیار سیگما </a:t>
            </a:r>
            <a:r>
              <a:rPr lang="en-US" b="1" dirty="0" smtClean="0">
                <a:solidFill>
                  <a:srgbClr val="FF0000"/>
                </a:solidFill>
              </a:rPr>
              <a:t>Six metrics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93336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marL="109728" indent="0" algn="r" rtl="1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fa-IR" dirty="0" smtClean="0"/>
          </a:p>
          <a:p>
            <a:pPr marL="109728" indent="0" algn="r" rtl="1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fa-IR" dirty="0" smtClean="0"/>
          </a:p>
        </p:txBody>
      </p:sp>
      <p:sp>
        <p:nvSpPr>
          <p:cNvPr id="4" name="Rectangle 3"/>
          <p:cNvSpPr/>
          <p:nvPr/>
        </p:nvSpPr>
        <p:spPr>
          <a:xfrm>
            <a:off x="1371600" y="2298700"/>
            <a:ext cx="2667000" cy="4038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dirty="0"/>
          </a:p>
        </p:txBody>
      </p:sp>
      <p:cxnSp>
        <p:nvCxnSpPr>
          <p:cNvPr id="5" name="Straight Connector 4"/>
          <p:cNvCxnSpPr>
            <a:stCxn id="4" idx="0"/>
            <a:endCxn id="4" idx="2"/>
          </p:cNvCxnSpPr>
          <p:nvPr/>
        </p:nvCxnSpPr>
        <p:spPr>
          <a:xfrm>
            <a:off x="2705100" y="2298700"/>
            <a:ext cx="0" cy="4038600"/>
          </a:xfrm>
          <a:prstGeom prst="line">
            <a:avLst/>
          </a:prstGeom>
          <a:ln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8" name="Picture 4" descr="http://t2.gstatic.com/images?q=tbn:ANd9GcRQIVmFiKoxUwjTnJcXmFziM_xeJbVyV3e0wFXGf0uOcWzBgOm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0096"/>
          <a:stretch/>
        </p:blipFill>
        <p:spPr bwMode="auto">
          <a:xfrm>
            <a:off x="1219200" y="3430350"/>
            <a:ext cx="2438400" cy="129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" name="Straight Arrow Connector 29"/>
          <p:cNvCxnSpPr/>
          <p:nvPr/>
        </p:nvCxnSpPr>
        <p:spPr>
          <a:xfrm flipV="1">
            <a:off x="2436813" y="2438400"/>
            <a:ext cx="1587" cy="3916363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4933950" y="2298700"/>
            <a:ext cx="2667000" cy="399256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dirty="0"/>
          </a:p>
        </p:txBody>
      </p:sp>
      <p:pic>
        <p:nvPicPr>
          <p:cNvPr id="36" name="Picture 4" descr="http://t2.gstatic.com/images?q=tbn:ANd9GcRQIVmFiKoxUwjTnJcXmFziM_xeJbVyV3e0wFXGf0uOcWzBgOm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lum bright="-4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000"/>
          <a:stretch/>
        </p:blipFill>
        <p:spPr bwMode="auto">
          <a:xfrm>
            <a:off x="6334495" y="3386372"/>
            <a:ext cx="704603" cy="1322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9" name="Straight Arrow Connector 38"/>
          <p:cNvCxnSpPr/>
          <p:nvPr/>
        </p:nvCxnSpPr>
        <p:spPr>
          <a:xfrm flipH="1" flipV="1">
            <a:off x="6686550" y="2438400"/>
            <a:ext cx="0" cy="38227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16200000" flipH="1">
            <a:off x="4233862" y="4294188"/>
            <a:ext cx="3992563" cy="1588"/>
          </a:xfrm>
          <a:prstGeom prst="line">
            <a:avLst/>
          </a:prstGeom>
          <a:ln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1373188" y="2582863"/>
            <a:ext cx="1065212" cy="381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3sigma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048000" y="3276600"/>
            <a:ext cx="0" cy="27559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790700" y="3386138"/>
            <a:ext cx="0" cy="264636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858000" y="3276600"/>
            <a:ext cx="0" cy="251936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477000" y="3276600"/>
            <a:ext cx="0" cy="261937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6686550" y="2640013"/>
            <a:ext cx="914400" cy="381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7sigma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 flipV="1">
            <a:off x="2022475" y="3203575"/>
            <a:ext cx="396875" cy="1825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696075" y="3149600"/>
            <a:ext cx="719138" cy="2301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 flipH="1">
            <a:off x="2039938" y="4191000"/>
            <a:ext cx="379412" cy="0"/>
          </a:xfrm>
          <a:prstGeom prst="straightConnector1">
            <a:avLst/>
          </a:prstGeom>
          <a:ln w="38100">
            <a:solidFill>
              <a:srgbClr val="F363D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6686550" y="4114800"/>
            <a:ext cx="180975" cy="0"/>
          </a:xfrm>
          <a:prstGeom prst="straightConnector1">
            <a:avLst/>
          </a:prstGeom>
          <a:ln w="38100">
            <a:solidFill>
              <a:srgbClr val="F363D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4" descr="http://t2.gstatic.com/images?q=tbn:ANd9GcRQIVmFiKoxUwjTnJcXmFziM_xeJbVyV3e0wFXGf0uOcWzBgOm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9605"/>
          <a:stretch/>
        </p:blipFill>
        <p:spPr bwMode="auto">
          <a:xfrm>
            <a:off x="820295" y="3404544"/>
            <a:ext cx="2438400" cy="1304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4" descr="http://t2.gstatic.com/images?q=tbn:ANd9GcRQIVmFiKoxUwjTnJcXmFziM_xeJbVyV3e0wFXGf0uOcWzBgOm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851"/>
          <a:stretch/>
        </p:blipFill>
        <p:spPr bwMode="auto">
          <a:xfrm>
            <a:off x="7055920" y="3404544"/>
            <a:ext cx="704603" cy="1304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8" grpId="0" animBg="1"/>
      <p:bldP spid="43" grpId="0" animBg="1"/>
      <p:bldP spid="44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1066800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r" rtl="1" fontAlgn="auto">
              <a:spcAft>
                <a:spcPts val="0"/>
              </a:spcAft>
              <a:defRPr/>
            </a:pPr>
            <a:r>
              <a:rPr lang="fa-IR" b="1" dirty="0" smtClean="0">
                <a:solidFill>
                  <a:srgbClr val="FF0000"/>
                </a:solidFill>
              </a:rPr>
              <a:t>عیار سیگما </a:t>
            </a:r>
            <a:r>
              <a:rPr lang="en-US" b="1" dirty="0" smtClean="0">
                <a:solidFill>
                  <a:srgbClr val="FF0000"/>
                </a:solidFill>
              </a:rPr>
              <a:t>Six metrics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93336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marL="109728" indent="0" algn="r" rtl="1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fa-IR" dirty="0" smtClean="0"/>
          </a:p>
          <a:p>
            <a:pPr marL="109728" indent="0" algn="r" rtl="1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fa-IR" dirty="0" smtClean="0"/>
          </a:p>
        </p:txBody>
      </p:sp>
      <p:sp>
        <p:nvSpPr>
          <p:cNvPr id="4" name="Rectangle 3"/>
          <p:cNvSpPr/>
          <p:nvPr/>
        </p:nvSpPr>
        <p:spPr>
          <a:xfrm>
            <a:off x="1371600" y="2298700"/>
            <a:ext cx="2667000" cy="4038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dirty="0"/>
          </a:p>
        </p:txBody>
      </p:sp>
      <p:cxnSp>
        <p:nvCxnSpPr>
          <p:cNvPr id="5" name="Straight Connector 4"/>
          <p:cNvCxnSpPr>
            <a:stCxn id="4" idx="0"/>
            <a:endCxn id="4" idx="2"/>
          </p:cNvCxnSpPr>
          <p:nvPr/>
        </p:nvCxnSpPr>
        <p:spPr>
          <a:xfrm>
            <a:off x="2705100" y="2298700"/>
            <a:ext cx="0" cy="4038600"/>
          </a:xfrm>
          <a:prstGeom prst="line">
            <a:avLst/>
          </a:prstGeom>
          <a:ln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8" name="Picture 4" descr="http://t2.gstatic.com/images?q=tbn:ANd9GcRQIVmFiKoxUwjTnJcXmFziM_xeJbVyV3e0wFXGf0uOcWzBgOm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6706"/>
          <a:stretch/>
        </p:blipFill>
        <p:spPr bwMode="auto">
          <a:xfrm>
            <a:off x="1219200" y="3430350"/>
            <a:ext cx="2438400" cy="1367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" name="Straight Arrow Connector 29"/>
          <p:cNvCxnSpPr/>
          <p:nvPr/>
        </p:nvCxnSpPr>
        <p:spPr>
          <a:xfrm flipV="1">
            <a:off x="2436813" y="2438400"/>
            <a:ext cx="1587" cy="3916363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4933950" y="2298700"/>
            <a:ext cx="2667000" cy="399256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dirty="0"/>
          </a:p>
        </p:txBody>
      </p:sp>
      <p:pic>
        <p:nvPicPr>
          <p:cNvPr id="36" name="Picture 4" descr="http://t2.gstatic.com/images?q=tbn:ANd9GcRQIVmFiKoxUwjTnJcXmFziM_xeJbVyV3e0wFXGf0uOcWzBgOm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lum bright="-4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000"/>
          <a:stretch/>
        </p:blipFill>
        <p:spPr bwMode="auto">
          <a:xfrm>
            <a:off x="6334495" y="3386372"/>
            <a:ext cx="704603" cy="1322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9" name="Straight Arrow Connector 38"/>
          <p:cNvCxnSpPr/>
          <p:nvPr/>
        </p:nvCxnSpPr>
        <p:spPr>
          <a:xfrm flipH="1" flipV="1">
            <a:off x="6686550" y="2438400"/>
            <a:ext cx="0" cy="38227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16200000" flipH="1">
            <a:off x="4233862" y="4294188"/>
            <a:ext cx="3992563" cy="1588"/>
          </a:xfrm>
          <a:prstGeom prst="line">
            <a:avLst/>
          </a:prstGeom>
          <a:ln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048000" y="3276600"/>
            <a:ext cx="0" cy="27559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790700" y="3386138"/>
            <a:ext cx="0" cy="264636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858000" y="3276600"/>
            <a:ext cx="0" cy="251936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477000" y="3276600"/>
            <a:ext cx="0" cy="261937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>
            <a:off x="2039938" y="4191000"/>
            <a:ext cx="379412" cy="0"/>
          </a:xfrm>
          <a:prstGeom prst="straightConnector1">
            <a:avLst/>
          </a:prstGeom>
          <a:ln w="38100">
            <a:solidFill>
              <a:srgbClr val="F363D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6686550" y="4114800"/>
            <a:ext cx="180975" cy="0"/>
          </a:xfrm>
          <a:prstGeom prst="straightConnector1">
            <a:avLst/>
          </a:prstGeom>
          <a:ln w="38100">
            <a:solidFill>
              <a:srgbClr val="F363D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>
            <a:off x="1906588" y="3733800"/>
            <a:ext cx="539750" cy="0"/>
          </a:xfrm>
          <a:prstGeom prst="straightConnector1">
            <a:avLst/>
          </a:prstGeom>
          <a:ln w="38100">
            <a:solidFill>
              <a:srgbClr val="F363D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6711950" y="3627438"/>
            <a:ext cx="468313" cy="0"/>
          </a:xfrm>
          <a:prstGeom prst="straightConnector1">
            <a:avLst/>
          </a:prstGeom>
          <a:ln w="38100">
            <a:solidFill>
              <a:srgbClr val="F363D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1373188" y="2582863"/>
            <a:ext cx="1065212" cy="381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3sigma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686550" y="2640013"/>
            <a:ext cx="914400" cy="381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7sigma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28" name="Picture 4" descr="http://t2.gstatic.com/images?q=tbn:ANd9GcRQIVmFiKoxUwjTnJcXmFziM_xeJbVyV3e0wFXGf0uOcWzBgOm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913"/>
          <a:stretch/>
        </p:blipFill>
        <p:spPr bwMode="auto">
          <a:xfrm>
            <a:off x="540795" y="3265284"/>
            <a:ext cx="3810000" cy="89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http://t2.gstatic.com/images?q=tbn:ANd9GcRQIVmFiKoxUwjTnJcXmFziM_xeJbVyV3e0wFXGf0uOcWzBgOm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lum bright="-4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000"/>
          <a:stretch/>
        </p:blipFill>
        <p:spPr bwMode="auto">
          <a:xfrm>
            <a:off x="5052833" y="3288965"/>
            <a:ext cx="3384000" cy="44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1066800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r" rtl="1" fontAlgn="auto">
              <a:spcAft>
                <a:spcPts val="0"/>
              </a:spcAft>
              <a:defRPr/>
            </a:pPr>
            <a:r>
              <a:rPr lang="fa-IR" b="1" dirty="0" smtClean="0">
                <a:solidFill>
                  <a:srgbClr val="FF0000"/>
                </a:solidFill>
              </a:rPr>
              <a:t>عیار سیگما </a:t>
            </a:r>
            <a:r>
              <a:rPr lang="en-US" b="1" dirty="0" smtClean="0">
                <a:solidFill>
                  <a:srgbClr val="FF0000"/>
                </a:solidFill>
              </a:rPr>
              <a:t>Six metrics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93336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marL="109728" indent="0" algn="r" rtl="1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fa-IR" dirty="0" smtClean="0"/>
          </a:p>
          <a:p>
            <a:pPr marL="109728" indent="0" algn="r" rtl="1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fa-IR" dirty="0" smtClean="0"/>
          </a:p>
        </p:txBody>
      </p:sp>
      <p:sp>
        <p:nvSpPr>
          <p:cNvPr id="4" name="Rectangle 3"/>
          <p:cNvSpPr/>
          <p:nvPr/>
        </p:nvSpPr>
        <p:spPr>
          <a:xfrm>
            <a:off x="1371600" y="2298700"/>
            <a:ext cx="2667000" cy="4038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dirty="0"/>
          </a:p>
        </p:txBody>
      </p:sp>
      <p:cxnSp>
        <p:nvCxnSpPr>
          <p:cNvPr id="5" name="Straight Connector 4"/>
          <p:cNvCxnSpPr>
            <a:stCxn id="4" idx="0"/>
            <a:endCxn id="4" idx="2"/>
          </p:cNvCxnSpPr>
          <p:nvPr/>
        </p:nvCxnSpPr>
        <p:spPr>
          <a:xfrm>
            <a:off x="2705100" y="2298700"/>
            <a:ext cx="0" cy="4038600"/>
          </a:xfrm>
          <a:prstGeom prst="line">
            <a:avLst/>
          </a:prstGeom>
          <a:ln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2436813" y="2438400"/>
            <a:ext cx="1587" cy="3916363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4933950" y="2298700"/>
            <a:ext cx="2667000" cy="399256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dirty="0"/>
          </a:p>
        </p:txBody>
      </p:sp>
      <p:pic>
        <p:nvPicPr>
          <p:cNvPr id="36" name="Picture 4" descr="http://t2.gstatic.com/images?q=tbn:ANd9GcRQIVmFiKoxUwjTnJcXmFziM_xeJbVyV3e0wFXGf0uOcWzBgOm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lum bright="-4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000"/>
          <a:stretch/>
        </p:blipFill>
        <p:spPr bwMode="auto">
          <a:xfrm>
            <a:off x="6334495" y="3386372"/>
            <a:ext cx="704603" cy="1322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9" name="Straight Arrow Connector 38"/>
          <p:cNvCxnSpPr/>
          <p:nvPr/>
        </p:nvCxnSpPr>
        <p:spPr>
          <a:xfrm flipH="1" flipV="1">
            <a:off x="6686550" y="2438400"/>
            <a:ext cx="0" cy="38227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16200000" flipH="1">
            <a:off x="4233862" y="4294188"/>
            <a:ext cx="3992563" cy="1588"/>
          </a:xfrm>
          <a:prstGeom prst="line">
            <a:avLst/>
          </a:prstGeom>
          <a:ln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1373188" y="2743200"/>
            <a:ext cx="1065212" cy="381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3sigma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048000" y="3276600"/>
            <a:ext cx="0" cy="27559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790700" y="3386138"/>
            <a:ext cx="0" cy="264636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858000" y="3276600"/>
            <a:ext cx="0" cy="251936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477000" y="3276600"/>
            <a:ext cx="0" cy="261937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6686550" y="2773363"/>
            <a:ext cx="914400" cy="381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7sigma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5013" name="TextBox 58"/>
          <p:cNvSpPr txBox="1">
            <a:spLocks noChangeArrowheads="1"/>
          </p:cNvSpPr>
          <p:nvPr/>
        </p:nvSpPr>
        <p:spPr bwMode="auto">
          <a:xfrm>
            <a:off x="4514850" y="609600"/>
            <a:ext cx="4343400" cy="1570038"/>
          </a:xfrm>
          <a:prstGeom prst="rect">
            <a:avLst/>
          </a:prstGeom>
          <a:gradFill rotWithShape="1">
            <a:gsLst>
              <a:gs pos="0">
                <a:srgbClr val="FFFF80"/>
              </a:gs>
              <a:gs pos="50000">
                <a:srgbClr val="FFFFB3"/>
              </a:gs>
              <a:gs pos="100000">
                <a:srgbClr val="FFFFDA"/>
              </a:gs>
            </a:gsLst>
            <a:lin ang="5400000" scaled="1"/>
          </a:gra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fa-IR" sz="2400"/>
              <a:t>مثال:</a:t>
            </a:r>
          </a:p>
          <a:p>
            <a:pPr algn="r" rtl="1"/>
            <a:r>
              <a:rPr lang="fa-IR" sz="2400"/>
              <a:t>نمره‌های یک ماه اول سال سه دانش‌آموز:</a:t>
            </a:r>
            <a:endParaRPr lang="en-US" sz="2400"/>
          </a:p>
          <a:p>
            <a:pPr algn="r" rtl="1"/>
            <a:r>
              <a:rPr lang="fa-IR" sz="2400"/>
              <a:t>به ترتیب:  </a:t>
            </a:r>
            <a:r>
              <a:rPr lang="fa-IR" sz="2400" b="1">
                <a:solidFill>
                  <a:srgbClr val="FF0000"/>
                </a:solidFill>
              </a:rPr>
              <a:t>19</a:t>
            </a:r>
            <a:r>
              <a:rPr lang="fa-IR" sz="2400"/>
              <a:t>- </a:t>
            </a:r>
            <a:r>
              <a:rPr lang="fa-IR" sz="2400" b="1">
                <a:solidFill>
                  <a:srgbClr val="FF0000"/>
                </a:solidFill>
              </a:rPr>
              <a:t>17</a:t>
            </a:r>
            <a:r>
              <a:rPr lang="fa-IR" sz="2400"/>
              <a:t>- </a:t>
            </a:r>
            <a:r>
              <a:rPr lang="fa-IR" sz="2400" b="1">
                <a:solidFill>
                  <a:srgbClr val="FF0000"/>
                </a:solidFill>
              </a:rPr>
              <a:t>14</a:t>
            </a:r>
            <a:r>
              <a:rPr lang="fa-IR" sz="2400"/>
              <a:t> </a:t>
            </a:r>
            <a:endParaRPr lang="en-US" sz="2400"/>
          </a:p>
          <a:p>
            <a:pPr algn="r" rtl="1"/>
            <a:r>
              <a:rPr lang="fa-IR" sz="2400"/>
              <a:t>نمره‌ی قبولی در آخر سال: </a:t>
            </a:r>
            <a:r>
              <a:rPr lang="fa-IR" sz="2400" b="1">
                <a:solidFill>
                  <a:srgbClr val="FF0000"/>
                </a:solidFill>
              </a:rPr>
              <a:t>12</a:t>
            </a:r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257550" y="2173288"/>
            <a:ext cx="4648200" cy="120015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2">
                  <a:lumMod val="40000"/>
                  <a:lumOff val="6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rgbClr val="7030A0"/>
            </a:solidFill>
          </a:ln>
        </p:spPr>
        <p:txBody>
          <a:bodyPr>
            <a:spAutoFit/>
          </a:bodyPr>
          <a:lstStyle/>
          <a:p>
            <a:pPr marL="342900" indent="-342900" algn="r" rtl="1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a-IR" sz="2400" dirty="0">
                <a:latin typeface="+mn-lt"/>
                <a:cs typeface="+mn-cs"/>
              </a:rPr>
              <a:t>کدام یک </a:t>
            </a:r>
            <a:r>
              <a:rPr lang="fa-IR" sz="2400" b="1" dirty="0">
                <a:solidFill>
                  <a:srgbClr val="FF0000"/>
                </a:solidFill>
                <a:latin typeface="+mn-lt"/>
                <a:cs typeface="+mn-cs"/>
              </a:rPr>
              <a:t>حاشیه‌ی اطمینان </a:t>
            </a:r>
            <a:r>
              <a:rPr lang="fa-IR" sz="2400" dirty="0">
                <a:latin typeface="+mn-lt"/>
                <a:cs typeface="+mn-cs"/>
              </a:rPr>
              <a:t>بیشتری دارد؟</a:t>
            </a:r>
          </a:p>
          <a:p>
            <a:pPr marL="342900" indent="-342900" algn="r" rtl="1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a-IR" sz="2400" dirty="0">
                <a:latin typeface="+mn-lt"/>
                <a:cs typeface="+mn-cs"/>
              </a:rPr>
              <a:t>قبولی کدامیک </a:t>
            </a:r>
            <a:r>
              <a:rPr lang="fa-IR" sz="2400" b="1" dirty="0">
                <a:solidFill>
                  <a:srgbClr val="FF0000"/>
                </a:solidFill>
                <a:latin typeface="+mn-lt"/>
                <a:cs typeface="+mn-cs"/>
              </a:rPr>
              <a:t>مطمئن‌تر</a:t>
            </a:r>
            <a:r>
              <a:rPr lang="fa-IR" sz="2400" dirty="0">
                <a:latin typeface="+mn-lt"/>
                <a:cs typeface="+mn-cs"/>
              </a:rPr>
              <a:t> است؟</a:t>
            </a:r>
          </a:p>
          <a:p>
            <a:pPr marL="342900" indent="-342900" algn="r" rtl="1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a-IR" sz="2400" dirty="0">
                <a:latin typeface="+mn-lt"/>
                <a:cs typeface="+mn-cs"/>
              </a:rPr>
              <a:t>مراقبت از کدام یک </a:t>
            </a:r>
            <a:r>
              <a:rPr lang="fa-IR" sz="2400" b="1" dirty="0">
                <a:solidFill>
                  <a:srgbClr val="FF0000"/>
                </a:solidFill>
                <a:latin typeface="+mn-lt"/>
                <a:cs typeface="+mn-cs"/>
              </a:rPr>
              <a:t>آسان‌تر</a:t>
            </a:r>
            <a:r>
              <a:rPr lang="fa-IR" sz="2400" dirty="0">
                <a:latin typeface="+mn-lt"/>
                <a:cs typeface="+mn-cs"/>
              </a:rPr>
              <a:t> است؟</a:t>
            </a:r>
            <a:endParaRPr lang="en-US" sz="2400" dirty="0">
              <a:latin typeface="+mn-lt"/>
              <a:cs typeface="+mn-cs"/>
            </a:endParaRPr>
          </a:p>
        </p:txBody>
      </p:sp>
      <p:pic>
        <p:nvPicPr>
          <p:cNvPr id="26" name="Picture 4" descr="http://t2.gstatic.com/images?q=tbn:ANd9GcRQIVmFiKoxUwjTnJcXmFziM_xeJbVyV3e0wFXGf0uOcWzBgOm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6706"/>
          <a:stretch/>
        </p:blipFill>
        <p:spPr bwMode="auto">
          <a:xfrm>
            <a:off x="1219200" y="3430350"/>
            <a:ext cx="2438400" cy="1367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1790700" y="3386138"/>
            <a:ext cx="4762500" cy="892175"/>
          </a:xfrm>
          <a:prstGeom prst="rect">
            <a:avLst/>
          </a:prstGeom>
          <a:gradFill rotWithShape="1">
            <a:gsLst>
              <a:gs pos="0">
                <a:srgbClr val="FFFF80"/>
              </a:gs>
              <a:gs pos="50000">
                <a:srgbClr val="FFFFB3"/>
              </a:gs>
              <a:gs pos="100000">
                <a:srgbClr val="FFFFDA"/>
              </a:gs>
            </a:gsLst>
            <a:lin ang="5400000" scaled="1"/>
          </a:gra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fa-IR" sz="2400"/>
              <a:t>مرز هشدار افت نمره برای هر دانش‌آموز:</a:t>
            </a:r>
            <a:endParaRPr lang="en-US" sz="2400"/>
          </a:p>
          <a:p>
            <a:pPr algn="ctr" rtl="1"/>
            <a:r>
              <a:rPr lang="fa-IR" sz="2800" b="1"/>
              <a:t>4؛ 3؛ 2</a:t>
            </a:r>
            <a:endParaRPr lang="en-US" sz="2400"/>
          </a:p>
        </p:txBody>
      </p:sp>
      <p:sp>
        <p:nvSpPr>
          <p:cNvPr id="28" name="TextBox 27"/>
          <p:cNvSpPr txBox="1"/>
          <p:nvPr/>
        </p:nvSpPr>
        <p:spPr>
          <a:xfrm>
            <a:off x="106363" y="4968875"/>
            <a:ext cx="4762500" cy="1446213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2">
                  <a:lumMod val="40000"/>
                  <a:lumOff val="6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rgbClr val="7030A0"/>
            </a:solidFill>
          </a:ln>
        </p:spPr>
        <p:txBody>
          <a:bodyPr>
            <a:spAutoFit/>
          </a:bodyPr>
          <a:lstStyle>
            <a:defPPr>
              <a:defRPr lang="en-US"/>
            </a:defPPr>
            <a:lvl1pPr marL="342900" indent="-342900" algn="r" rtl="1">
              <a:buFont typeface="Wingdings" pitchFamily="2" charset="2"/>
              <a:buChar char="Ø"/>
              <a:defRPr sz="2400"/>
            </a:lvl1pPr>
          </a:lstStyle>
          <a:p>
            <a:pPr marL="0" indent="0" algn="justLow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a-IR" sz="2800" dirty="0" smtClean="0">
                <a:latin typeface="+mn-lt"/>
                <a:cs typeface="+mn-cs"/>
              </a:rPr>
              <a:t>احتیاط‌های </a:t>
            </a:r>
            <a:r>
              <a:rPr lang="fa-IR" sz="2800" dirty="0">
                <a:latin typeface="+mn-lt"/>
                <a:cs typeface="+mn-cs"/>
              </a:rPr>
              <a:t>پیشگیرانه‌ی مناسب هر دانش‌آموز :</a:t>
            </a:r>
            <a:endParaRPr lang="en-US" sz="2800" dirty="0">
              <a:latin typeface="+mn-lt"/>
              <a:cs typeface="+mn-cs"/>
            </a:endParaRP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a-IR" sz="3200" b="1" dirty="0">
                <a:solidFill>
                  <a:srgbClr val="00B050"/>
                </a:solidFill>
                <a:latin typeface="+mn-lt"/>
                <a:cs typeface="+mn-cs"/>
              </a:rPr>
              <a:t>حداقل</a:t>
            </a:r>
            <a:r>
              <a:rPr lang="fa-IR" sz="3200" b="1" dirty="0">
                <a:latin typeface="+mn-lt"/>
                <a:cs typeface="+mn-cs"/>
              </a:rPr>
              <a:t>؛ </a:t>
            </a:r>
            <a:r>
              <a:rPr lang="fa-IR" sz="3200" b="1" dirty="0">
                <a:solidFill>
                  <a:srgbClr val="0070C0"/>
                </a:solidFill>
                <a:latin typeface="+mn-lt"/>
                <a:cs typeface="+mn-cs"/>
              </a:rPr>
              <a:t>متوسط</a:t>
            </a:r>
            <a:r>
              <a:rPr lang="fa-IR" sz="3200" b="1" dirty="0">
                <a:latin typeface="+mn-lt"/>
                <a:cs typeface="+mn-cs"/>
              </a:rPr>
              <a:t>؛ </a:t>
            </a:r>
            <a:r>
              <a:rPr lang="fa-IR" sz="3200" b="1" dirty="0" smtClean="0">
                <a:solidFill>
                  <a:srgbClr val="FF0000"/>
                </a:solidFill>
                <a:latin typeface="+mn-lt"/>
                <a:cs typeface="+mn-cs"/>
              </a:rPr>
              <a:t>شدید</a:t>
            </a:r>
            <a:endParaRPr lang="fa-IR" sz="2800" b="1" dirty="0" smtClean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990600" y="4152900"/>
            <a:ext cx="4762500" cy="830263"/>
          </a:xfrm>
          <a:prstGeom prst="rect">
            <a:avLst/>
          </a:prstGeom>
          <a:gradFill rotWithShape="1">
            <a:gsLst>
              <a:gs pos="0">
                <a:srgbClr val="FFFF80"/>
              </a:gs>
              <a:gs pos="50000">
                <a:srgbClr val="FFFFB3"/>
              </a:gs>
              <a:gs pos="100000">
                <a:srgbClr val="FFFFDA"/>
              </a:gs>
            </a:gsLst>
            <a:lin ang="5400000" scaled="1"/>
          </a:gra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fa-IR" sz="2400"/>
              <a:t>تناوب بررسی؟</a:t>
            </a:r>
          </a:p>
          <a:p>
            <a:pPr algn="r" rtl="1"/>
            <a:r>
              <a:rPr lang="fa-IR" sz="2400"/>
              <a:t>تعداد افت نمره برای اقدام؟</a:t>
            </a:r>
            <a:endParaRPr lang="en-US" sz="240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27" grpId="0" animBg="1"/>
      <p:bldP spid="28" grpId="0" animBg="1"/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81200"/>
          </a:xfrm>
          <a:solidFill>
            <a:srgbClr val="F79175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Q-Probe Quality Indicators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Nevalian D. et al. Evaluating laboratory performance on quality indicators with the six sigma scale. Arch. </a:t>
            </a:r>
            <a:r>
              <a:rPr lang="en-US" sz="3200" dirty="0" err="1" smtClean="0"/>
              <a:t>Pathol</a:t>
            </a:r>
            <a:r>
              <a:rPr lang="en-US" sz="3200" dirty="0" smtClean="0"/>
              <a:t> Lab Med 2000;124:516-519</a:t>
            </a:r>
            <a:endParaRPr lang="en-US" sz="66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228600" y="2057400"/>
          <a:ext cx="8763000" cy="44805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5626"/>
                <a:gridCol w="5857374"/>
              </a:tblGrid>
              <a:tr h="916478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SM</a:t>
                      </a:r>
                      <a:endParaRPr lang="en-US" sz="4800" dirty="0"/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4800" dirty="0" smtClean="0"/>
                        <a:t>شاخص</a:t>
                      </a:r>
                      <a:r>
                        <a:rPr lang="fa-IR" sz="4800" baseline="0" dirty="0" smtClean="0"/>
                        <a:t> کیفیت</a:t>
                      </a:r>
                      <a:endParaRPr lang="en-US" sz="4800" dirty="0"/>
                    </a:p>
                  </a:txBody>
                  <a:tcPr marL="68580" marR="68580" anchor="ctr"/>
                </a:tc>
              </a:tr>
              <a:tr h="712816">
                <a:tc>
                  <a:txBody>
                    <a:bodyPr/>
                    <a:lstStyle/>
                    <a:p>
                      <a:pPr algn="ctr"/>
                      <a:r>
                        <a:rPr lang="fa-IR" sz="3600" b="1" dirty="0" smtClean="0"/>
                        <a:t>4.00</a:t>
                      </a:r>
                      <a:endParaRPr lang="en-US" sz="3600" b="1" dirty="0"/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3600" dirty="0" smtClean="0"/>
                        <a:t>خطای</a:t>
                      </a:r>
                      <a:r>
                        <a:rPr lang="fa-IR" sz="3600" baseline="0" dirty="0" smtClean="0"/>
                        <a:t> مچ بند هویت</a:t>
                      </a:r>
                      <a:endParaRPr lang="en-US" sz="3600" dirty="0"/>
                    </a:p>
                  </a:txBody>
                  <a:tcPr marL="68580" marR="68580" anchor="ctr"/>
                </a:tc>
              </a:tr>
              <a:tr h="712816">
                <a:tc>
                  <a:txBody>
                    <a:bodyPr/>
                    <a:lstStyle/>
                    <a:p>
                      <a:pPr algn="ctr"/>
                      <a:r>
                        <a:rPr lang="fa-IR" sz="3600" b="1" dirty="0" smtClean="0"/>
                        <a:t>4.15</a:t>
                      </a:r>
                      <a:endParaRPr lang="en-US" sz="3600" b="1" dirty="0"/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3600" dirty="0" smtClean="0"/>
                        <a:t>قابل قبول بودن </a:t>
                      </a:r>
                      <a:r>
                        <a:rPr lang="fa-IR" sz="3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نمونه‌ی هماتولوژی</a:t>
                      </a:r>
                      <a:endParaRPr lang="en-US" sz="3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anchor="ctr"/>
                </a:tc>
              </a:tr>
              <a:tr h="712816">
                <a:tc>
                  <a:txBody>
                    <a:bodyPr/>
                    <a:lstStyle/>
                    <a:p>
                      <a:pPr algn="ctr"/>
                      <a:r>
                        <a:rPr lang="fa-IR" sz="3600" b="1" dirty="0" smtClean="0"/>
                        <a:t>4.25</a:t>
                      </a:r>
                      <a:endParaRPr lang="en-US" sz="3600" b="1" dirty="0"/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3600" dirty="0" smtClean="0"/>
                        <a:t>قابل قبول بودن </a:t>
                      </a:r>
                      <a:r>
                        <a:rPr lang="fa-IR" sz="3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نمونه‌ی بیوشیمی</a:t>
                      </a:r>
                      <a:endParaRPr lang="en-US" sz="3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anchor="ctr"/>
                </a:tc>
              </a:tr>
              <a:tr h="712816">
                <a:tc>
                  <a:txBody>
                    <a:bodyPr/>
                    <a:lstStyle/>
                    <a:p>
                      <a:pPr algn="ctr"/>
                      <a:r>
                        <a:rPr lang="fa-IR" sz="3600" b="1" dirty="0" smtClean="0">
                          <a:solidFill>
                            <a:srgbClr val="FF0000"/>
                          </a:solidFill>
                        </a:rPr>
                        <a:t>3.85</a:t>
                      </a:r>
                      <a:endParaRPr lang="en-US" sz="36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3600" dirty="0" smtClean="0">
                          <a:solidFill>
                            <a:srgbClr val="FF0000"/>
                          </a:solidFill>
                        </a:rPr>
                        <a:t>مهارت سنجی</a:t>
                      </a:r>
                      <a:r>
                        <a:rPr lang="fa-IR" sz="3600" baseline="0" dirty="0" smtClean="0">
                          <a:solidFill>
                            <a:srgbClr val="FF0000"/>
                          </a:solidFill>
                        </a:rPr>
                        <a:t> آزمایشگاه</a:t>
                      </a:r>
                      <a:endParaRPr lang="en-US" sz="36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anchor="ctr"/>
                </a:tc>
              </a:tr>
              <a:tr h="712816">
                <a:tc>
                  <a:txBody>
                    <a:bodyPr/>
                    <a:lstStyle/>
                    <a:p>
                      <a:pPr algn="ctr"/>
                      <a:r>
                        <a:rPr lang="fa-IR" sz="3600" b="1" dirty="0" smtClean="0"/>
                        <a:t>4.80</a:t>
                      </a:r>
                      <a:endParaRPr lang="en-US" sz="3600" b="1" dirty="0"/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3600" dirty="0" smtClean="0"/>
                        <a:t>خطای گزارش</a:t>
                      </a:r>
                      <a:endParaRPr lang="en-US" sz="3600" dirty="0"/>
                    </a:p>
                  </a:txBody>
                  <a:tcPr marL="68580" marR="68580" anchor="ctr"/>
                </a:tc>
              </a:tr>
            </a:tbl>
          </a:graphicData>
        </a:graphic>
      </p:graphicFrame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1066800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r" rtl="1" fontAlgn="auto">
              <a:spcAft>
                <a:spcPts val="0"/>
              </a:spcAft>
              <a:defRPr/>
            </a:pPr>
            <a:r>
              <a:rPr lang="fa-IR" b="1" dirty="0" smtClean="0">
                <a:solidFill>
                  <a:srgbClr val="FF0000"/>
                </a:solidFill>
              </a:rPr>
              <a:t>عیار سیگما </a:t>
            </a:r>
            <a:r>
              <a:rPr lang="en-US" b="1" dirty="0" smtClean="0">
                <a:solidFill>
                  <a:srgbClr val="FF0000"/>
                </a:solidFill>
              </a:rPr>
              <a:t>Six metrics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93336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endParaRPr lang="en-US" sz="3900" b="1" dirty="0" smtClean="0">
              <a:solidFill>
                <a:srgbClr val="7030A0"/>
              </a:solidFill>
            </a:endParaRPr>
          </a:p>
          <a:p>
            <a:pPr marL="0" indent="0" algn="ctr" fontAlgn="auto"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r>
              <a:rPr lang="en-US" sz="3900" b="1" dirty="0" smtClean="0">
                <a:solidFill>
                  <a:srgbClr val="7030A0"/>
                </a:solidFill>
              </a:rPr>
              <a:t>TE = B + 2CV</a:t>
            </a:r>
          </a:p>
          <a:p>
            <a:pPr marL="0" indent="0" algn="r" rtl="1" fontAlgn="auto"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endParaRPr lang="fa-IR" i="1" dirty="0" smtClean="0"/>
          </a:p>
          <a:p>
            <a:pPr marL="0" indent="0" algn="ctr" fontAlgn="auto"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r>
              <a:rPr lang="en-US" sz="3900" b="1" dirty="0">
                <a:solidFill>
                  <a:srgbClr val="7030A0"/>
                </a:solidFill>
              </a:rPr>
              <a:t>SM = (TEa – B) / CV</a:t>
            </a:r>
          </a:p>
          <a:p>
            <a:pPr marL="0" indent="0" rtl="1" fontAlgn="auto"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r>
              <a:rPr lang="en-US" dirty="0" smtClean="0"/>
              <a:t> </a:t>
            </a:r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endParaRPr lang="en-US" dirty="0"/>
          </a:p>
        </p:txBody>
      </p:sp>
      <p:sp>
        <p:nvSpPr>
          <p:cNvPr id="4" name="Donut 3"/>
          <p:cNvSpPr/>
          <p:nvPr/>
        </p:nvSpPr>
        <p:spPr>
          <a:xfrm>
            <a:off x="3352800" y="3417888"/>
            <a:ext cx="1447800" cy="1447800"/>
          </a:xfrm>
          <a:prstGeom prst="donut">
            <a:avLst>
              <a:gd name="adj" fmla="val 78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 rot="-5400000">
            <a:off x="4776788" y="2886075"/>
            <a:ext cx="2300288" cy="186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sz="11500">
                <a:solidFill>
                  <a:srgbClr val="0070C0"/>
                </a:solidFill>
              </a:rPr>
              <a:t>}</a:t>
            </a:r>
            <a:endParaRPr lang="en-US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334000" y="4800600"/>
            <a:ext cx="1371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 i="1">
                <a:solidFill>
                  <a:srgbClr val="0070C0"/>
                </a:solidFill>
              </a:rPr>
              <a:t>TE</a:t>
            </a:r>
            <a:endParaRPr lang="en-US" b="1" i="1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6" grpId="0"/>
      <p:bldP spid="7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9144000" cy="6041136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146175" indent="-341313" algn="ctr" rtl="1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fa-IR" dirty="0"/>
              <a:t>مقایسه‌ی </a:t>
            </a:r>
            <a:r>
              <a:rPr lang="fa-IR" b="1" dirty="0"/>
              <a:t>داوری در باره‌ی کیفیت عملکرد با استفاده از </a:t>
            </a:r>
            <a:r>
              <a:rPr lang="en-US" b="1" dirty="0">
                <a:solidFill>
                  <a:srgbClr val="FF0000"/>
                </a:solidFill>
              </a:rPr>
              <a:t>TE</a:t>
            </a:r>
            <a:r>
              <a:rPr lang="fa-IR" b="1" dirty="0"/>
              <a:t> و </a:t>
            </a:r>
            <a:r>
              <a:rPr lang="en-US" b="1" dirty="0">
                <a:solidFill>
                  <a:srgbClr val="00B0F0"/>
                </a:solidFill>
              </a:rPr>
              <a:t>SM</a:t>
            </a:r>
            <a:endParaRPr lang="fa-IR" b="1" dirty="0">
              <a:solidFill>
                <a:srgbClr val="00B0F0"/>
              </a:solidFill>
            </a:endParaRPr>
          </a:p>
          <a:p>
            <a:pPr marL="1146175" indent="-341313" algn="r" rtl="1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en-US" dirty="0"/>
          </a:p>
        </p:txBody>
      </p:sp>
      <p:sp>
        <p:nvSpPr>
          <p:cNvPr id="8704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4AC1516-26FE-4CB5-9D30-F5415A3B1C3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81</a:t>
            </a:fld>
            <a:endParaRPr lang="en-US"/>
          </a:p>
        </p:txBody>
      </p:sp>
      <p:sp>
        <p:nvSpPr>
          <p:cNvPr id="87046" name="TextBox 4"/>
          <p:cNvSpPr txBox="1">
            <a:spLocks noChangeArrowheads="1"/>
          </p:cNvSpPr>
          <p:nvPr/>
        </p:nvSpPr>
        <p:spPr bwMode="auto">
          <a:xfrm>
            <a:off x="838200" y="3657600"/>
            <a:ext cx="1219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FFFFFF"/>
                </a:solidFill>
              </a:rPr>
              <a:t>(SM)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765300" y="1544638"/>
            <a:ext cx="5040313" cy="485616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rgbClr val="7030A0"/>
              </a:solidFill>
            </a:endParaRPr>
          </a:p>
        </p:txBody>
      </p:sp>
      <p:cxnSp>
        <p:nvCxnSpPr>
          <p:cNvPr id="10" name="Straight Connector 9"/>
          <p:cNvCxnSpPr>
            <a:stCxn id="7" idx="0"/>
            <a:endCxn id="7" idx="2"/>
          </p:cNvCxnSpPr>
          <p:nvPr/>
        </p:nvCxnSpPr>
        <p:spPr>
          <a:xfrm>
            <a:off x="4284663" y="1544638"/>
            <a:ext cx="0" cy="4856162"/>
          </a:xfrm>
          <a:prstGeom prst="line">
            <a:avLst/>
          </a:prstGeom>
          <a:ln w="571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049" name="TextBox 10"/>
          <p:cNvSpPr txBox="1">
            <a:spLocks noChangeArrowheads="1"/>
          </p:cNvSpPr>
          <p:nvPr/>
        </p:nvSpPr>
        <p:spPr bwMode="auto">
          <a:xfrm>
            <a:off x="5745163" y="1504950"/>
            <a:ext cx="10810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2000" b="1"/>
              <a:t>+ TEa</a:t>
            </a:r>
          </a:p>
        </p:txBody>
      </p:sp>
      <p:sp>
        <p:nvSpPr>
          <p:cNvPr id="87050" name="TextBox 11"/>
          <p:cNvSpPr txBox="1">
            <a:spLocks noChangeArrowheads="1"/>
          </p:cNvSpPr>
          <p:nvPr/>
        </p:nvSpPr>
        <p:spPr bwMode="auto">
          <a:xfrm>
            <a:off x="1941513" y="1457325"/>
            <a:ext cx="1079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- TEa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rot="5400000" flipH="1" flipV="1">
            <a:off x="4159250" y="4197350"/>
            <a:ext cx="1219200" cy="0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5378450" y="3124200"/>
            <a:ext cx="11113" cy="168275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4151313" y="3124200"/>
            <a:ext cx="7937" cy="168275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4768850" y="4027488"/>
            <a:ext cx="2057400" cy="17462"/>
          </a:xfrm>
          <a:prstGeom prst="straightConnector1">
            <a:avLst/>
          </a:prstGeom>
          <a:ln w="76200">
            <a:solidFill>
              <a:srgbClr val="00B0F0"/>
            </a:solidFill>
            <a:prstDash val="solid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4283075" y="4806950"/>
            <a:ext cx="1063625" cy="1588"/>
          </a:xfrm>
          <a:prstGeom prst="straightConnector1">
            <a:avLst/>
          </a:prstGeom>
          <a:ln w="57150">
            <a:solidFill>
              <a:srgbClr val="FF0000"/>
            </a:solidFill>
            <a:prstDash val="solid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3519488" y="1358900"/>
            <a:ext cx="1620837" cy="3603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400" b="1" dirty="0">
                <a:solidFill>
                  <a:srgbClr val="7030A0"/>
                </a:solidFill>
              </a:rPr>
              <a:t>هدف</a:t>
            </a:r>
            <a:endParaRPr lang="en-US" sz="2000" dirty="0">
              <a:solidFill>
                <a:srgbClr val="7030A0"/>
              </a:solidFill>
            </a:endParaRPr>
          </a:p>
        </p:txBody>
      </p:sp>
      <p:sp>
        <p:nvSpPr>
          <p:cNvPr id="87057" name="TextBox 23"/>
          <p:cNvSpPr txBox="1">
            <a:spLocks noChangeArrowheads="1"/>
          </p:cNvSpPr>
          <p:nvPr/>
        </p:nvSpPr>
        <p:spPr bwMode="auto">
          <a:xfrm>
            <a:off x="4511675" y="4822825"/>
            <a:ext cx="1079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TE</a:t>
            </a:r>
          </a:p>
        </p:txBody>
      </p:sp>
      <p:sp>
        <p:nvSpPr>
          <p:cNvPr id="87058" name="TextBox 25"/>
          <p:cNvSpPr txBox="1">
            <a:spLocks noChangeArrowheads="1"/>
          </p:cNvSpPr>
          <p:nvPr/>
        </p:nvSpPr>
        <p:spPr bwMode="auto">
          <a:xfrm>
            <a:off x="5557838" y="3565525"/>
            <a:ext cx="1079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B0F0"/>
                </a:solidFill>
              </a:rPr>
              <a:t>SM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127952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SM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dirty="0" smtClean="0"/>
                        <a:t>کاستی</a:t>
                      </a:r>
                      <a:r>
                        <a:rPr lang="fa-IR" sz="2400" baseline="0" dirty="0" smtClean="0"/>
                        <a:t> کوتاه مدت </a:t>
                      </a:r>
                      <a:r>
                        <a:rPr lang="en-US" sz="2400" baseline="0" dirty="0" smtClean="0"/>
                        <a:t>(DPM)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400" dirty="0" smtClean="0"/>
                        <a:t>کاستی</a:t>
                      </a:r>
                      <a:r>
                        <a:rPr lang="fa-IR" sz="2400" baseline="0" dirty="0" smtClean="0"/>
                        <a:t> بلند مدت </a:t>
                      </a:r>
                      <a:r>
                        <a:rPr lang="en-US" sz="2400" baseline="0" dirty="0" smtClean="0"/>
                        <a:t>(DPM)</a:t>
                      </a:r>
                      <a:endParaRPr lang="en-US" sz="2400" dirty="0" smtClean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/>
                        <a:t> ضعیف</a:t>
                      </a:r>
                      <a:r>
                        <a:rPr lang="en-US" sz="2400" dirty="0" smtClean="0"/>
                        <a:t>2</a:t>
                      </a:r>
                      <a:endParaRPr lang="en-US" sz="24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36000</a:t>
                      </a:r>
                      <a:r>
                        <a:rPr lang="en-US" sz="2400" baseline="0" dirty="0" smtClean="0"/>
                        <a:t> (3.6%)</a:t>
                      </a:r>
                      <a:endParaRPr lang="en-US" sz="24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400" dirty="0" smtClean="0"/>
                        <a:t>274000 (27.4%)</a:t>
                      </a:r>
                      <a:endParaRPr lang="en-US" sz="24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9" name="Content Placeholder 3"/>
          <p:cNvGraphicFramePr>
            <a:graphicFrameLocks/>
          </p:cNvGraphicFramePr>
          <p:nvPr/>
        </p:nvGraphicFramePr>
        <p:xfrm>
          <a:off x="457200" y="3200400"/>
          <a:ext cx="8229600" cy="457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/>
                        <a:t> سرمرزی</a:t>
                      </a:r>
                      <a:r>
                        <a:rPr lang="en-US" sz="2400" dirty="0" smtClean="0"/>
                        <a:t>3</a:t>
                      </a:r>
                      <a:endParaRPr lang="en-US" sz="24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2700</a:t>
                      </a:r>
                      <a:endParaRPr lang="en-US" sz="24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400" dirty="0" smtClean="0"/>
                        <a:t>67000</a:t>
                      </a:r>
                      <a:endParaRPr lang="en-US" sz="24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0" name="Content Placeholder 3"/>
          <p:cNvGraphicFramePr>
            <a:graphicFrameLocks/>
          </p:cNvGraphicFramePr>
          <p:nvPr/>
        </p:nvGraphicFramePr>
        <p:xfrm>
          <a:off x="457200" y="3962400"/>
          <a:ext cx="8229600" cy="457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/>
                        <a:t> خوب</a:t>
                      </a:r>
                      <a:r>
                        <a:rPr lang="en-US" sz="2400" dirty="0" smtClean="0"/>
                        <a:t>4</a:t>
                      </a:r>
                      <a:endParaRPr lang="en-US" sz="2400" dirty="0">
                        <a:solidFill>
                          <a:srgbClr val="7030A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63</a:t>
                      </a:r>
                      <a:endParaRPr lang="en-US" sz="2400" dirty="0">
                        <a:solidFill>
                          <a:srgbClr val="7030A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400" dirty="0" smtClean="0"/>
                        <a:t>6000</a:t>
                      </a:r>
                      <a:endParaRPr lang="en-US" sz="2400" dirty="0">
                        <a:solidFill>
                          <a:srgbClr val="7030A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1" name="Content Placeholder 3"/>
          <p:cNvGraphicFramePr>
            <a:graphicFrameLocks/>
          </p:cNvGraphicFramePr>
          <p:nvPr/>
        </p:nvGraphicFramePr>
        <p:xfrm>
          <a:off x="457200" y="4724400"/>
          <a:ext cx="8229600" cy="457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/>
                        <a:t> عالی</a:t>
                      </a:r>
                      <a:r>
                        <a:rPr lang="en-US" sz="2400" dirty="0" smtClean="0"/>
                        <a:t>5</a:t>
                      </a:r>
                      <a:endParaRPr lang="en-US" sz="24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0.6</a:t>
                      </a:r>
                      <a:endParaRPr lang="en-US" sz="24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400" dirty="0" smtClean="0"/>
                        <a:t>233</a:t>
                      </a:r>
                      <a:endParaRPr lang="en-US" sz="24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2" name="Content Placeholder 3"/>
          <p:cNvGraphicFramePr>
            <a:graphicFrameLocks/>
          </p:cNvGraphicFramePr>
          <p:nvPr/>
        </p:nvGraphicFramePr>
        <p:xfrm>
          <a:off x="457200" y="5410200"/>
          <a:ext cx="8229600" cy="457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</a:t>
                      </a:r>
                      <a:endParaRPr lang="en-US" sz="2400" dirty="0">
                        <a:solidFill>
                          <a:srgbClr val="7030A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0.002</a:t>
                      </a:r>
                      <a:endParaRPr lang="en-US" sz="2400" dirty="0">
                        <a:solidFill>
                          <a:srgbClr val="7030A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400" dirty="0" smtClean="0"/>
                        <a:t>3.4</a:t>
                      </a:r>
                      <a:endParaRPr lang="en-US" sz="2400" dirty="0">
                        <a:solidFill>
                          <a:srgbClr val="7030A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3" name="TextBox 12"/>
          <p:cNvSpPr txBox="1">
            <a:spLocks noChangeArrowheads="1"/>
          </p:cNvSpPr>
          <p:nvPr/>
        </p:nvSpPr>
        <p:spPr bwMode="auto">
          <a:xfrm rot="20561395">
            <a:off x="-974826" y="5246366"/>
            <a:ext cx="772318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44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اجرای سطح جهانی</a:t>
            </a:r>
            <a:endParaRPr lang="en-US" sz="44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r" rtl="1" fontAlgn="auto">
              <a:spcAft>
                <a:spcPts val="0"/>
              </a:spcAft>
              <a:defRPr/>
            </a:pPr>
            <a:r>
              <a:rPr lang="fa-IR" b="1" dirty="0" smtClean="0">
                <a:solidFill>
                  <a:srgbClr val="FF0000"/>
                </a:solidFill>
              </a:rPr>
              <a:t>عیار سیگما </a:t>
            </a:r>
            <a:r>
              <a:rPr lang="en-US" b="1" dirty="0" smtClean="0">
                <a:solidFill>
                  <a:srgbClr val="FF0000"/>
                </a:solidFill>
              </a:rPr>
              <a:t>Six metrics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1066800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r" rtl="1" fontAlgn="auto">
              <a:spcAft>
                <a:spcPts val="0"/>
              </a:spcAft>
              <a:defRPr/>
            </a:pPr>
            <a:r>
              <a:rPr lang="fa-IR" b="1" dirty="0" smtClean="0">
                <a:solidFill>
                  <a:srgbClr val="FF0000"/>
                </a:solidFill>
              </a:rPr>
              <a:t>عیار سیگما </a:t>
            </a:r>
            <a:r>
              <a:rPr lang="en-US" b="1" dirty="0" smtClean="0">
                <a:solidFill>
                  <a:srgbClr val="FF0000"/>
                </a:solidFill>
              </a:rPr>
              <a:t>Six metrics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93336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marL="109728" indent="0" algn="r" rtl="1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fa-IR" dirty="0" smtClean="0"/>
          </a:p>
          <a:p>
            <a:pPr marL="109728" indent="0" algn="r" rtl="1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fa-IR" dirty="0" smtClean="0"/>
          </a:p>
          <a:p>
            <a:pPr marL="109728" indent="0" algn="r" rtl="1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n-US" dirty="0" err="1" smtClean="0"/>
              <a:t>TEa</a:t>
            </a:r>
            <a:r>
              <a:rPr lang="en-US" dirty="0" smtClean="0"/>
              <a:t> = 30%</a:t>
            </a:r>
          </a:p>
          <a:p>
            <a:pPr marL="109728" indent="0" algn="r" rtl="1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n-US" dirty="0" smtClean="0"/>
              <a:t>Bias = </a:t>
            </a:r>
            <a:r>
              <a:rPr lang="en-US" dirty="0" smtClean="0">
                <a:solidFill>
                  <a:schemeClr val="tx1"/>
                </a:solidFill>
              </a:rPr>
              <a:t>10</a:t>
            </a:r>
            <a:r>
              <a:rPr lang="en-US" dirty="0" smtClean="0"/>
              <a:t>%</a:t>
            </a:r>
          </a:p>
          <a:p>
            <a:pPr marL="109728" indent="0" algn="r" rtl="1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n-US" dirty="0" smtClean="0"/>
              <a:t>CV = 4 </a:t>
            </a:r>
          </a:p>
          <a:p>
            <a:pPr marL="109728" indent="0" algn="r" rtl="1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en-US" dirty="0" smtClean="0"/>
          </a:p>
          <a:p>
            <a:pPr marL="109728" indent="0" algn="r" rtl="1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n-US" dirty="0" smtClean="0"/>
              <a:t>SM = 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467600" y="2057400"/>
            <a:ext cx="1160463" cy="584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0070C0"/>
                </a:solidFill>
              </a:rPr>
              <a:t>ALP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600200" y="2286000"/>
            <a:ext cx="2667000" cy="399256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dirty="0"/>
          </a:p>
        </p:txBody>
      </p:sp>
      <p:pic>
        <p:nvPicPr>
          <p:cNvPr id="36" name="Picture 4" descr="http://t2.gstatic.com/images?q=tbn:ANd9GcRQIVmFiKoxUwjTnJcXmFziM_xeJbVyV3e0wFXGf0uOcWzBgOm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697760"/>
            <a:ext cx="129540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9" name="Straight Arrow Connector 38"/>
          <p:cNvCxnSpPr/>
          <p:nvPr/>
        </p:nvCxnSpPr>
        <p:spPr>
          <a:xfrm rot="5400000" flipH="1" flipV="1">
            <a:off x="1333501" y="4305300"/>
            <a:ext cx="3886200" cy="3175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16200000" flipH="1">
            <a:off x="900112" y="4281488"/>
            <a:ext cx="3992563" cy="1588"/>
          </a:xfrm>
          <a:prstGeom prst="line">
            <a:avLst/>
          </a:prstGeom>
          <a:ln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Content Placeholder 2"/>
          <p:cNvSpPr txBox="1">
            <a:spLocks/>
          </p:cNvSpPr>
          <p:nvPr/>
        </p:nvSpPr>
        <p:spPr>
          <a:xfrm>
            <a:off x="459179" y="1981200"/>
            <a:ext cx="8229600" cy="459333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 algn="r" rtl="1" fontAlgn="auto">
              <a:spcAft>
                <a:spcPts val="0"/>
              </a:spcAft>
              <a:buFont typeface="Georgia"/>
              <a:buNone/>
              <a:defRPr/>
            </a:pPr>
            <a:endParaRPr lang="fa-IR" dirty="0" smtClean="0"/>
          </a:p>
          <a:p>
            <a:pPr marL="109728" indent="0" algn="r" rtl="1" fontAlgn="auto">
              <a:spcAft>
                <a:spcPts val="0"/>
              </a:spcAft>
              <a:buFont typeface="Georgia"/>
              <a:buNone/>
              <a:defRPr/>
            </a:pPr>
            <a:endParaRPr lang="fa-IR" dirty="0" smtClean="0"/>
          </a:p>
          <a:p>
            <a:pPr marL="109728" indent="0" algn="r" rtl="1" fontAlgn="auto">
              <a:spcAft>
                <a:spcPts val="0"/>
              </a:spcAft>
              <a:buFont typeface="Georgia"/>
              <a:buNone/>
              <a:defRPr/>
            </a:pPr>
            <a:r>
              <a:rPr lang="en-US" dirty="0" smtClean="0"/>
              <a:t>TEa = 30%</a:t>
            </a:r>
          </a:p>
          <a:p>
            <a:pPr marL="109728" indent="0" algn="r" rtl="1" fontAlgn="auto">
              <a:spcAft>
                <a:spcPts val="0"/>
              </a:spcAft>
              <a:buFont typeface="Georgia"/>
              <a:buNone/>
              <a:defRPr/>
            </a:pPr>
            <a:r>
              <a:rPr lang="en-US" dirty="0" smtClean="0"/>
              <a:t>Bias = </a:t>
            </a:r>
            <a:r>
              <a:rPr lang="en-US" dirty="0" smtClean="0">
                <a:solidFill>
                  <a:schemeClr val="tx1"/>
                </a:solidFill>
              </a:rPr>
              <a:t>10</a:t>
            </a:r>
            <a:r>
              <a:rPr lang="en-US" dirty="0" smtClean="0"/>
              <a:t>%</a:t>
            </a:r>
          </a:p>
          <a:p>
            <a:pPr marL="109728" indent="0" algn="r" rtl="1" fontAlgn="auto">
              <a:spcAft>
                <a:spcPts val="0"/>
              </a:spcAft>
              <a:buFont typeface="Georgia"/>
              <a:buNone/>
              <a:defRPr/>
            </a:pPr>
            <a:r>
              <a:rPr lang="en-US" dirty="0" smtClean="0"/>
              <a:t>CV = 4 %</a:t>
            </a:r>
          </a:p>
          <a:p>
            <a:pPr marL="109728" indent="0" algn="r" rtl="1" fontAlgn="auto">
              <a:spcAft>
                <a:spcPts val="0"/>
              </a:spcAft>
              <a:buFont typeface="Georgia"/>
              <a:buNone/>
              <a:defRPr/>
            </a:pPr>
            <a:r>
              <a:rPr lang="en-US" dirty="0" smtClean="0"/>
              <a:t>TE = 18%</a:t>
            </a:r>
            <a:r>
              <a:rPr lang="fa-IR" dirty="0" smtClean="0"/>
              <a:t> </a:t>
            </a:r>
            <a:endParaRPr lang="en-US" dirty="0" smtClean="0"/>
          </a:p>
          <a:p>
            <a:pPr marL="109728" indent="0" algn="r" rtl="1" fontAlgn="auto">
              <a:spcAft>
                <a:spcPts val="0"/>
              </a:spcAft>
              <a:buFont typeface="Georgia"/>
              <a:buNone/>
              <a:defRPr/>
            </a:pPr>
            <a:r>
              <a:rPr lang="en-US" sz="3600" i="1" dirty="0" smtClean="0">
                <a:solidFill>
                  <a:srgbClr val="FF0000"/>
                </a:solidFill>
              </a:rPr>
              <a:t>SM = 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69188" y="2057400"/>
            <a:ext cx="1160462" cy="584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0070C0"/>
                </a:solidFill>
              </a:rPr>
              <a:t>ALP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01788" y="2286000"/>
            <a:ext cx="2667000" cy="399256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dirty="0"/>
          </a:p>
        </p:txBody>
      </p:sp>
      <p:pic>
        <p:nvPicPr>
          <p:cNvPr id="13" name="Picture 4" descr="http://t2.gstatic.com/images?q=tbn:ANd9GcRQIVmFiKoxUwjTnJcXmFziM_xeJbVyV3e0wFXGf0uOcWzBgOm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979" y="4697760"/>
            <a:ext cx="129540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Arrow Connector 13"/>
          <p:cNvCxnSpPr/>
          <p:nvPr/>
        </p:nvCxnSpPr>
        <p:spPr>
          <a:xfrm rot="5400000" flipH="1" flipV="1">
            <a:off x="1335882" y="4306094"/>
            <a:ext cx="3886200" cy="1587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6200000" flipH="1">
            <a:off x="901700" y="4281488"/>
            <a:ext cx="3992563" cy="1587"/>
          </a:xfrm>
          <a:prstGeom prst="line">
            <a:avLst/>
          </a:prstGeom>
          <a:ln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716588" y="3505200"/>
            <a:ext cx="5334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0">
                <a:solidFill>
                  <a:srgbClr val="005C2A"/>
                </a:solidFill>
              </a:rPr>
              <a:t>√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505325" y="3856038"/>
            <a:ext cx="137001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a-IR" sz="4800" b="1">
                <a:solidFill>
                  <a:srgbClr val="FF0000"/>
                </a:solidFill>
              </a:rPr>
              <a:t>عالی</a:t>
            </a:r>
            <a:endParaRPr lang="en-US" sz="36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/>
      <p:bldP spid="19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1066800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r" rtl="1" fontAlgn="auto">
              <a:spcAft>
                <a:spcPts val="0"/>
              </a:spcAft>
              <a:defRPr/>
            </a:pPr>
            <a:r>
              <a:rPr lang="fa-IR" b="1" dirty="0" smtClean="0">
                <a:solidFill>
                  <a:srgbClr val="FF0000"/>
                </a:solidFill>
              </a:rPr>
              <a:t>عیار سیگما </a:t>
            </a:r>
            <a:r>
              <a:rPr lang="en-US" b="1" dirty="0" smtClean="0">
                <a:solidFill>
                  <a:srgbClr val="FF0000"/>
                </a:solidFill>
              </a:rPr>
              <a:t>Six metrics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93336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marL="109728" indent="0" algn="r" rtl="1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fa-IR" dirty="0" smtClean="0"/>
          </a:p>
          <a:p>
            <a:pPr marL="109728" indent="0" algn="r" rtl="1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fa-IR" dirty="0" smtClean="0"/>
          </a:p>
          <a:p>
            <a:pPr marL="109728" indent="0" algn="r" rtl="1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n-US" dirty="0" err="1" smtClean="0"/>
              <a:t>TEa</a:t>
            </a:r>
            <a:r>
              <a:rPr lang="en-US" dirty="0" smtClean="0"/>
              <a:t> = 30%</a:t>
            </a:r>
          </a:p>
          <a:p>
            <a:pPr marL="109728" indent="0" algn="r" rtl="1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fa-IR" sz="2000" dirty="0" smtClean="0"/>
              <a:t>1)</a:t>
            </a:r>
            <a:endParaRPr lang="en-US" sz="2000" dirty="0" smtClean="0"/>
          </a:p>
          <a:p>
            <a:pPr marL="109728" indent="0" algn="r" rtl="1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n-US" sz="2000" dirty="0" smtClean="0"/>
              <a:t>Bias = </a:t>
            </a:r>
            <a:r>
              <a:rPr lang="en-US" sz="2000" dirty="0" smtClean="0">
                <a:solidFill>
                  <a:schemeClr val="tx1"/>
                </a:solidFill>
              </a:rPr>
              <a:t>1</a:t>
            </a:r>
            <a:r>
              <a:rPr lang="en-US" sz="2000" dirty="0" smtClean="0"/>
              <a:t>%</a:t>
            </a:r>
          </a:p>
          <a:p>
            <a:pPr marL="109728" indent="0" algn="r" rtl="1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n-US" sz="2000" dirty="0" smtClean="0"/>
              <a:t>CV = 8.5 </a:t>
            </a:r>
          </a:p>
          <a:p>
            <a:pPr marL="109728" indent="0" algn="r" rtl="1" fontAlgn="auto">
              <a:spcAft>
                <a:spcPts val="180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n-US" sz="2000" dirty="0" smtClean="0"/>
              <a:t>SM = </a:t>
            </a:r>
            <a:r>
              <a:rPr lang="en-US" sz="2000" b="1" dirty="0" smtClean="0">
                <a:solidFill>
                  <a:srgbClr val="FF0000"/>
                </a:solidFill>
              </a:rPr>
              <a:t>3.4</a:t>
            </a:r>
            <a:endParaRPr lang="fa-IR" sz="2000" b="1" dirty="0" smtClean="0">
              <a:solidFill>
                <a:srgbClr val="FF0000"/>
              </a:solidFill>
            </a:endParaRPr>
          </a:p>
          <a:p>
            <a:pPr marL="109728" indent="0" algn="r" rtl="1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fa-IR" sz="2000" dirty="0" smtClean="0"/>
              <a:t>2)</a:t>
            </a:r>
            <a:endParaRPr lang="en-US" sz="2000" dirty="0" smtClean="0"/>
          </a:p>
          <a:p>
            <a:pPr marL="109728" indent="0" algn="r" rtl="1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n-US" sz="2000" dirty="0" smtClean="0"/>
              <a:t>Bias = </a:t>
            </a:r>
            <a:r>
              <a:rPr lang="en-US" sz="2000" dirty="0" smtClean="0">
                <a:solidFill>
                  <a:schemeClr val="tx1"/>
                </a:solidFill>
              </a:rPr>
              <a:t>10</a:t>
            </a:r>
            <a:r>
              <a:rPr lang="en-US" sz="2000" dirty="0" smtClean="0"/>
              <a:t>%</a:t>
            </a:r>
          </a:p>
          <a:p>
            <a:pPr marL="109728" indent="0" algn="r" rtl="1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n-US" sz="2000" dirty="0" smtClean="0"/>
              <a:t>CV = 3 </a:t>
            </a:r>
          </a:p>
          <a:p>
            <a:pPr marL="109728" indent="0" algn="r" rtl="1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n-US" sz="2000" dirty="0" smtClean="0"/>
              <a:t>SM = </a:t>
            </a:r>
            <a:r>
              <a:rPr lang="en-US" sz="2000" b="1" dirty="0" smtClean="0">
                <a:solidFill>
                  <a:srgbClr val="FF0000"/>
                </a:solidFill>
              </a:rPr>
              <a:t>6.7</a:t>
            </a:r>
          </a:p>
          <a:p>
            <a:pPr marL="109728" indent="0" algn="r" rtl="1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685800" y="2286000"/>
            <a:ext cx="2667000" cy="4038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dirty="0"/>
          </a:p>
        </p:txBody>
      </p:sp>
      <p:cxnSp>
        <p:nvCxnSpPr>
          <p:cNvPr id="5" name="Straight Connector 4"/>
          <p:cNvCxnSpPr>
            <a:stCxn id="4" idx="0"/>
            <a:endCxn id="4" idx="2"/>
          </p:cNvCxnSpPr>
          <p:nvPr/>
        </p:nvCxnSpPr>
        <p:spPr>
          <a:xfrm rot="16200000" flipH="1">
            <a:off x="1" y="4305300"/>
            <a:ext cx="4038600" cy="3175"/>
          </a:xfrm>
          <a:prstGeom prst="line">
            <a:avLst/>
          </a:prstGeom>
          <a:ln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8" name="Picture 4" descr="http://t2.gstatic.com/images?q=tbn:ANd9GcRQIVmFiKoxUwjTnJcXmFziM_xeJbVyV3e0wFXGf0uOcWzBgOm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194"/>
          <a:stretch/>
        </p:blipFill>
        <p:spPr bwMode="auto">
          <a:xfrm>
            <a:off x="762000" y="3429000"/>
            <a:ext cx="2667000" cy="1356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467600" y="2057400"/>
            <a:ext cx="1160463" cy="584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0070C0"/>
                </a:solidFill>
              </a:rPr>
              <a:t>ALP</a:t>
            </a:r>
            <a:endParaRPr lang="en-US" sz="2800" b="1" dirty="0">
              <a:solidFill>
                <a:srgbClr val="0070C0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rot="5400000" flipH="1" flipV="1">
            <a:off x="457994" y="4647406"/>
            <a:ext cx="3200400" cy="158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3733800" y="2286000"/>
            <a:ext cx="2667000" cy="399256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dirty="0"/>
          </a:p>
        </p:txBody>
      </p:sp>
      <p:pic>
        <p:nvPicPr>
          <p:cNvPr id="36" name="Picture 4" descr="http://t2.gstatic.com/images?q=tbn:ANd9GcRQIVmFiKoxUwjTnJcXmFziM_xeJbVyV3e0wFXGf0uOcWzBgOm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lum bright="-4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49" b="37364"/>
          <a:stretch/>
        </p:blipFill>
        <p:spPr bwMode="auto">
          <a:xfrm>
            <a:off x="4952999" y="3374138"/>
            <a:ext cx="1068390" cy="1411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9" name="Straight Arrow Connector 38"/>
          <p:cNvCxnSpPr/>
          <p:nvPr/>
        </p:nvCxnSpPr>
        <p:spPr>
          <a:xfrm rot="5400000" flipH="1" flipV="1">
            <a:off x="3886994" y="4647406"/>
            <a:ext cx="3200400" cy="158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16200000" flipH="1">
            <a:off x="3033712" y="4281488"/>
            <a:ext cx="3992563" cy="1588"/>
          </a:xfrm>
          <a:prstGeom prst="line">
            <a:avLst/>
          </a:prstGeom>
          <a:ln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 flipV="1">
            <a:off x="5486400" y="4953000"/>
            <a:ext cx="914400" cy="460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914400" y="2438400"/>
            <a:ext cx="381000" cy="381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dirty="0">
                <a:latin typeface="+mn-lt"/>
                <a:cs typeface="+mn-cs"/>
              </a:rPr>
              <a:t>1</a:t>
            </a:r>
            <a:endParaRPr lang="en-US" dirty="0">
              <a:latin typeface="+mn-lt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86200" y="2438400"/>
            <a:ext cx="381000" cy="381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dirty="0">
                <a:latin typeface="+mn-lt"/>
                <a:cs typeface="+mn-cs"/>
              </a:rPr>
              <a:t>2</a:t>
            </a:r>
            <a:endParaRPr lang="en-US" dirty="0">
              <a:latin typeface="+mn-lt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057400" y="5029200"/>
            <a:ext cx="1295400" cy="460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775325" y="5045075"/>
            <a:ext cx="492125" cy="3397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1600" dirty="0">
                <a:latin typeface="+mn-lt"/>
                <a:cs typeface="+mn-cs"/>
              </a:rPr>
              <a:t>6.7</a:t>
            </a:r>
            <a:endParaRPr lang="en-US" sz="1600" dirty="0">
              <a:latin typeface="+mn-lt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593975" y="5103813"/>
            <a:ext cx="492125" cy="33813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1600" dirty="0">
                <a:latin typeface="+mn-lt"/>
                <a:cs typeface="+mn-cs"/>
              </a:rPr>
              <a:t>3.4</a:t>
            </a:r>
            <a:endParaRPr lang="en-US" sz="1600" dirty="0">
              <a:latin typeface="+mn-lt"/>
              <a:cs typeface="+mn-cs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192338" y="2408238"/>
            <a:ext cx="1066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a-IR" sz="2800" i="1">
                <a:solidFill>
                  <a:srgbClr val="FF0000"/>
                </a:solidFill>
              </a:rPr>
              <a:t>مرزی</a:t>
            </a:r>
            <a:endParaRPr lang="en-US" i="1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4441825" y="2368550"/>
            <a:ext cx="20764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a-IR" sz="2800" b="1" i="1">
                <a:solidFill>
                  <a:srgbClr val="FF0000"/>
                </a:solidFill>
              </a:rPr>
              <a:t>کلاس جهانی</a:t>
            </a:r>
            <a:endParaRPr lang="en-US" b="1" i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2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1066800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ctr" rtl="1" fontAlgn="auto">
              <a:spcAft>
                <a:spcPts val="0"/>
              </a:spcAft>
              <a:defRPr/>
            </a:pPr>
            <a:r>
              <a:rPr lang="fa-IR" sz="3600" dirty="0" smtClean="0"/>
              <a:t>داوری باره‌ی قابل قبول بودن یک روش بر پایه‌ی </a:t>
            </a:r>
            <a:r>
              <a:rPr lang="fa-IR" sz="3600" b="1" dirty="0" smtClean="0">
                <a:solidFill>
                  <a:srgbClr val="FF0000"/>
                </a:solidFill>
              </a:rPr>
              <a:t>عیار سیگما</a:t>
            </a:r>
            <a:endParaRPr lang="en-US" sz="3600" b="1" dirty="0" smtClean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93336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endParaRPr lang="en-US" sz="3900" b="1" dirty="0" smtClean="0">
              <a:solidFill>
                <a:srgbClr val="7030A0"/>
              </a:solidFill>
            </a:endParaRPr>
          </a:p>
          <a:p>
            <a:pPr marL="0" indent="0" algn="r" rtl="1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fa-IR" sz="3900" b="1" dirty="0" smtClean="0">
                <a:solidFill>
                  <a:srgbClr val="7030A0"/>
                </a:solidFill>
              </a:rPr>
              <a:t>از راه خطای کل:</a:t>
            </a:r>
          </a:p>
          <a:p>
            <a:pPr marL="0" indent="0" algn="ctr" fontAlgn="auto"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r>
              <a:rPr lang="en-US" sz="3900" b="1" dirty="0" smtClean="0">
                <a:solidFill>
                  <a:srgbClr val="7030A0"/>
                </a:solidFill>
              </a:rPr>
              <a:t>TAE &lt; ATE</a:t>
            </a:r>
          </a:p>
          <a:p>
            <a:pPr marL="0" indent="0" algn="r" rtl="1" fontAlgn="auto"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endParaRPr lang="fa-IR" i="1" dirty="0" smtClean="0"/>
          </a:p>
          <a:p>
            <a:pPr marL="0" indent="0" algn="r" rtl="1" fontAlgn="auto">
              <a:spcBef>
                <a:spcPts val="24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fa-IR" sz="3900" b="1" dirty="0" smtClean="0">
                <a:solidFill>
                  <a:srgbClr val="7030A0"/>
                </a:solidFill>
              </a:rPr>
              <a:t>از راه عیار سیگما:</a:t>
            </a:r>
          </a:p>
          <a:p>
            <a:pPr marL="0" indent="0" algn="ctr" fontAlgn="auto"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r>
              <a:rPr lang="en-US" sz="3900" b="1" dirty="0" smtClean="0">
                <a:solidFill>
                  <a:srgbClr val="FF0000"/>
                </a:solidFill>
              </a:rPr>
              <a:t>SM &gt; </a:t>
            </a:r>
            <a:r>
              <a:rPr lang="fa-IR" sz="3900" b="1" dirty="0" smtClean="0">
                <a:solidFill>
                  <a:srgbClr val="FF0000"/>
                </a:solidFill>
              </a:rPr>
              <a:t>2</a:t>
            </a:r>
            <a:endParaRPr lang="en-US" sz="3900" b="1" dirty="0">
              <a:solidFill>
                <a:srgbClr val="FF0000"/>
              </a:solidFill>
            </a:endParaRPr>
          </a:p>
          <a:p>
            <a:pPr marL="0" indent="0" rtl="1" fontAlgn="auto"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r>
              <a:rPr lang="en-US" dirty="0" smtClean="0"/>
              <a:t> </a:t>
            </a:r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fa-IR" sz="2400" b="1" dirty="0"/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en-US" sz="2400" b="1" dirty="0"/>
          </a:p>
        </p:txBody>
      </p:sp>
      <p:sp>
        <p:nvSpPr>
          <p:cNvPr id="9216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3B0FC38-68BF-43DA-8CFE-C11F62B2227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827437" y="723279"/>
            <a:ext cx="1656184" cy="100811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dirty="0"/>
              <a:t> </a:t>
            </a:r>
            <a:r>
              <a:rPr lang="fa-IR" sz="2400" b="1" dirty="0"/>
              <a:t>گزینش روش سنجش</a:t>
            </a:r>
            <a:endParaRPr lang="en-US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5069822" y="5265204"/>
            <a:ext cx="1656184" cy="10081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dirty="0"/>
              <a:t> </a:t>
            </a:r>
            <a:r>
              <a:rPr lang="fa-IR" sz="2400" b="1" dirty="0"/>
              <a:t>گزارش نتیجه</a:t>
            </a:r>
            <a:endParaRPr lang="en-US" sz="2400" b="1" dirty="0"/>
          </a:p>
        </p:txBody>
      </p:sp>
      <p:sp>
        <p:nvSpPr>
          <p:cNvPr id="7" name="Rectangle 6"/>
          <p:cNvSpPr/>
          <p:nvPr/>
        </p:nvSpPr>
        <p:spPr>
          <a:xfrm>
            <a:off x="2840691" y="5229200"/>
            <a:ext cx="1656184" cy="10081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b="1" dirty="0"/>
              <a:t> </a:t>
            </a:r>
            <a:r>
              <a:rPr lang="fa-IR" sz="2400" b="1" dirty="0"/>
              <a:t>سنجش نمونه‌ها</a:t>
            </a:r>
            <a:endParaRPr lang="en-US" sz="2400" b="1" dirty="0"/>
          </a:p>
        </p:txBody>
      </p:sp>
      <p:sp>
        <p:nvSpPr>
          <p:cNvPr id="8" name="Rectangle 7"/>
          <p:cNvSpPr/>
          <p:nvPr/>
        </p:nvSpPr>
        <p:spPr>
          <a:xfrm>
            <a:off x="611560" y="5229200"/>
            <a:ext cx="1656184" cy="10081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dirty="0"/>
              <a:t> </a:t>
            </a:r>
            <a:r>
              <a:rPr lang="fa-IR" sz="2400" b="1" dirty="0"/>
              <a:t>نمونه‌گیری از بیماران</a:t>
            </a:r>
            <a:endParaRPr lang="en-US" sz="2400" b="1" dirty="0"/>
          </a:p>
        </p:txBody>
      </p:sp>
      <p:sp>
        <p:nvSpPr>
          <p:cNvPr id="12" name="Rectangle 11"/>
          <p:cNvSpPr/>
          <p:nvPr/>
        </p:nvSpPr>
        <p:spPr>
          <a:xfrm>
            <a:off x="2827437" y="2184232"/>
            <a:ext cx="1656184" cy="75087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400" b="1" dirty="0"/>
              <a:t> ارزشیابی روش</a:t>
            </a:r>
            <a:endParaRPr lang="en-US" sz="2400" b="1" dirty="0"/>
          </a:p>
        </p:txBody>
      </p:sp>
      <p:cxnSp>
        <p:nvCxnSpPr>
          <p:cNvPr id="14" name="Straight Arrow Connector 13"/>
          <p:cNvCxnSpPr>
            <a:stCxn id="0" idx="3"/>
            <a:endCxn id="0" idx="1"/>
          </p:cNvCxnSpPr>
          <p:nvPr/>
        </p:nvCxnSpPr>
        <p:spPr>
          <a:xfrm>
            <a:off x="2268538" y="5732463"/>
            <a:ext cx="571500" cy="0"/>
          </a:xfrm>
          <a:prstGeom prst="straightConnector1">
            <a:avLst/>
          </a:prstGeom>
          <a:ln w="76200">
            <a:solidFill>
              <a:srgbClr val="005C2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497388" y="5732463"/>
            <a:ext cx="573087" cy="0"/>
          </a:xfrm>
          <a:prstGeom prst="straightConnector1">
            <a:avLst/>
          </a:prstGeom>
          <a:ln w="76200">
            <a:solidFill>
              <a:srgbClr val="005C2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0" idx="2"/>
            <a:endCxn id="0" idx="0"/>
          </p:cNvCxnSpPr>
          <p:nvPr/>
        </p:nvCxnSpPr>
        <p:spPr>
          <a:xfrm>
            <a:off x="3656013" y="1731963"/>
            <a:ext cx="0" cy="452437"/>
          </a:xfrm>
          <a:prstGeom prst="straightConnector1">
            <a:avLst/>
          </a:prstGeom>
          <a:ln w="76200">
            <a:solidFill>
              <a:srgbClr val="005C2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79388" y="5013325"/>
            <a:ext cx="8785225" cy="0"/>
          </a:xfrm>
          <a:prstGeom prst="line">
            <a:avLst/>
          </a:prstGeom>
          <a:ln w="5715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6346886" y="3553488"/>
            <a:ext cx="1656184" cy="10081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400" b="1" dirty="0"/>
              <a:t> بهبود روش</a:t>
            </a:r>
            <a:endParaRPr lang="en-US" sz="2400" b="1" dirty="0"/>
          </a:p>
        </p:txBody>
      </p:sp>
      <p:cxnSp>
        <p:nvCxnSpPr>
          <p:cNvPr id="27" name="Straight Arrow Connector 26"/>
          <p:cNvCxnSpPr>
            <a:stCxn id="0" idx="3"/>
            <a:endCxn id="0" idx="1"/>
          </p:cNvCxnSpPr>
          <p:nvPr/>
        </p:nvCxnSpPr>
        <p:spPr>
          <a:xfrm>
            <a:off x="5353050" y="4046538"/>
            <a:ext cx="993775" cy="11112"/>
          </a:xfrm>
          <a:prstGeom prst="straightConnector1">
            <a:avLst/>
          </a:prstGeom>
          <a:ln w="76200">
            <a:solidFill>
              <a:srgbClr val="005C2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47"/>
          <p:cNvCxnSpPr/>
          <p:nvPr/>
        </p:nvCxnSpPr>
        <p:spPr>
          <a:xfrm rot="16200000" flipV="1">
            <a:off x="624681" y="2288382"/>
            <a:ext cx="2835275" cy="712788"/>
          </a:xfrm>
          <a:prstGeom prst="bentConnector3">
            <a:avLst>
              <a:gd name="adj1" fmla="val 215"/>
            </a:avLst>
          </a:prstGeom>
          <a:ln w="57150">
            <a:solidFill>
              <a:srgbClr val="005C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1685925" y="1227138"/>
            <a:ext cx="1141413" cy="0"/>
          </a:xfrm>
          <a:prstGeom prst="straightConnector1">
            <a:avLst/>
          </a:prstGeom>
          <a:ln w="57150">
            <a:solidFill>
              <a:srgbClr val="005C2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Diamond 24"/>
          <p:cNvSpPr/>
          <p:nvPr/>
        </p:nvSpPr>
        <p:spPr>
          <a:xfrm>
            <a:off x="2000329" y="3543688"/>
            <a:ext cx="3352800" cy="1005840"/>
          </a:xfrm>
          <a:prstGeom prst="diamon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400" b="1" dirty="0"/>
              <a:t> </a:t>
            </a:r>
            <a:r>
              <a:rPr lang="fa-IR" sz="3200" b="1" dirty="0">
                <a:solidFill>
                  <a:srgbClr val="FF0000"/>
                </a:solidFill>
              </a:rPr>
              <a:t>پذیرفته؟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6" name="24-Point Star 25"/>
          <p:cNvSpPr/>
          <p:nvPr/>
        </p:nvSpPr>
        <p:spPr>
          <a:xfrm>
            <a:off x="5943600" y="73025"/>
            <a:ext cx="3200400" cy="3425825"/>
          </a:xfrm>
          <a:prstGeom prst="star24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800" b="1" dirty="0"/>
              <a:t> </a:t>
            </a:r>
            <a:r>
              <a:rPr lang="fa-IR" sz="2800" b="1" dirty="0">
                <a:solidFill>
                  <a:srgbClr val="7030A0"/>
                </a:solidFill>
              </a:rPr>
              <a:t>کیفیت:</a:t>
            </a:r>
          </a:p>
          <a:p>
            <a:pPr marL="342900" indent="-342900" algn="ctr" rtl="1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2800" b="1" dirty="0">
                <a:solidFill>
                  <a:srgbClr val="7030A0"/>
                </a:solidFill>
              </a:rPr>
              <a:t>TEa</a:t>
            </a:r>
          </a:p>
          <a:p>
            <a:pPr marL="342900" indent="-342900" algn="ctr" rtl="1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2800" b="1" dirty="0">
                <a:solidFill>
                  <a:srgbClr val="7030A0"/>
                </a:solidFill>
              </a:rPr>
              <a:t>95%</a:t>
            </a:r>
          </a:p>
        </p:txBody>
      </p:sp>
      <p:cxnSp>
        <p:nvCxnSpPr>
          <p:cNvPr id="31" name="Elbow Connector 30"/>
          <p:cNvCxnSpPr>
            <a:endCxn id="0" idx="3"/>
          </p:cNvCxnSpPr>
          <p:nvPr/>
        </p:nvCxnSpPr>
        <p:spPr>
          <a:xfrm rot="10800000">
            <a:off x="4483100" y="2559050"/>
            <a:ext cx="1863725" cy="1155700"/>
          </a:xfrm>
          <a:prstGeom prst="bentConnector3">
            <a:avLst>
              <a:gd name="adj1" fmla="val 50000"/>
            </a:avLst>
          </a:prstGeom>
          <a:ln w="57150">
            <a:solidFill>
              <a:srgbClr val="005C2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3676650" y="2933700"/>
            <a:ext cx="0" cy="639763"/>
          </a:xfrm>
          <a:prstGeom prst="straightConnector1">
            <a:avLst/>
          </a:prstGeom>
          <a:ln w="76200">
            <a:solidFill>
              <a:srgbClr val="005C2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197" name="TextBox 21"/>
          <p:cNvSpPr txBox="1">
            <a:spLocks noChangeArrowheads="1"/>
          </p:cNvSpPr>
          <p:nvPr/>
        </p:nvSpPr>
        <p:spPr bwMode="auto">
          <a:xfrm>
            <a:off x="7086600" y="5384800"/>
            <a:ext cx="146843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sz="4400" b="1" i="1">
                <a:solidFill>
                  <a:srgbClr val="FF0000"/>
                </a:solidFill>
              </a:rPr>
              <a:t>ایست!</a:t>
            </a:r>
            <a:endParaRPr lang="en-US" sz="4400" b="1" i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fa-IR" sz="2400" b="1" dirty="0"/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en-US" sz="2400" b="1" dirty="0"/>
          </a:p>
        </p:txBody>
      </p:sp>
      <p:sp>
        <p:nvSpPr>
          <p:cNvPr id="9318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CE4B8A1-FE9D-4E9D-94C6-F0AB7AD738D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827437" y="723279"/>
            <a:ext cx="1656184" cy="100811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dirty="0"/>
              <a:t> </a:t>
            </a:r>
            <a:r>
              <a:rPr lang="fa-IR" sz="2400" b="1" dirty="0"/>
              <a:t>گزینش روش سنجش</a:t>
            </a:r>
            <a:endParaRPr lang="en-US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5069822" y="5265204"/>
            <a:ext cx="1656184" cy="10081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dirty="0"/>
              <a:t> </a:t>
            </a:r>
            <a:r>
              <a:rPr lang="fa-IR" sz="2400" b="1" dirty="0"/>
              <a:t>گزارش نتیجه</a:t>
            </a:r>
            <a:endParaRPr lang="en-US" sz="2400" b="1" dirty="0"/>
          </a:p>
        </p:txBody>
      </p:sp>
      <p:sp>
        <p:nvSpPr>
          <p:cNvPr id="7" name="Rectangle 6"/>
          <p:cNvSpPr/>
          <p:nvPr/>
        </p:nvSpPr>
        <p:spPr>
          <a:xfrm>
            <a:off x="2840691" y="5229200"/>
            <a:ext cx="1656184" cy="10081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b="1" dirty="0"/>
              <a:t> </a:t>
            </a:r>
            <a:r>
              <a:rPr lang="fa-IR" sz="2400" b="1" dirty="0"/>
              <a:t>سنجش نمونه‌ها</a:t>
            </a:r>
            <a:endParaRPr lang="en-US" sz="2400" b="1" dirty="0"/>
          </a:p>
        </p:txBody>
      </p:sp>
      <p:sp>
        <p:nvSpPr>
          <p:cNvPr id="8" name="Rectangle 7"/>
          <p:cNvSpPr/>
          <p:nvPr/>
        </p:nvSpPr>
        <p:spPr>
          <a:xfrm>
            <a:off x="611560" y="5229200"/>
            <a:ext cx="1656184" cy="10081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dirty="0"/>
              <a:t> </a:t>
            </a:r>
            <a:r>
              <a:rPr lang="fa-IR" sz="2400" b="1" dirty="0"/>
              <a:t>نمونه‌گیری از بیماران</a:t>
            </a:r>
            <a:endParaRPr lang="en-US" sz="2400" b="1" dirty="0"/>
          </a:p>
        </p:txBody>
      </p:sp>
      <p:sp>
        <p:nvSpPr>
          <p:cNvPr id="12" name="Rectangle 11"/>
          <p:cNvSpPr/>
          <p:nvPr/>
        </p:nvSpPr>
        <p:spPr>
          <a:xfrm>
            <a:off x="2827437" y="2184232"/>
            <a:ext cx="1656184" cy="10081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400" b="1" dirty="0"/>
              <a:t> ارزشیابی روش</a:t>
            </a:r>
            <a:endParaRPr lang="en-US" sz="2400" b="1" dirty="0"/>
          </a:p>
        </p:txBody>
      </p:sp>
      <p:cxnSp>
        <p:nvCxnSpPr>
          <p:cNvPr id="14" name="Straight Arrow Connector 13"/>
          <p:cNvCxnSpPr>
            <a:stCxn id="0" idx="3"/>
            <a:endCxn id="0" idx="1"/>
          </p:cNvCxnSpPr>
          <p:nvPr/>
        </p:nvCxnSpPr>
        <p:spPr>
          <a:xfrm>
            <a:off x="2268538" y="5732463"/>
            <a:ext cx="571500" cy="0"/>
          </a:xfrm>
          <a:prstGeom prst="straightConnector1">
            <a:avLst/>
          </a:prstGeom>
          <a:ln w="76200">
            <a:solidFill>
              <a:srgbClr val="005C2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497388" y="5732463"/>
            <a:ext cx="573087" cy="0"/>
          </a:xfrm>
          <a:prstGeom prst="straightConnector1">
            <a:avLst/>
          </a:prstGeom>
          <a:ln w="76200">
            <a:solidFill>
              <a:srgbClr val="005C2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0" idx="2"/>
            <a:endCxn id="0" idx="0"/>
          </p:cNvCxnSpPr>
          <p:nvPr/>
        </p:nvCxnSpPr>
        <p:spPr>
          <a:xfrm>
            <a:off x="3656013" y="1731963"/>
            <a:ext cx="0" cy="452437"/>
          </a:xfrm>
          <a:prstGeom prst="straightConnector1">
            <a:avLst/>
          </a:prstGeom>
          <a:ln w="76200">
            <a:solidFill>
              <a:srgbClr val="005C2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840691" y="3628840"/>
            <a:ext cx="1656184" cy="10081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400" b="1" dirty="0"/>
              <a:t> راه انداختن روش</a:t>
            </a:r>
            <a:endParaRPr lang="en-US" sz="2400" b="1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79388" y="5013325"/>
            <a:ext cx="8785225" cy="0"/>
          </a:xfrm>
          <a:prstGeom prst="line">
            <a:avLst/>
          </a:prstGeom>
          <a:ln w="5715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656013" y="3192463"/>
            <a:ext cx="0" cy="452437"/>
          </a:xfrm>
          <a:prstGeom prst="straightConnector1">
            <a:avLst/>
          </a:prstGeom>
          <a:ln w="76200">
            <a:solidFill>
              <a:srgbClr val="005C2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5638800" y="290513"/>
            <a:ext cx="3325813" cy="51958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285750" indent="-285750" algn="justLow" rtl="1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fa-IR" sz="2800" dirty="0"/>
              <a:t>تهیه‌ی </a:t>
            </a:r>
            <a:r>
              <a:rPr lang="fa-IR" sz="2800" b="1" dirty="0">
                <a:solidFill>
                  <a:srgbClr val="005C2A"/>
                </a:solidFill>
              </a:rPr>
              <a:t>دستورکار اجرای معیار</a:t>
            </a:r>
            <a:endParaRPr lang="en-US" sz="2800" b="1" dirty="0">
              <a:solidFill>
                <a:srgbClr val="005C2A"/>
              </a:solidFill>
            </a:endParaRP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i="1" dirty="0">
                <a:solidFill>
                  <a:srgbClr val="C00000"/>
                </a:solidFill>
              </a:rPr>
              <a:t>SOP</a:t>
            </a:r>
            <a:endParaRPr lang="en-US" sz="2800" b="1" i="1" dirty="0">
              <a:solidFill>
                <a:srgbClr val="C00000"/>
              </a:solidFill>
            </a:endParaRPr>
          </a:p>
          <a:p>
            <a:pPr marL="285750" indent="-285750" algn="r" rtl="1" fontAlgn="auto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fa-IR" sz="2800" dirty="0"/>
              <a:t>آموزش</a:t>
            </a:r>
            <a:endParaRPr lang="en-US" sz="2800" dirty="0"/>
          </a:p>
          <a:p>
            <a:pPr marL="285750" indent="-285750" algn="r" rtl="1" fontAlgn="auto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fa-IR" sz="2800" dirty="0"/>
              <a:t>مستند کردن</a:t>
            </a:r>
          </a:p>
          <a:p>
            <a:pPr marL="285750" indent="-285750" algn="justLow" rtl="1" fontAlgn="auto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fa-IR" sz="2800" b="1" dirty="0">
                <a:solidFill>
                  <a:srgbClr val="00B050"/>
                </a:solidFill>
              </a:rPr>
              <a:t>مراقبت</a:t>
            </a:r>
            <a:r>
              <a:rPr lang="fa-IR" sz="2800" dirty="0"/>
              <a:t> از اجرای خوب</a:t>
            </a:r>
          </a:p>
          <a:p>
            <a:pPr marL="852488" indent="-276225" algn="justLow" rtl="1" fontAlgn="auto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a-IR" sz="2400" b="1" i="1" dirty="0">
                <a:solidFill>
                  <a:srgbClr val="FF0000"/>
                </a:solidFill>
              </a:rPr>
              <a:t>سدکردن</a:t>
            </a:r>
            <a:r>
              <a:rPr lang="fa-IR" sz="2400" b="1" i="1" dirty="0"/>
              <a:t> راه‌های</a:t>
            </a:r>
            <a:r>
              <a:rPr lang="en-US" sz="2400" b="1" i="1" dirty="0"/>
              <a:t> </a:t>
            </a:r>
            <a:r>
              <a:rPr lang="fa-IR" sz="2400" b="1" i="1" dirty="0"/>
              <a:t>خراب شدن کار</a:t>
            </a:r>
          </a:p>
          <a:p>
            <a:pPr marL="914400" indent="-338138" algn="justLow" rtl="1" fontAlgn="auto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a-IR" sz="2400" b="1" i="1" dirty="0">
                <a:solidFill>
                  <a:srgbClr val="FF0000"/>
                </a:solidFill>
              </a:rPr>
              <a:t>نصب</a:t>
            </a:r>
            <a:r>
              <a:rPr lang="fa-IR" sz="2400" b="1" i="1" dirty="0"/>
              <a:t> </a:t>
            </a:r>
            <a:r>
              <a:rPr lang="fa-IR" sz="2400" b="1" i="1" dirty="0">
                <a:solidFill>
                  <a:srgbClr val="FF0000"/>
                </a:solidFill>
              </a:rPr>
              <a:t>زنگ هشدار</a:t>
            </a:r>
            <a:endParaRPr lang="en-US" sz="2400" b="1" i="1" dirty="0"/>
          </a:p>
        </p:txBody>
      </p:sp>
      <p:sp>
        <p:nvSpPr>
          <p:cNvPr id="23" name="Rectangle 22"/>
          <p:cNvSpPr/>
          <p:nvPr/>
        </p:nvSpPr>
        <p:spPr>
          <a:xfrm>
            <a:off x="5692775" y="406400"/>
            <a:ext cx="3217863" cy="27511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8800" b="1" dirty="0">
                <a:solidFill>
                  <a:srgbClr val="00B050"/>
                </a:solidFill>
              </a:rPr>
              <a:t>پایش کیفیت</a:t>
            </a:r>
            <a:endParaRPr lang="en-US" sz="8800" b="1" dirty="0">
              <a:solidFill>
                <a:srgbClr val="00B050"/>
              </a:solidFill>
            </a:endParaRPr>
          </a:p>
        </p:txBody>
      </p:sp>
      <p:sp>
        <p:nvSpPr>
          <p:cNvPr id="21" name="Striped Right Arrow 20"/>
          <p:cNvSpPr/>
          <p:nvPr/>
        </p:nvSpPr>
        <p:spPr>
          <a:xfrm rot="19883991">
            <a:off x="4427538" y="2927350"/>
            <a:ext cx="1271587" cy="1447800"/>
          </a:xfrm>
          <a:prstGeom prst="stripedRightArrow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3216" name="TextBox 18"/>
          <p:cNvSpPr txBox="1">
            <a:spLocks noChangeArrowheads="1"/>
          </p:cNvSpPr>
          <p:nvPr/>
        </p:nvSpPr>
        <p:spPr bwMode="auto">
          <a:xfrm>
            <a:off x="7086600" y="5384800"/>
            <a:ext cx="146843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sz="4400" b="1" i="1">
                <a:solidFill>
                  <a:srgbClr val="FF0000"/>
                </a:solidFill>
              </a:rPr>
              <a:t>ایست!</a:t>
            </a:r>
            <a:endParaRPr lang="en-US" sz="4400" b="1" i="1">
              <a:solidFill>
                <a:srgbClr val="FF0000"/>
              </a:solidFill>
            </a:endParaRPr>
          </a:p>
        </p:txBody>
      </p:sp>
      <p:sp>
        <p:nvSpPr>
          <p:cNvPr id="93217" name="TextBox 1"/>
          <p:cNvSpPr txBox="1">
            <a:spLocks noChangeArrowheads="1"/>
          </p:cNvSpPr>
          <p:nvPr/>
        </p:nvSpPr>
        <p:spPr bwMode="auto">
          <a:xfrm>
            <a:off x="1501775" y="3157538"/>
            <a:ext cx="18288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a-IR" sz="3200" b="1">
                <a:solidFill>
                  <a:srgbClr val="005C2A"/>
                </a:solidFill>
              </a:rPr>
              <a:t>پذیرفته!</a:t>
            </a:r>
            <a:endParaRPr lang="en-US" sz="3200" b="1">
              <a:solidFill>
                <a:srgbClr val="005C2A"/>
              </a:solidFill>
            </a:endParaRPr>
          </a:p>
        </p:txBody>
      </p:sp>
      <p:sp>
        <p:nvSpPr>
          <p:cNvPr id="10" name="Smiley Face 9"/>
          <p:cNvSpPr/>
          <p:nvPr/>
        </p:nvSpPr>
        <p:spPr>
          <a:xfrm>
            <a:off x="757238" y="2749550"/>
            <a:ext cx="1365250" cy="1312863"/>
          </a:xfrm>
          <a:prstGeom prst="smileyFace">
            <a:avLst/>
          </a:prstGeom>
          <a:solidFill>
            <a:srgbClr val="F363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Double Wave 21"/>
          <p:cNvSpPr/>
          <p:nvPr/>
        </p:nvSpPr>
        <p:spPr>
          <a:xfrm>
            <a:off x="117475" y="433388"/>
            <a:ext cx="5403850" cy="6034087"/>
          </a:xfrm>
          <a:prstGeom prst="doubleWave">
            <a:avLst>
              <a:gd name="adj1" fmla="val 6250"/>
              <a:gd name="adj2" fmla="val 143"/>
            </a:avLst>
          </a:prstGeom>
          <a:solidFill>
            <a:schemeClr val="bg1"/>
          </a:solidFill>
          <a:ln w="76200">
            <a:solidFill>
              <a:srgbClr val="00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1200"/>
              </a:spcBef>
              <a:spcAft>
                <a:spcPts val="600"/>
              </a:spcAft>
              <a:defRPr/>
            </a:pPr>
            <a:endParaRPr lang="fa-IR" sz="2800" dirty="0">
              <a:solidFill>
                <a:schemeClr val="tx1"/>
              </a:solidFill>
            </a:endParaRPr>
          </a:p>
          <a:p>
            <a:pPr algn="ctr" rtl="1" fontAlgn="auto">
              <a:spcBef>
                <a:spcPts val="1200"/>
              </a:spcBef>
              <a:spcAft>
                <a:spcPts val="600"/>
              </a:spcAft>
              <a:defRPr/>
            </a:pPr>
            <a:r>
              <a:rPr lang="fa-IR" sz="2800" dirty="0">
                <a:solidFill>
                  <a:schemeClr val="tx1"/>
                </a:solidFill>
              </a:rPr>
              <a:t>دست یافتن به کیفیت نیازمند </a:t>
            </a:r>
            <a:r>
              <a:rPr lang="fa-IR" sz="2800" b="1" i="1" dirty="0">
                <a:solidFill>
                  <a:srgbClr val="FF0000"/>
                </a:solidFill>
              </a:rPr>
              <a:t>طراحی</a:t>
            </a:r>
            <a:r>
              <a:rPr lang="fa-IR" sz="2800" dirty="0">
                <a:solidFill>
                  <a:schemeClr val="tx1"/>
                </a:solidFill>
              </a:rPr>
              <a:t> و </a:t>
            </a:r>
            <a:r>
              <a:rPr lang="fa-IR" sz="2800" b="1" i="1" dirty="0">
                <a:solidFill>
                  <a:srgbClr val="FF0000"/>
                </a:solidFill>
              </a:rPr>
              <a:t>برنامه‌ریزی</a:t>
            </a:r>
            <a:r>
              <a:rPr lang="fa-IR" sz="2800" dirty="0">
                <a:solidFill>
                  <a:schemeClr val="tx1"/>
                </a:solidFill>
              </a:rPr>
              <a:t> است:</a:t>
            </a:r>
            <a:endParaRPr lang="en-US" sz="2800" dirty="0">
              <a:solidFill>
                <a:schemeClr val="tx1"/>
              </a:solidFill>
            </a:endParaRPr>
          </a:p>
          <a:p>
            <a:pPr marL="914400" indent="-576263" algn="justLow" rtl="1" fontAlgn="auto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Ø"/>
              <a:defRPr/>
            </a:pPr>
            <a:r>
              <a:rPr lang="fa-IR" sz="2800" b="1" dirty="0">
                <a:solidFill>
                  <a:srgbClr val="7030A0"/>
                </a:solidFill>
              </a:rPr>
              <a:t>نخست: </a:t>
            </a:r>
            <a:r>
              <a:rPr lang="fa-IR" sz="2800" dirty="0">
                <a:solidFill>
                  <a:schemeClr val="tx1"/>
                </a:solidFill>
              </a:rPr>
              <a:t>تعیین کیفیت مورد نظر</a:t>
            </a:r>
            <a:endParaRPr lang="en-US" sz="2800" dirty="0">
              <a:solidFill>
                <a:schemeClr val="tx1"/>
              </a:solidFill>
            </a:endParaRPr>
          </a:p>
          <a:p>
            <a:pPr marL="1766888" indent="-627063" algn="justLow" rtl="1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a-IR" sz="2800" b="1" dirty="0">
                <a:solidFill>
                  <a:srgbClr val="7030A0"/>
                </a:solidFill>
              </a:rPr>
              <a:t>سپس: </a:t>
            </a:r>
            <a:r>
              <a:rPr lang="fa-IR" sz="2800" dirty="0">
                <a:solidFill>
                  <a:schemeClr val="tx1"/>
                </a:solidFill>
              </a:rPr>
              <a:t>وارد نمودن آن کیفت به درون فرآیند انجام آزمایش</a:t>
            </a:r>
          </a:p>
          <a:p>
            <a:pPr indent="514350" algn="r" rtl="1" fontAlgn="auto">
              <a:spcBef>
                <a:spcPts val="1200"/>
              </a:spcBef>
              <a:spcAft>
                <a:spcPts val="600"/>
              </a:spcAft>
              <a:defRPr/>
            </a:pPr>
            <a:r>
              <a:rPr lang="fa-IR" sz="2800" b="1" dirty="0">
                <a:solidFill>
                  <a:srgbClr val="7030A0"/>
                </a:solidFill>
              </a:rPr>
              <a:t>بعد از ایجاد کیفیت...</a:t>
            </a:r>
            <a:endParaRPr lang="en-US" sz="2800" b="1" dirty="0">
              <a:solidFill>
                <a:srgbClr val="7030A0"/>
              </a:solidFill>
            </a:endParaRP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800" b="1" dirty="0">
                <a:solidFill>
                  <a:srgbClr val="7030A0"/>
                </a:solidFill>
              </a:rPr>
              <a:t>...فکر پایش کیفیت باش</a:t>
            </a:r>
            <a:endParaRPr lang="en-US" sz="2800" b="1" dirty="0">
              <a:solidFill>
                <a:srgbClr val="7030A0"/>
              </a:solidFill>
            </a:endParaRPr>
          </a:p>
          <a:p>
            <a:pPr marL="1139825" indent="-1027113" algn="justLow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fa-IR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3" grpId="0" animBg="1"/>
      <p:bldP spid="22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marL="0" indent="0" algn="justLow" rtl="1" fontAlgn="auto"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r>
              <a:rPr lang="en-US" sz="3200" b="1" i="1" dirty="0" smtClean="0">
                <a:solidFill>
                  <a:srgbClr val="006600"/>
                </a:solidFill>
              </a:rPr>
              <a:t>ISO 15189</a:t>
            </a:r>
            <a:r>
              <a:rPr lang="fa-IR" sz="3200" dirty="0" smtClean="0"/>
              <a:t>:</a:t>
            </a:r>
          </a:p>
          <a:p>
            <a:pPr marL="0" indent="-2743200" algn="justLow" rtl="1" fontAlgn="auto"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r>
              <a:rPr lang="fa-IR" sz="3200" dirty="0" smtClean="0"/>
              <a:t> </a:t>
            </a:r>
            <a:r>
              <a:rPr lang="fa-IR" b="1" dirty="0" smtClean="0">
                <a:solidFill>
                  <a:schemeClr val="tx1"/>
                </a:solidFill>
              </a:rPr>
              <a:t>تضمین کیفیت: </a:t>
            </a:r>
            <a:r>
              <a:rPr lang="fa-IR" dirty="0">
                <a:solidFill>
                  <a:schemeClr val="tx1"/>
                </a:solidFill>
              </a:rPr>
              <a:t>آزمایشگاه</a:t>
            </a:r>
            <a:r>
              <a:rPr lang="fa-IR" dirty="0" smtClean="0">
                <a:solidFill>
                  <a:schemeClr val="tx1"/>
                </a:solidFill>
              </a:rPr>
              <a:t> </a:t>
            </a:r>
            <a:r>
              <a:rPr lang="fa-IR" dirty="0">
                <a:solidFill>
                  <a:schemeClr val="tx1"/>
                </a:solidFill>
              </a:rPr>
              <a:t>باید نشان دهد </a:t>
            </a:r>
            <a:r>
              <a:rPr lang="fa-IR" dirty="0" smtClean="0">
                <a:solidFill>
                  <a:schemeClr val="tx1"/>
                </a:solidFill>
              </a:rPr>
              <a:t>که </a:t>
            </a:r>
            <a:r>
              <a:rPr lang="fa-IR" i="1" dirty="0" smtClean="0">
                <a:solidFill>
                  <a:schemeClr val="tx1"/>
                </a:solidFill>
              </a:rPr>
              <a:t>کیفیت </a:t>
            </a:r>
            <a:r>
              <a:rPr lang="fa-IR" i="1" dirty="0">
                <a:solidFill>
                  <a:schemeClr val="tx1"/>
                </a:solidFill>
              </a:rPr>
              <a:t>مورد نظر </a:t>
            </a:r>
            <a:r>
              <a:rPr lang="fa-IR" dirty="0" smtClean="0">
                <a:solidFill>
                  <a:schemeClr val="tx1"/>
                </a:solidFill>
              </a:rPr>
              <a:t>برای نتیجه‌ی آزمایش‌ها به دست می‌آید</a:t>
            </a:r>
            <a:r>
              <a:rPr lang="fa-IR" i="1" dirty="0" smtClean="0">
                <a:solidFill>
                  <a:schemeClr val="tx1"/>
                </a:solidFill>
              </a:rPr>
              <a:t>.</a:t>
            </a:r>
          </a:p>
          <a:p>
            <a:pPr marL="0" indent="-2743200" algn="justLow" rtl="1" fontAlgn="auto"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endParaRPr lang="en-US" sz="3200" i="1" dirty="0" smtClean="0"/>
          </a:p>
        </p:txBody>
      </p:sp>
      <p:sp>
        <p:nvSpPr>
          <p:cNvPr id="94213" name="TextBox 11"/>
          <p:cNvSpPr txBox="1">
            <a:spLocks noChangeArrowheads="1"/>
          </p:cNvSpPr>
          <p:nvPr/>
        </p:nvSpPr>
        <p:spPr bwMode="auto">
          <a:xfrm>
            <a:off x="247650" y="1600200"/>
            <a:ext cx="8648700" cy="1384300"/>
          </a:xfrm>
          <a:prstGeom prst="rect">
            <a:avLst/>
          </a:prstGeom>
          <a:gradFill rotWithShape="1">
            <a:gsLst>
              <a:gs pos="0">
                <a:srgbClr val="BEF397"/>
              </a:gs>
              <a:gs pos="50000">
                <a:srgbClr val="D5F6C0"/>
              </a:gs>
              <a:gs pos="100000">
                <a:srgbClr val="EAFAE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Low" rtl="1"/>
            <a:r>
              <a:rPr lang="fa-IR" sz="2800"/>
              <a:t>5.5.1.1:</a:t>
            </a:r>
          </a:p>
          <a:p>
            <a:pPr algn="justLow" rtl="1"/>
            <a:r>
              <a:rPr lang="fa-IR" sz="2800"/>
              <a:t>آزمایشگاه شیوه‌هایی را برای آزمایش خواهد برگزید که از نظر کاربرد مورد نظر </a:t>
            </a:r>
            <a:r>
              <a:rPr lang="fa-IR" sz="2800" b="1"/>
              <a:t>ارزشیابی</a:t>
            </a:r>
            <a:r>
              <a:rPr lang="fa-IR" sz="2800"/>
              <a:t> شده باشند.</a:t>
            </a:r>
            <a:endParaRPr lang="en-US" sz="2800"/>
          </a:p>
        </p:txBody>
      </p:sp>
      <p:sp>
        <p:nvSpPr>
          <p:cNvPr id="4" name="TextBox 3"/>
          <p:cNvSpPr txBox="1"/>
          <p:nvPr/>
        </p:nvSpPr>
        <p:spPr>
          <a:xfrm>
            <a:off x="247650" y="3429000"/>
            <a:ext cx="8648700" cy="255454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>
            <a:spAutoFit/>
          </a:bodyPr>
          <a:lstStyle/>
          <a:p>
            <a:pPr algn="justLow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4000" dirty="0">
                <a:latin typeface="+mn-lt"/>
                <a:cs typeface="+mn-cs"/>
              </a:rPr>
              <a:t>5.5.1.2:</a:t>
            </a:r>
          </a:p>
          <a:p>
            <a:pPr algn="justLow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4000" dirty="0">
                <a:latin typeface="+mn-lt"/>
                <a:cs typeface="+mn-cs"/>
              </a:rPr>
              <a:t>آزمایشگاه شیوه‌هایی را برای پایش کیفیت </a:t>
            </a:r>
            <a:r>
              <a:rPr lang="fa-IR" sz="4000" b="1" dirty="0">
                <a:solidFill>
                  <a:srgbClr val="FF0000"/>
                </a:solidFill>
                <a:latin typeface="+mn-lt"/>
                <a:cs typeface="+mn-cs"/>
              </a:rPr>
              <a:t>طراحی</a:t>
            </a:r>
            <a:r>
              <a:rPr lang="fa-IR" sz="4000" dirty="0">
                <a:latin typeface="+mn-lt"/>
                <a:cs typeface="+mn-cs"/>
              </a:rPr>
              <a:t> خواهد کرد که به دست آمدن کیفیت مورد نظر برای نتیجه‌ها را تایید می‌کند.</a:t>
            </a:r>
            <a:endParaRPr lang="en-US" sz="4000" dirty="0">
              <a:latin typeface="+mn-lt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7650" y="3400425"/>
            <a:ext cx="8648700" cy="335438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r" rtl="1" fontAlgn="auto">
              <a:spcBef>
                <a:spcPts val="0"/>
              </a:spcBef>
              <a:spcAft>
                <a:spcPts val="2400"/>
              </a:spcAft>
              <a:defRPr/>
            </a:pPr>
            <a:r>
              <a:rPr lang="fa-IR" sz="3200" dirty="0">
                <a:latin typeface="+mn-lt"/>
                <a:cs typeface="+mn-cs"/>
              </a:rPr>
              <a:t>معیار 493.1256 </a:t>
            </a:r>
            <a:r>
              <a:rPr lang="en-US" sz="3200" dirty="0">
                <a:latin typeface="+mn-lt"/>
                <a:cs typeface="+mn-cs"/>
              </a:rPr>
              <a:t>CLIA</a:t>
            </a:r>
            <a:r>
              <a:rPr lang="fa-IR" sz="3200" dirty="0">
                <a:latin typeface="+mn-lt"/>
                <a:cs typeface="+mn-cs"/>
              </a:rPr>
              <a:t> برای شیوه‌های کنترل:</a:t>
            </a:r>
            <a:endParaRPr lang="en-US" sz="3200" dirty="0">
              <a:latin typeface="+mn-lt"/>
              <a:cs typeface="+mn-cs"/>
            </a:endParaRPr>
          </a:p>
          <a:p>
            <a:pPr algn="justLow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4000" dirty="0">
                <a:latin typeface="+mn-lt"/>
                <a:cs typeface="+mn-cs"/>
              </a:rPr>
              <a:t>آزمایشگاه باید بر پایه‌ی ویژگی‌های اجرایی که به وسیله‌ی آزمایشگاه تایید یا تعیین شده است </a:t>
            </a:r>
            <a:r>
              <a:rPr lang="fa-IR" sz="4000" dirty="0">
                <a:solidFill>
                  <a:srgbClr val="FF0000"/>
                </a:solidFill>
                <a:latin typeface="+mn-lt"/>
                <a:cs typeface="+mn-cs"/>
              </a:rPr>
              <a:t>تعداد</a:t>
            </a:r>
            <a:r>
              <a:rPr lang="fa-IR" sz="4000" dirty="0">
                <a:latin typeface="+mn-lt"/>
                <a:cs typeface="+mn-cs"/>
              </a:rPr>
              <a:t>، </a:t>
            </a:r>
            <a:r>
              <a:rPr lang="fa-IR" sz="4000" dirty="0">
                <a:solidFill>
                  <a:srgbClr val="FF0000"/>
                </a:solidFill>
                <a:latin typeface="+mn-lt"/>
                <a:cs typeface="+mn-cs"/>
              </a:rPr>
              <a:t>نوع</a:t>
            </a:r>
            <a:r>
              <a:rPr lang="fa-IR" sz="4000" dirty="0">
                <a:latin typeface="+mn-lt"/>
                <a:cs typeface="+mn-cs"/>
              </a:rPr>
              <a:t>، و </a:t>
            </a:r>
            <a:r>
              <a:rPr lang="fa-IR" sz="4000" dirty="0">
                <a:solidFill>
                  <a:srgbClr val="FF0000"/>
                </a:solidFill>
                <a:latin typeface="+mn-lt"/>
                <a:cs typeface="+mn-cs"/>
              </a:rPr>
              <a:t>تناوب</a:t>
            </a:r>
            <a:r>
              <a:rPr lang="fa-IR" sz="4000" dirty="0">
                <a:solidFill>
                  <a:schemeClr val="accent3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fa-IR" sz="4000" dirty="0">
                <a:latin typeface="+mn-lt"/>
                <a:cs typeface="+mn-cs"/>
              </a:rPr>
              <a:t>آزمایش مواد کنترل را تعیین کند.</a:t>
            </a:r>
          </a:p>
          <a:p>
            <a:pPr algn="justLow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fa-IR" sz="2400" b="1" dirty="0"/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en-US" sz="2400" b="1" dirty="0"/>
          </a:p>
        </p:txBody>
      </p:sp>
      <p:sp>
        <p:nvSpPr>
          <p:cNvPr id="9523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82EF7AB-CE9A-4D17-984B-6E6631E6BDE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89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1676400"/>
            <a:ext cx="9144000" cy="5181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r" rtl="1" fontAlgn="auto">
              <a:spcBef>
                <a:spcPts val="2400"/>
              </a:spcBef>
              <a:spcAft>
                <a:spcPts val="0"/>
              </a:spcAft>
              <a:defRPr/>
            </a:pPr>
            <a:r>
              <a:rPr lang="fa-IR" sz="6000" dirty="0">
                <a:solidFill>
                  <a:srgbClr val="7030A0"/>
                </a:solidFill>
              </a:rPr>
              <a:t>پایش کیفیت:</a:t>
            </a:r>
            <a:endParaRPr lang="en-US" sz="6000" dirty="0">
              <a:solidFill>
                <a:srgbClr val="7030A0"/>
              </a:solidFill>
            </a:endParaRPr>
          </a:p>
          <a:p>
            <a:pPr marL="285750" indent="-285750" algn="justLow" rtl="1" fontAlgn="auto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a-IR" sz="4400" dirty="0">
                <a:solidFill>
                  <a:schemeClr val="tx1"/>
                </a:solidFill>
              </a:rPr>
              <a:t>گذاشتن </a:t>
            </a:r>
            <a:r>
              <a:rPr lang="fa-IR" sz="4400" b="1" i="1" dirty="0">
                <a:solidFill>
                  <a:srgbClr val="FF0000"/>
                </a:solidFill>
              </a:rPr>
              <a:t>سد</a:t>
            </a:r>
            <a:r>
              <a:rPr lang="fa-IR" sz="4400" dirty="0">
                <a:solidFill>
                  <a:schemeClr val="tx1"/>
                </a:solidFill>
              </a:rPr>
              <a:t> سر راه خطرهای خراب شدن کار</a:t>
            </a:r>
          </a:p>
          <a:p>
            <a:pPr marL="285750" indent="-285750" algn="justLow" rtl="1" fontAlgn="auto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a-IR" sz="4400" dirty="0">
                <a:solidFill>
                  <a:schemeClr val="tx1"/>
                </a:solidFill>
              </a:rPr>
              <a:t>گذاشتن </a:t>
            </a:r>
            <a:r>
              <a:rPr lang="fa-IR" sz="4400" b="1" i="1" dirty="0">
                <a:solidFill>
                  <a:srgbClr val="FF0000"/>
                </a:solidFill>
              </a:rPr>
              <a:t>زنگ</a:t>
            </a:r>
            <a:r>
              <a:rPr lang="fa-IR" sz="4400" dirty="0">
                <a:solidFill>
                  <a:schemeClr val="tx1"/>
                </a:solidFill>
              </a:rPr>
              <a:t> هشدار</a:t>
            </a:r>
          </a:p>
          <a:p>
            <a:pPr algn="ctr" rtl="1"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fa-IR" sz="6600" b="1" i="1" dirty="0">
                <a:solidFill>
                  <a:srgbClr val="7030A0"/>
                </a:solidFill>
              </a:rPr>
              <a:t>پایش کیفیت آماری </a:t>
            </a:r>
            <a:r>
              <a:rPr lang="en-US" sz="6600" b="1" i="1" dirty="0">
                <a:solidFill>
                  <a:srgbClr val="FF0000"/>
                </a:solidFill>
              </a:rPr>
              <a:t>SQC</a:t>
            </a:r>
          </a:p>
        </p:txBody>
      </p:sp>
      <p:sp>
        <p:nvSpPr>
          <p:cNvPr id="95239" name="TextBox 1"/>
          <p:cNvSpPr txBox="1">
            <a:spLocks noChangeArrowheads="1"/>
          </p:cNvSpPr>
          <p:nvPr/>
        </p:nvSpPr>
        <p:spPr bwMode="auto">
          <a:xfrm>
            <a:off x="179388" y="139700"/>
            <a:ext cx="87852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a-IR" sz="7200" b="1">
                <a:solidFill>
                  <a:srgbClr val="00B050"/>
                </a:solidFill>
              </a:rPr>
              <a:t>طراحی برنامه‌ی پایش کیفیت</a:t>
            </a:r>
            <a:endParaRPr lang="en-US" sz="7200" b="1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7800"/>
          </a:xfrm>
          <a:solidFill>
            <a:srgbClr val="FFFF00"/>
          </a:solidFill>
        </p:spPr>
        <p:txBody>
          <a:bodyPr/>
          <a:lstStyle/>
          <a:p>
            <a:pPr algn="ctr" rtl="1">
              <a:lnSpc>
                <a:spcPct val="150000"/>
              </a:lnSpc>
              <a:spcAft>
                <a:spcPts val="2400"/>
              </a:spcAft>
            </a:pPr>
            <a:r>
              <a:rPr lang="fa-IR" sz="2000" b="1" smtClean="0"/>
              <a:t>بررسی کیفیت سنجش در آزمایشگاه‌های هلند: مقایسه‌ی 2010 با 2005</a:t>
            </a:r>
            <a:r>
              <a:rPr lang="en-US" sz="2000" smtClean="0"/>
              <a:t/>
            </a:r>
            <a:br>
              <a:rPr lang="en-US" sz="2000" smtClean="0"/>
            </a:br>
            <a:r>
              <a:rPr lang="en-US" sz="2000" smtClean="0"/>
              <a:t>C. Cobbaeret et al. / Chlinca Chemica Acta 414 (2012) 234-240</a:t>
            </a:r>
          </a:p>
        </p:txBody>
      </p:sp>
      <p:sp>
        <p:nvSpPr>
          <p:cNvPr id="13315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80E4386-034F-40F4-818F-A44E91003BB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/>
          </a:p>
        </p:txBody>
      </p:sp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3"/>
          <a:srcRect l="47990" t="51677" r="3903" b="5376"/>
          <a:stretch>
            <a:fillRect/>
          </a:stretch>
        </p:blipFill>
        <p:spPr bwMode="auto">
          <a:xfrm>
            <a:off x="457200" y="1447800"/>
            <a:ext cx="78486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r" rtl="1" fontAlgn="auto">
              <a:spcAft>
                <a:spcPts val="0"/>
              </a:spcAft>
              <a:defRPr/>
            </a:pPr>
            <a:r>
              <a:rPr lang="fa-IR" sz="4800" dirty="0" smtClean="0"/>
              <a:t>پایش کیفیت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4325112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09728" indent="0" algn="r" rtl="1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fa-IR" sz="4400" b="1" dirty="0" smtClean="0">
                <a:solidFill>
                  <a:srgbClr val="FF0000"/>
                </a:solidFill>
              </a:rPr>
              <a:t>بد یعنی چی؟</a:t>
            </a:r>
          </a:p>
          <a:p>
            <a:pPr marL="109728" indent="0" algn="r" rtl="1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fa-IR" sz="4400" b="1" dirty="0" smtClean="0">
                <a:solidFill>
                  <a:srgbClr val="00B050"/>
                </a:solidFill>
              </a:rPr>
              <a:t>خوب:</a:t>
            </a:r>
            <a:r>
              <a:rPr lang="fa-IR" dirty="0" smtClean="0"/>
              <a:t> دست کم 95% از تولید درون مرزهای </a:t>
            </a:r>
            <a:r>
              <a:rPr lang="en-US" dirty="0" smtClean="0"/>
              <a:t>TEa</a:t>
            </a:r>
            <a:r>
              <a:rPr lang="fa-IR" dirty="0" smtClean="0"/>
              <a:t> باشد؛</a:t>
            </a:r>
          </a:p>
          <a:p>
            <a:pPr marL="109728" indent="0" algn="ctr" rtl="1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fa-IR" sz="3600" dirty="0" smtClean="0">
                <a:solidFill>
                  <a:schemeClr val="tx1"/>
                </a:solidFill>
              </a:rPr>
              <a:t>حداکثر 5% از تولید بیرون از مرزهای مجاز باشد.</a:t>
            </a:r>
          </a:p>
          <a:p>
            <a:pPr marL="109728" indent="0" algn="ctr" rtl="1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fa-IR" sz="3600" dirty="0">
              <a:solidFill>
                <a:schemeClr val="tx1"/>
              </a:solidFill>
            </a:endParaRPr>
          </a:p>
          <a:p>
            <a:pPr marL="109728" indent="0" algn="ctr" rtl="1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fa-IR" sz="4800" b="1" dirty="0" smtClean="0">
                <a:solidFill>
                  <a:srgbClr val="FF0000"/>
                </a:solidFill>
              </a:rPr>
              <a:t>بد:</a:t>
            </a:r>
            <a:r>
              <a:rPr lang="fa-IR" sz="4800" dirty="0" smtClean="0">
                <a:solidFill>
                  <a:srgbClr val="FF0000"/>
                </a:solidFill>
              </a:rPr>
              <a:t> </a:t>
            </a:r>
            <a:r>
              <a:rPr lang="fa-IR" sz="3600" dirty="0" smtClean="0">
                <a:solidFill>
                  <a:schemeClr val="tx1"/>
                </a:solidFill>
              </a:rPr>
              <a:t>بیش از </a:t>
            </a:r>
            <a:r>
              <a:rPr lang="fa-IR" sz="3600" dirty="0" smtClean="0">
                <a:solidFill>
                  <a:srgbClr val="FF0000"/>
                </a:solidFill>
              </a:rPr>
              <a:t>5%</a:t>
            </a:r>
            <a:r>
              <a:rPr lang="fa-IR" sz="3600" dirty="0" smtClean="0">
                <a:solidFill>
                  <a:schemeClr val="tx1"/>
                </a:solidFill>
              </a:rPr>
              <a:t> از </a:t>
            </a:r>
            <a:r>
              <a:rPr lang="fa-IR" sz="3600" dirty="0">
                <a:solidFill>
                  <a:schemeClr val="tx1"/>
                </a:solidFill>
              </a:rPr>
              <a:t>تولید بیرون از مرزهای </a:t>
            </a:r>
            <a:r>
              <a:rPr lang="en-US" sz="3600" dirty="0"/>
              <a:t>TEa</a:t>
            </a:r>
            <a:r>
              <a:rPr lang="fa-IR" sz="3600" dirty="0"/>
              <a:t> </a:t>
            </a:r>
            <a:r>
              <a:rPr lang="fa-IR" sz="3600" dirty="0" smtClean="0">
                <a:solidFill>
                  <a:schemeClr val="tx1"/>
                </a:solidFill>
              </a:rPr>
              <a:t>باشد.</a:t>
            </a:r>
            <a:endParaRPr lang="fa-IR" sz="3600" dirty="0">
              <a:solidFill>
                <a:schemeClr val="tx1"/>
              </a:solidFill>
            </a:endParaRPr>
          </a:p>
        </p:txBody>
      </p:sp>
      <p:sp>
        <p:nvSpPr>
          <p:cNvPr id="9626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691A655-70F4-45CF-8A70-6B12243287C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90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D098D5E-580D-4BA7-922A-FE0D8AA0589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91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4325938" y="533400"/>
            <a:ext cx="23812" cy="6321425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284" name="TextBox 10"/>
          <p:cNvSpPr txBox="1">
            <a:spLocks noChangeArrowheads="1"/>
          </p:cNvSpPr>
          <p:nvPr/>
        </p:nvSpPr>
        <p:spPr bwMode="auto">
          <a:xfrm>
            <a:off x="6027738" y="533400"/>
            <a:ext cx="1079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2000" b="1"/>
              <a:t>+ TEa</a:t>
            </a:r>
          </a:p>
        </p:txBody>
      </p:sp>
      <p:sp>
        <p:nvSpPr>
          <p:cNvPr id="97285" name="TextBox 11"/>
          <p:cNvSpPr txBox="1">
            <a:spLocks noChangeArrowheads="1"/>
          </p:cNvSpPr>
          <p:nvPr/>
        </p:nvSpPr>
        <p:spPr bwMode="auto">
          <a:xfrm>
            <a:off x="1905000" y="523875"/>
            <a:ext cx="1079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- TEa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5824538" y="1068388"/>
            <a:ext cx="41275" cy="5705475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Content Placeholder 51" descr="http://t2.gstatic.com/images?q=tbn:ANd9GcRQIVmFiKoxUwjTnJcXmFziM_xeJbVyV3e0wFXGf0uOcWzBgOmG"/>
          <p:cNvPicPr>
            <a:picLocks noGrp="1"/>
          </p:cNvPicPr>
          <p:nvPr>
            <p:ph idx="1"/>
          </p:nvPr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" b="30665"/>
          <a:stretch/>
        </p:blipFill>
        <p:spPr>
          <a:xfrm>
            <a:off x="4349080" y="5395979"/>
            <a:ext cx="3059360" cy="1459519"/>
          </a:xfrm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0" name="Rectangle 69"/>
          <p:cNvSpPr/>
          <p:nvPr/>
        </p:nvSpPr>
        <p:spPr>
          <a:xfrm>
            <a:off x="3527425" y="596900"/>
            <a:ext cx="1620838" cy="3603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400" b="1" dirty="0">
                <a:solidFill>
                  <a:srgbClr val="7030A0"/>
                </a:solidFill>
              </a:rPr>
              <a:t>هدف</a:t>
            </a:r>
            <a:endParaRPr lang="en-US" sz="2000" dirty="0">
              <a:solidFill>
                <a:srgbClr val="7030A0"/>
              </a:solidFill>
            </a:endParaRPr>
          </a:p>
        </p:txBody>
      </p:sp>
      <p:cxnSp>
        <p:nvCxnSpPr>
          <p:cNvPr id="54" name="Straight Connector 53"/>
          <p:cNvCxnSpPr/>
          <p:nvPr/>
        </p:nvCxnSpPr>
        <p:spPr>
          <a:xfrm>
            <a:off x="1752600" y="449263"/>
            <a:ext cx="0" cy="64897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7391400" y="449263"/>
            <a:ext cx="0" cy="64897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Content Placeholder 51" descr="http://t2.gstatic.com/images?q=tbn:ANd9GcRQIVmFiKoxUwjTnJcXmFziM_xeJbVyV3e0wFXGf0uOcWzBgOmG"/>
          <p:cNvPicPr>
            <a:picLocks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" b="30665"/>
          <a:stretch/>
        </p:blipFill>
        <p:spPr bwMode="auto">
          <a:xfrm>
            <a:off x="4776833" y="3457495"/>
            <a:ext cx="3059360" cy="14595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2" name="Straight Arrow Connector 61"/>
          <p:cNvCxnSpPr/>
          <p:nvPr/>
        </p:nvCxnSpPr>
        <p:spPr>
          <a:xfrm flipV="1">
            <a:off x="6240463" y="3163888"/>
            <a:ext cx="0" cy="1920875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5865813" y="6248400"/>
            <a:ext cx="1543050" cy="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294" name="TextBox 72"/>
          <p:cNvSpPr txBox="1">
            <a:spLocks noChangeArrowheads="1"/>
          </p:cNvSpPr>
          <p:nvPr/>
        </p:nvSpPr>
        <p:spPr bwMode="auto">
          <a:xfrm>
            <a:off x="6224588" y="5764213"/>
            <a:ext cx="11493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SM = 4 </a:t>
            </a:r>
          </a:p>
        </p:txBody>
      </p:sp>
      <p:sp>
        <p:nvSpPr>
          <p:cNvPr id="74" name="TextBox 73"/>
          <p:cNvSpPr txBox="1">
            <a:spLocks noChangeArrowheads="1"/>
          </p:cNvSpPr>
          <p:nvPr/>
        </p:nvSpPr>
        <p:spPr bwMode="auto">
          <a:xfrm>
            <a:off x="6076950" y="3554413"/>
            <a:ext cx="13255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/>
              <a:t>SM = 3</a:t>
            </a:r>
          </a:p>
        </p:txBody>
      </p:sp>
      <p:cxnSp>
        <p:nvCxnSpPr>
          <p:cNvPr id="76" name="Straight Arrow Connector 75"/>
          <p:cNvCxnSpPr/>
          <p:nvPr/>
        </p:nvCxnSpPr>
        <p:spPr>
          <a:xfrm flipV="1">
            <a:off x="6262688" y="3973513"/>
            <a:ext cx="1150937" cy="11112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5878513" y="4795838"/>
            <a:ext cx="361950" cy="4762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Content Placeholder 51" descr="http://t2.gstatic.com/images?q=tbn:ANd9GcRQIVmFiKoxUwjTnJcXmFziM_xeJbVyV3e0wFXGf0uOcWzBgOmG"/>
          <p:cNvPicPr>
            <a:picLocks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" b="30665"/>
          <a:stretch/>
        </p:blipFill>
        <p:spPr bwMode="auto">
          <a:xfrm>
            <a:off x="5083209" y="1304900"/>
            <a:ext cx="3059360" cy="14595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23" name="Straight Arrow Connector 22"/>
          <p:cNvCxnSpPr/>
          <p:nvPr/>
        </p:nvCxnSpPr>
        <p:spPr>
          <a:xfrm flipV="1">
            <a:off x="6567488" y="984250"/>
            <a:ext cx="0" cy="1919288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6581775" y="1925638"/>
            <a:ext cx="796925" cy="17462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5859463" y="2405063"/>
            <a:ext cx="750887" cy="0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6235700" y="1412875"/>
            <a:ext cx="15160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a-IR" sz="2000" b="1">
                <a:solidFill>
                  <a:srgbClr val="FF0000"/>
                </a:solidFill>
              </a:rPr>
              <a:t>2</a:t>
            </a:r>
            <a:endParaRPr lang="en-US" sz="2000" b="1">
              <a:solidFill>
                <a:srgbClr val="FF000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524000" y="1588"/>
            <a:ext cx="6781800" cy="522287"/>
          </a:xfrm>
          <a:prstGeom prst="rect">
            <a:avLst/>
          </a:prstGeom>
          <a:gradFill flip="none" rotWithShape="1">
            <a:gsLst>
              <a:gs pos="0">
                <a:srgbClr val="00FF99">
                  <a:shade val="30000"/>
                  <a:satMod val="115000"/>
                </a:srgbClr>
              </a:gs>
              <a:gs pos="50000">
                <a:srgbClr val="00FF99">
                  <a:shade val="67500"/>
                  <a:satMod val="115000"/>
                </a:srgbClr>
              </a:gs>
              <a:gs pos="100000">
                <a:srgbClr val="00FF99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3200" dirty="0">
                <a:solidFill>
                  <a:schemeClr val="tx1"/>
                </a:solidFill>
              </a:rPr>
              <a:t>خراب</a:t>
            </a:r>
            <a:r>
              <a:rPr lang="fa-IR" sz="3600" dirty="0">
                <a:solidFill>
                  <a:schemeClr val="tx1"/>
                </a:solidFill>
              </a:rPr>
              <a:t> </a:t>
            </a:r>
            <a:r>
              <a:rPr lang="fa-IR" sz="3200" dirty="0">
                <a:solidFill>
                  <a:schemeClr val="tx1"/>
                </a:solidFill>
              </a:rPr>
              <a:t>شدن کارکرد: </a:t>
            </a:r>
            <a:r>
              <a:rPr lang="fa-IR" sz="3200" b="1" dirty="0">
                <a:solidFill>
                  <a:srgbClr val="FF0000"/>
                </a:solidFill>
              </a:rPr>
              <a:t>افزایش نامیزانی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35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0741534-1CA4-42AC-8A1F-C0CDFBEFCA8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92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4325938" y="533400"/>
            <a:ext cx="23812" cy="6321425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308" name="TextBox 10"/>
          <p:cNvSpPr txBox="1">
            <a:spLocks noChangeArrowheads="1"/>
          </p:cNvSpPr>
          <p:nvPr/>
        </p:nvSpPr>
        <p:spPr bwMode="auto">
          <a:xfrm>
            <a:off x="6254750" y="638175"/>
            <a:ext cx="1079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2000" b="1"/>
              <a:t>+ TEa</a:t>
            </a:r>
          </a:p>
        </p:txBody>
      </p:sp>
      <p:sp>
        <p:nvSpPr>
          <p:cNvPr id="98309" name="TextBox 11"/>
          <p:cNvSpPr txBox="1">
            <a:spLocks noChangeArrowheads="1"/>
          </p:cNvSpPr>
          <p:nvPr/>
        </p:nvSpPr>
        <p:spPr bwMode="auto">
          <a:xfrm>
            <a:off x="1895475" y="606425"/>
            <a:ext cx="1079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- TEa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5824538" y="1068388"/>
            <a:ext cx="41275" cy="5705475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Content Placeholder 51" descr="http://t2.gstatic.com/images?q=tbn:ANd9GcRQIVmFiKoxUwjTnJcXmFziM_xeJbVyV3e0wFXGf0uOcWzBgOmG"/>
          <p:cNvPicPr>
            <a:picLocks noGrp="1"/>
          </p:cNvPicPr>
          <p:nvPr>
            <p:ph idx="1"/>
          </p:nvPr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" b="30665"/>
          <a:stretch/>
        </p:blipFill>
        <p:spPr>
          <a:xfrm>
            <a:off x="4724401" y="5092109"/>
            <a:ext cx="2367880" cy="1773792"/>
          </a:xfrm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0" name="Rectangle 69"/>
          <p:cNvSpPr/>
          <p:nvPr/>
        </p:nvSpPr>
        <p:spPr>
          <a:xfrm>
            <a:off x="3538538" y="708025"/>
            <a:ext cx="1620837" cy="3603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400" b="1" dirty="0">
                <a:solidFill>
                  <a:srgbClr val="7030A0"/>
                </a:solidFill>
              </a:rPr>
              <a:t>هدف</a:t>
            </a:r>
            <a:endParaRPr lang="en-US" sz="2000" dirty="0">
              <a:solidFill>
                <a:srgbClr val="7030A0"/>
              </a:solidFill>
            </a:endParaRPr>
          </a:p>
        </p:txBody>
      </p:sp>
      <p:cxnSp>
        <p:nvCxnSpPr>
          <p:cNvPr id="54" name="Straight Connector 53"/>
          <p:cNvCxnSpPr/>
          <p:nvPr/>
        </p:nvCxnSpPr>
        <p:spPr>
          <a:xfrm>
            <a:off x="1752600" y="449263"/>
            <a:ext cx="0" cy="64897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7391400" y="449263"/>
            <a:ext cx="0" cy="64897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Content Placeholder 51" descr="http://t2.gstatic.com/images?q=tbn:ANd9GcRQIVmFiKoxUwjTnJcXmFziM_xeJbVyV3e0wFXGf0uOcWzBgOmG"/>
          <p:cNvPicPr>
            <a:picLocks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" b="30665"/>
          <a:stretch/>
        </p:blipFill>
        <p:spPr bwMode="auto">
          <a:xfrm>
            <a:off x="3124200" y="1886624"/>
            <a:ext cx="5638800" cy="8973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Content Placeholder 51" descr="http://t2.gstatic.com/images?q=tbn:ANd9GcRQIVmFiKoxUwjTnJcXmFziM_xeJbVyV3e0wFXGf0uOcWzBgOmG"/>
          <p:cNvPicPr>
            <a:picLocks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" b="30665"/>
          <a:stretch/>
        </p:blipFill>
        <p:spPr bwMode="auto">
          <a:xfrm>
            <a:off x="3810000" y="3594693"/>
            <a:ext cx="4245973" cy="99060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5" name="Straight Arrow Connector 14"/>
          <p:cNvCxnSpPr/>
          <p:nvPr/>
        </p:nvCxnSpPr>
        <p:spPr>
          <a:xfrm>
            <a:off x="5824538" y="5943600"/>
            <a:ext cx="1584325" cy="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318" name="TextBox 15"/>
          <p:cNvSpPr txBox="1">
            <a:spLocks noChangeArrowheads="1"/>
          </p:cNvSpPr>
          <p:nvPr/>
        </p:nvSpPr>
        <p:spPr bwMode="auto">
          <a:xfrm>
            <a:off x="6148388" y="5519738"/>
            <a:ext cx="11922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SM = 5 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316413" y="6477000"/>
            <a:ext cx="2193925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834063" y="3894138"/>
            <a:ext cx="1584325" cy="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6159500" y="3470275"/>
            <a:ext cx="13843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SM = 2.5 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4325938" y="4343400"/>
            <a:ext cx="2608262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5856288" y="1863725"/>
            <a:ext cx="1584325" cy="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5932488" y="1352550"/>
            <a:ext cx="15160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SM = </a:t>
            </a:r>
            <a:r>
              <a:rPr lang="en-US" sz="2000" b="1">
                <a:solidFill>
                  <a:srgbClr val="FF0000"/>
                </a:solidFill>
              </a:rPr>
              <a:t>2 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4349750" y="2514600"/>
            <a:ext cx="3090863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071563" y="1588"/>
            <a:ext cx="7086600" cy="658812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3200" dirty="0">
                <a:solidFill>
                  <a:schemeClr val="tx1"/>
                </a:solidFill>
              </a:rPr>
              <a:t>خراب</a:t>
            </a:r>
            <a:r>
              <a:rPr lang="fa-IR" sz="3600" dirty="0">
                <a:solidFill>
                  <a:schemeClr val="tx1"/>
                </a:solidFill>
              </a:rPr>
              <a:t> </a:t>
            </a:r>
            <a:r>
              <a:rPr lang="fa-IR" sz="3200" dirty="0">
                <a:solidFill>
                  <a:schemeClr val="tx1"/>
                </a:solidFill>
              </a:rPr>
              <a:t>شدن کارکرد: </a:t>
            </a:r>
            <a:r>
              <a:rPr lang="fa-IR" sz="3200" b="1" dirty="0">
                <a:solidFill>
                  <a:srgbClr val="7030A0"/>
                </a:solidFill>
              </a:rPr>
              <a:t>افزایش نوسان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98327" name="TextBox 33"/>
          <p:cNvSpPr txBox="1">
            <a:spLocks noChangeArrowheads="1"/>
          </p:cNvSpPr>
          <p:nvPr/>
        </p:nvSpPr>
        <p:spPr bwMode="auto">
          <a:xfrm>
            <a:off x="4576763" y="6076950"/>
            <a:ext cx="11922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i="1"/>
              <a:t>TE</a:t>
            </a:r>
            <a:endParaRPr lang="en-US" sz="2000" b="1" i="1"/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4554538" y="2090738"/>
            <a:ext cx="11922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i="1"/>
              <a:t>TE</a:t>
            </a:r>
            <a:endParaRPr lang="en-US" sz="2000" b="1" i="1"/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4600575" y="3908425"/>
            <a:ext cx="11922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i="1"/>
              <a:t>TE</a:t>
            </a:r>
            <a:endParaRPr lang="en-US" sz="2000" b="1" i="1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6" grpId="0"/>
      <p:bldP spid="35" grpId="0"/>
      <p:bldP spid="36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CBD324A-9BF7-4129-A4D8-EADC15B50C1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93</a:t>
            </a:fld>
            <a:endParaRPr lang="en-US"/>
          </a:p>
        </p:txBody>
      </p:sp>
      <p:cxnSp>
        <p:nvCxnSpPr>
          <p:cNvPr id="10" name="Straight Connector 9"/>
          <p:cNvCxnSpPr>
            <a:stCxn id="70" idx="2"/>
          </p:cNvCxnSpPr>
          <p:nvPr/>
        </p:nvCxnSpPr>
        <p:spPr>
          <a:xfrm flipH="1">
            <a:off x="4325938" y="342900"/>
            <a:ext cx="23812" cy="6511925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332" name="TextBox 11"/>
          <p:cNvSpPr txBox="1">
            <a:spLocks noChangeArrowheads="1"/>
          </p:cNvSpPr>
          <p:nvPr/>
        </p:nvSpPr>
        <p:spPr bwMode="auto">
          <a:xfrm>
            <a:off x="692150" y="512763"/>
            <a:ext cx="1079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- TEa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5738813" y="2544763"/>
            <a:ext cx="92075" cy="4233862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Content Placeholder 51" descr="http://t2.gstatic.com/images?q=tbn:ANd9GcRQIVmFiKoxUwjTnJcXmFziM_xeJbVyV3e0wFXGf0uOcWzBgOmG"/>
          <p:cNvPicPr>
            <a:picLocks noGrp="1"/>
          </p:cNvPicPr>
          <p:nvPr>
            <p:ph idx="1"/>
          </p:nvPr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" b="30665"/>
          <a:stretch/>
        </p:blipFill>
        <p:spPr>
          <a:xfrm>
            <a:off x="4266839" y="6026051"/>
            <a:ext cx="3059360" cy="790913"/>
          </a:xfrm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0" name="Rectangle 69"/>
          <p:cNvSpPr/>
          <p:nvPr/>
        </p:nvSpPr>
        <p:spPr>
          <a:xfrm>
            <a:off x="3538538" y="-17463"/>
            <a:ext cx="1620837" cy="3603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400" b="1" dirty="0">
                <a:solidFill>
                  <a:srgbClr val="7030A0"/>
                </a:solidFill>
              </a:rPr>
              <a:t>هدف</a:t>
            </a:r>
            <a:endParaRPr lang="en-US" sz="2000" dirty="0">
              <a:solidFill>
                <a:srgbClr val="7030A0"/>
              </a:solidFill>
            </a:endParaRPr>
          </a:p>
        </p:txBody>
      </p:sp>
      <p:cxnSp>
        <p:nvCxnSpPr>
          <p:cNvPr id="54" name="Straight Connector 53"/>
          <p:cNvCxnSpPr/>
          <p:nvPr/>
        </p:nvCxnSpPr>
        <p:spPr>
          <a:xfrm>
            <a:off x="838200" y="461963"/>
            <a:ext cx="0" cy="64897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8458200" y="365125"/>
            <a:ext cx="0" cy="64897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5753100" y="6324600"/>
            <a:ext cx="2743200" cy="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5738813" y="6553200"/>
            <a:ext cx="822325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6567488" y="6553200"/>
            <a:ext cx="1890712" cy="0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Content Placeholder 51" descr="http://t2.gstatic.com/images?q=tbn:ANd9GcRQIVmFiKoxUwjTnJcXmFziM_xeJbVyV3e0wFXGf0uOcWzBgOmG"/>
          <p:cNvPicPr>
            <a:picLocks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" b="30665"/>
          <a:stretch/>
        </p:blipFill>
        <p:spPr bwMode="auto">
          <a:xfrm>
            <a:off x="5267260" y="2792327"/>
            <a:ext cx="1122229" cy="19466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33" name="Straight Arrow Connector 32"/>
          <p:cNvCxnSpPr/>
          <p:nvPr/>
        </p:nvCxnSpPr>
        <p:spPr>
          <a:xfrm flipV="1">
            <a:off x="5762625" y="4122738"/>
            <a:ext cx="2716213" cy="635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5791200" y="4322763"/>
            <a:ext cx="339725" cy="127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6118225" y="4341813"/>
            <a:ext cx="2378075" cy="23812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Content Placeholder 51" descr="http://t2.gstatic.com/images?q=tbn:ANd9GcRQIVmFiKoxUwjTnJcXmFziM_xeJbVyV3e0wFXGf0uOcWzBgOmG"/>
          <p:cNvPicPr>
            <a:picLocks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" b="30665"/>
          <a:stretch/>
        </p:blipFill>
        <p:spPr bwMode="auto">
          <a:xfrm>
            <a:off x="3022261" y="4830637"/>
            <a:ext cx="3059360" cy="79091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0" name="Straight Arrow Connector 39"/>
          <p:cNvCxnSpPr/>
          <p:nvPr/>
        </p:nvCxnSpPr>
        <p:spPr>
          <a:xfrm>
            <a:off x="4471988" y="5399088"/>
            <a:ext cx="822325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5300663" y="5399088"/>
            <a:ext cx="3157537" cy="0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4478338" y="5183188"/>
            <a:ext cx="3930650" cy="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Content Placeholder 51" descr="http://t2.gstatic.com/images?q=tbn:ANd9GcRQIVmFiKoxUwjTnJcXmFziM_xeJbVyV3e0wFXGf0uOcWzBgOmG"/>
          <p:cNvPicPr>
            <a:picLocks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" b="30665"/>
          <a:stretch/>
        </p:blipFill>
        <p:spPr bwMode="auto">
          <a:xfrm>
            <a:off x="3963431" y="808059"/>
            <a:ext cx="1122229" cy="19466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6" name="Straight Arrow Connector 45"/>
          <p:cNvCxnSpPr/>
          <p:nvPr/>
        </p:nvCxnSpPr>
        <p:spPr>
          <a:xfrm flipV="1">
            <a:off x="4459288" y="2058988"/>
            <a:ext cx="3960812" cy="85725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4487863" y="2338388"/>
            <a:ext cx="339725" cy="127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4822825" y="2286000"/>
            <a:ext cx="3597275" cy="47625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 flipV="1">
            <a:off x="4487863" y="530225"/>
            <a:ext cx="4762" cy="5121275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Wave 6"/>
          <p:cNvSpPr/>
          <p:nvPr/>
        </p:nvSpPr>
        <p:spPr>
          <a:xfrm>
            <a:off x="4924425" y="796925"/>
            <a:ext cx="4121150" cy="1046163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400" b="1" dirty="0"/>
              <a:t>حاشیه‌ی امنیت و "درخطربودن" کیفیت</a:t>
            </a:r>
            <a:endParaRPr lang="en-US" sz="2400" b="1" dirty="0"/>
          </a:p>
        </p:txBody>
      </p:sp>
      <p:sp>
        <p:nvSpPr>
          <p:cNvPr id="99355" name="TextBox 7"/>
          <p:cNvSpPr txBox="1">
            <a:spLocks noChangeArrowheads="1"/>
          </p:cNvSpPr>
          <p:nvPr/>
        </p:nvSpPr>
        <p:spPr bwMode="auto">
          <a:xfrm>
            <a:off x="6334125" y="6038850"/>
            <a:ext cx="8763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SM</a:t>
            </a:r>
          </a:p>
        </p:txBody>
      </p:sp>
      <p:sp>
        <p:nvSpPr>
          <p:cNvPr id="99356" name="TextBox 38"/>
          <p:cNvSpPr txBox="1">
            <a:spLocks noChangeArrowheads="1"/>
          </p:cNvSpPr>
          <p:nvPr/>
        </p:nvSpPr>
        <p:spPr bwMode="auto">
          <a:xfrm>
            <a:off x="5808663" y="6503988"/>
            <a:ext cx="8763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2</a:t>
            </a:r>
          </a:p>
        </p:txBody>
      </p:sp>
      <p:sp>
        <p:nvSpPr>
          <p:cNvPr id="99357" name="TextBox 41"/>
          <p:cNvSpPr txBox="1">
            <a:spLocks noChangeArrowheads="1"/>
          </p:cNvSpPr>
          <p:nvPr/>
        </p:nvSpPr>
        <p:spPr bwMode="auto">
          <a:xfrm>
            <a:off x="7196138" y="6438900"/>
            <a:ext cx="11382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M</a:t>
            </a:r>
            <a:r>
              <a:rPr lang="en-US" sz="2000" b="1" baseline="-25000"/>
              <a:t>safe</a:t>
            </a:r>
          </a:p>
        </p:txBody>
      </p:sp>
      <p:sp>
        <p:nvSpPr>
          <p:cNvPr id="99358" name="TextBox 30"/>
          <p:cNvSpPr txBox="1">
            <a:spLocks noChangeArrowheads="1"/>
          </p:cNvSpPr>
          <p:nvPr/>
        </p:nvSpPr>
        <p:spPr bwMode="auto">
          <a:xfrm>
            <a:off x="7397750" y="482600"/>
            <a:ext cx="10810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2000" b="1"/>
              <a:t>+ TEa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D31F886-4F6C-409F-99ED-AB7ABBDCED6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94</a:t>
            </a:fld>
            <a:endParaRPr lang="en-US"/>
          </a:p>
        </p:txBody>
      </p:sp>
      <p:cxnSp>
        <p:nvCxnSpPr>
          <p:cNvPr id="10" name="Straight Connector 9"/>
          <p:cNvCxnSpPr>
            <a:stCxn id="70" idx="2"/>
          </p:cNvCxnSpPr>
          <p:nvPr/>
        </p:nvCxnSpPr>
        <p:spPr>
          <a:xfrm flipH="1">
            <a:off x="4325938" y="342900"/>
            <a:ext cx="23812" cy="6511925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356" name="TextBox 10"/>
          <p:cNvSpPr txBox="1">
            <a:spLocks noChangeArrowheads="1"/>
          </p:cNvSpPr>
          <p:nvPr/>
        </p:nvSpPr>
        <p:spPr bwMode="auto">
          <a:xfrm>
            <a:off x="7397750" y="482600"/>
            <a:ext cx="10810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2000" b="1"/>
              <a:t>+ TEa</a:t>
            </a:r>
          </a:p>
        </p:txBody>
      </p:sp>
      <p:sp>
        <p:nvSpPr>
          <p:cNvPr id="100357" name="TextBox 11"/>
          <p:cNvSpPr txBox="1">
            <a:spLocks noChangeArrowheads="1"/>
          </p:cNvSpPr>
          <p:nvPr/>
        </p:nvSpPr>
        <p:spPr bwMode="auto">
          <a:xfrm>
            <a:off x="692150" y="512763"/>
            <a:ext cx="1079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- TEa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5738813" y="2544763"/>
            <a:ext cx="92075" cy="4233862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Content Placeholder 51" descr="http://t2.gstatic.com/images?q=tbn:ANd9GcRQIVmFiKoxUwjTnJcXmFziM_xeJbVyV3e0wFXGf0uOcWzBgOmG"/>
          <p:cNvPicPr>
            <a:picLocks noGrp="1"/>
          </p:cNvPicPr>
          <p:nvPr>
            <p:ph idx="1"/>
          </p:nvPr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" b="30665"/>
          <a:stretch/>
        </p:blipFill>
        <p:spPr>
          <a:xfrm>
            <a:off x="4266839" y="6026051"/>
            <a:ext cx="3059360" cy="790913"/>
          </a:xfrm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0" name="Rectangle 69"/>
          <p:cNvSpPr/>
          <p:nvPr/>
        </p:nvSpPr>
        <p:spPr>
          <a:xfrm>
            <a:off x="3538538" y="-17463"/>
            <a:ext cx="1620837" cy="3603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400" b="1" dirty="0">
                <a:solidFill>
                  <a:srgbClr val="7030A0"/>
                </a:solidFill>
              </a:rPr>
              <a:t>هدف</a:t>
            </a:r>
            <a:endParaRPr lang="en-US" sz="2000" dirty="0">
              <a:solidFill>
                <a:srgbClr val="7030A0"/>
              </a:solidFill>
            </a:endParaRPr>
          </a:p>
        </p:txBody>
      </p:sp>
      <p:cxnSp>
        <p:nvCxnSpPr>
          <p:cNvPr id="54" name="Straight Connector 53"/>
          <p:cNvCxnSpPr/>
          <p:nvPr/>
        </p:nvCxnSpPr>
        <p:spPr>
          <a:xfrm>
            <a:off x="838200" y="461963"/>
            <a:ext cx="0" cy="64897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8458200" y="365125"/>
            <a:ext cx="0" cy="64897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5753100" y="6324600"/>
            <a:ext cx="2743200" cy="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5738813" y="6553200"/>
            <a:ext cx="822325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6567488" y="6553200"/>
            <a:ext cx="1890712" cy="0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Content Placeholder 51" descr="http://t2.gstatic.com/images?q=tbn:ANd9GcRQIVmFiKoxUwjTnJcXmFziM_xeJbVyV3e0wFXGf0uOcWzBgOmG"/>
          <p:cNvPicPr>
            <a:picLocks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" b="30665"/>
          <a:stretch/>
        </p:blipFill>
        <p:spPr bwMode="auto">
          <a:xfrm>
            <a:off x="5267260" y="2792327"/>
            <a:ext cx="1122229" cy="19466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33" name="Straight Arrow Connector 32"/>
          <p:cNvCxnSpPr/>
          <p:nvPr/>
        </p:nvCxnSpPr>
        <p:spPr>
          <a:xfrm flipV="1">
            <a:off x="5762625" y="4122738"/>
            <a:ext cx="2716213" cy="635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5791200" y="4322763"/>
            <a:ext cx="339725" cy="127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6118225" y="4341813"/>
            <a:ext cx="2378075" cy="23812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Content Placeholder 51" descr="http://t2.gstatic.com/images?q=tbn:ANd9GcRQIVmFiKoxUwjTnJcXmFziM_xeJbVyV3e0wFXGf0uOcWzBgOmG"/>
          <p:cNvPicPr>
            <a:picLocks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" b="30665"/>
          <a:stretch/>
        </p:blipFill>
        <p:spPr bwMode="auto">
          <a:xfrm>
            <a:off x="3022261" y="4830637"/>
            <a:ext cx="3059360" cy="79091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0" name="Straight Arrow Connector 39"/>
          <p:cNvCxnSpPr/>
          <p:nvPr/>
        </p:nvCxnSpPr>
        <p:spPr>
          <a:xfrm>
            <a:off x="4471988" y="5399088"/>
            <a:ext cx="822325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5300663" y="5399088"/>
            <a:ext cx="3157537" cy="0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4478338" y="5183188"/>
            <a:ext cx="3930650" cy="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Content Placeholder 51" descr="http://t2.gstatic.com/images?q=tbn:ANd9GcRQIVmFiKoxUwjTnJcXmFziM_xeJbVyV3e0wFXGf0uOcWzBgOmG"/>
          <p:cNvPicPr>
            <a:picLocks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" b="30665"/>
          <a:stretch/>
        </p:blipFill>
        <p:spPr bwMode="auto">
          <a:xfrm>
            <a:off x="3963431" y="808059"/>
            <a:ext cx="1122229" cy="19466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6" name="Straight Arrow Connector 45"/>
          <p:cNvCxnSpPr/>
          <p:nvPr/>
        </p:nvCxnSpPr>
        <p:spPr>
          <a:xfrm flipV="1">
            <a:off x="4459288" y="2058988"/>
            <a:ext cx="3960812" cy="85725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4487863" y="2338388"/>
            <a:ext cx="339725" cy="127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4822825" y="2286000"/>
            <a:ext cx="3597275" cy="47625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 flipV="1">
            <a:off x="4487863" y="530225"/>
            <a:ext cx="4762" cy="5121275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Wave 6"/>
          <p:cNvSpPr/>
          <p:nvPr/>
        </p:nvSpPr>
        <p:spPr>
          <a:xfrm>
            <a:off x="4924425" y="796925"/>
            <a:ext cx="4121150" cy="1046163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400" b="1" dirty="0"/>
              <a:t>حاشیه‌ی امنیت و "درخطربودن" کیفیت</a:t>
            </a:r>
            <a:endParaRPr lang="en-US" sz="2400" b="1" dirty="0"/>
          </a:p>
        </p:txBody>
      </p:sp>
      <p:sp>
        <p:nvSpPr>
          <p:cNvPr id="100380" name="TextBox 7"/>
          <p:cNvSpPr txBox="1">
            <a:spLocks noChangeArrowheads="1"/>
          </p:cNvSpPr>
          <p:nvPr/>
        </p:nvSpPr>
        <p:spPr bwMode="auto">
          <a:xfrm>
            <a:off x="6334125" y="6038850"/>
            <a:ext cx="8763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SM</a:t>
            </a:r>
          </a:p>
        </p:txBody>
      </p:sp>
      <p:sp>
        <p:nvSpPr>
          <p:cNvPr id="100381" name="TextBox 38"/>
          <p:cNvSpPr txBox="1">
            <a:spLocks noChangeArrowheads="1"/>
          </p:cNvSpPr>
          <p:nvPr/>
        </p:nvSpPr>
        <p:spPr bwMode="auto">
          <a:xfrm>
            <a:off x="5808663" y="6503988"/>
            <a:ext cx="8763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2</a:t>
            </a:r>
          </a:p>
        </p:txBody>
      </p:sp>
      <p:sp>
        <p:nvSpPr>
          <p:cNvPr id="100382" name="TextBox 41"/>
          <p:cNvSpPr txBox="1">
            <a:spLocks noChangeArrowheads="1"/>
          </p:cNvSpPr>
          <p:nvPr/>
        </p:nvSpPr>
        <p:spPr bwMode="auto">
          <a:xfrm>
            <a:off x="7196138" y="6434138"/>
            <a:ext cx="11382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M</a:t>
            </a:r>
            <a:r>
              <a:rPr lang="en-US" sz="2000" b="1" baseline="-25000"/>
              <a:t>safe</a:t>
            </a:r>
          </a:p>
        </p:txBody>
      </p:sp>
      <p:sp>
        <p:nvSpPr>
          <p:cNvPr id="44" name="Explosion 1 43"/>
          <p:cNvSpPr/>
          <p:nvPr/>
        </p:nvSpPr>
        <p:spPr>
          <a:xfrm>
            <a:off x="1290638" y="163513"/>
            <a:ext cx="3192462" cy="2000250"/>
          </a:xfrm>
          <a:prstGeom prst="irregularSeal1">
            <a:avLst/>
          </a:prstGeom>
          <a:solidFill>
            <a:srgbClr val="F363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3600" b="1" i="1" dirty="0">
                <a:solidFill>
                  <a:schemeClr val="tx1"/>
                </a:solidFill>
              </a:rPr>
              <a:t>پرسش!</a:t>
            </a:r>
            <a:endParaRPr lang="en-US" sz="3600" b="1" i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909638" y="2627313"/>
            <a:ext cx="4391025" cy="1281112"/>
          </a:xfrm>
          <a:prstGeom prst="roundRect">
            <a:avLst/>
          </a:prstGeom>
          <a:solidFill>
            <a:srgbClr val="D4ECBA"/>
          </a:solidFill>
          <a:ln w="57150">
            <a:solidFill>
              <a:srgbClr val="005C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400" b="1" dirty="0">
                <a:solidFill>
                  <a:schemeClr val="tx1"/>
                </a:solidFill>
              </a:rPr>
              <a:t>حفظ کیفیت کدام یک از این روش‌ها مراقبت (</a:t>
            </a:r>
            <a:r>
              <a:rPr lang="fa-IR" sz="2400" b="1" i="1" u="sng" dirty="0">
                <a:solidFill>
                  <a:schemeClr val="tx1"/>
                </a:solidFill>
              </a:rPr>
              <a:t>یعنی هزینه و زحمت</a:t>
            </a:r>
            <a:r>
              <a:rPr lang="fa-IR" sz="2400" b="1" dirty="0">
                <a:solidFill>
                  <a:schemeClr val="tx1"/>
                </a:solidFill>
              </a:rPr>
              <a:t>) </a:t>
            </a:r>
            <a:r>
              <a:rPr lang="fa-IR" sz="2400" b="1" dirty="0">
                <a:solidFill>
                  <a:srgbClr val="FF0000"/>
                </a:solidFill>
              </a:rPr>
              <a:t>بیشتری</a:t>
            </a:r>
            <a:r>
              <a:rPr lang="fa-IR" sz="2400" b="1" dirty="0">
                <a:solidFill>
                  <a:schemeClr val="tx1"/>
                </a:solidFill>
              </a:rPr>
              <a:t> نیاز دارد؟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358775" y="3775075"/>
            <a:ext cx="4392613" cy="1057275"/>
          </a:xfrm>
          <a:prstGeom prst="roundRect">
            <a:avLst/>
          </a:prstGeom>
          <a:solidFill>
            <a:srgbClr val="D4ECBA"/>
          </a:solidFill>
          <a:ln w="57150">
            <a:solidFill>
              <a:srgbClr val="F363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400" b="1" dirty="0">
                <a:solidFill>
                  <a:schemeClr val="tx1"/>
                </a:solidFill>
              </a:rPr>
              <a:t>مراقبت از کیفیت کدام روش </a:t>
            </a:r>
            <a:r>
              <a:rPr lang="fa-IR" sz="2400" b="1" dirty="0">
                <a:solidFill>
                  <a:srgbClr val="FF0000"/>
                </a:solidFill>
              </a:rPr>
              <a:t>کم‌دردسرتر</a:t>
            </a:r>
            <a:r>
              <a:rPr lang="fa-IR" sz="2400" b="1" dirty="0">
                <a:solidFill>
                  <a:schemeClr val="tx1"/>
                </a:solidFill>
              </a:rPr>
              <a:t> است؟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322263" y="4291013"/>
            <a:ext cx="4764087" cy="211613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005C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4400" b="1" i="1" dirty="0">
                <a:solidFill>
                  <a:srgbClr val="7030A0"/>
                </a:solidFill>
              </a:rPr>
              <a:t>برای نگهداری کیفیت، آیا باید هر 4 روش رو</a:t>
            </a:r>
            <a:r>
              <a:rPr lang="fa-IR" sz="4400" b="1" i="1" dirty="0">
                <a:solidFill>
                  <a:schemeClr val="tx1"/>
                </a:solidFill>
              </a:rPr>
              <a:t> </a:t>
            </a:r>
            <a:r>
              <a:rPr lang="fa-IR" sz="4400" b="1" i="1" dirty="0">
                <a:solidFill>
                  <a:srgbClr val="FF0000"/>
                </a:solidFill>
              </a:rPr>
              <a:t>با یه چوب </a:t>
            </a:r>
            <a:r>
              <a:rPr lang="fa-IR" sz="4400" b="1" i="1" dirty="0">
                <a:solidFill>
                  <a:srgbClr val="7030A0"/>
                </a:solidFill>
              </a:rPr>
              <a:t>روند؟</a:t>
            </a:r>
            <a:endParaRPr lang="en-US" sz="4400" b="1" i="1" dirty="0">
              <a:solidFill>
                <a:srgbClr val="7030A0"/>
              </a:solidFill>
            </a:endParaRPr>
          </a:p>
        </p:txBody>
      </p:sp>
      <p:sp>
        <p:nvSpPr>
          <p:cNvPr id="50" name="Rounded Rectangle 49"/>
          <p:cNvSpPr/>
          <p:nvPr/>
        </p:nvSpPr>
        <p:spPr>
          <a:xfrm rot="1321910">
            <a:off x="34925" y="3268663"/>
            <a:ext cx="7540625" cy="140811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chemeClr val="tx1"/>
                </a:solidFill>
              </a:rPr>
              <a:t>1</a:t>
            </a:r>
            <a:r>
              <a:rPr lang="en-US" sz="4000" b="1" dirty="0">
                <a:solidFill>
                  <a:schemeClr val="tx1"/>
                </a:solidFill>
              </a:rPr>
              <a:t>:2s/1:3s/2:2s/R4s/4:1s/8x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9" grpId="0" animBg="1"/>
      <p:bldP spid="48" grpId="0" animBg="1"/>
      <p:bldP spid="49" grpId="0" animBg="1"/>
      <p:bldP spid="50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r" rtl="1" fontAlgn="auto">
              <a:spcAft>
                <a:spcPts val="0"/>
              </a:spcAft>
              <a:defRPr/>
            </a:pPr>
            <a:r>
              <a:rPr lang="fa-IR" dirty="0" smtClean="0"/>
              <a:t>پاییدن خوبیت روش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4325112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09728" indent="0" algn="r" rtl="1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fa-IR" sz="3200" b="1" dirty="0" smtClean="0"/>
              <a:t>مثال:</a:t>
            </a:r>
            <a:r>
              <a:rPr lang="fa-IR" dirty="0" smtClean="0"/>
              <a:t> سنجش </a:t>
            </a:r>
            <a:r>
              <a:rPr lang="en-US" dirty="0" smtClean="0"/>
              <a:t>TSH</a:t>
            </a:r>
            <a:endParaRPr lang="fa-IR" dirty="0" smtClean="0"/>
          </a:p>
          <a:p>
            <a:pPr marL="1146175" indent="-341313" algn="r" rtl="1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en-US" dirty="0" smtClean="0"/>
              <a:t>TE</a:t>
            </a:r>
            <a:r>
              <a:rPr lang="en-US" baseline="-25000" dirty="0" smtClean="0"/>
              <a:t>a</a:t>
            </a:r>
            <a:r>
              <a:rPr lang="en-US" dirty="0" smtClean="0"/>
              <a:t> = 20%</a:t>
            </a:r>
            <a:endParaRPr lang="en-US" dirty="0"/>
          </a:p>
        </p:txBody>
      </p:sp>
      <p:sp>
        <p:nvSpPr>
          <p:cNvPr id="10138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6645C46-1086-48DB-9FD8-C23CED2ADCE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95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999379" y="3416042"/>
          <a:ext cx="7540403" cy="3027784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104456"/>
                <a:gridCol w="2103120"/>
                <a:gridCol w="1332827"/>
              </a:tblGrid>
              <a:tr h="73208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عیار سیگما</a:t>
                      </a:r>
                      <a:endParaRPr lang="fa-IR" baseline="0" dirty="0" smtClean="0"/>
                    </a:p>
                    <a:p>
                      <a:pPr algn="ctr"/>
                      <a:r>
                        <a:rPr lang="en-US" baseline="0" dirty="0" smtClean="0"/>
                        <a:t>(SM)</a:t>
                      </a:r>
                      <a:endParaRPr lang="en-US" dirty="0"/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شماره</a:t>
                      </a:r>
                      <a:endParaRPr lang="en-US" dirty="0"/>
                    </a:p>
                  </a:txBody>
                  <a:tcPr anchor="b">
                    <a:solidFill>
                      <a:srgbClr val="7030A0"/>
                    </a:solidFill>
                  </a:tcPr>
                </a:tc>
              </a:tr>
              <a:tr h="44405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3.8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b="1" dirty="0" smtClean="0"/>
                        <a:t>1</a:t>
                      </a:r>
                    </a:p>
                  </a:txBody>
                  <a:tcPr anchor="ctr"/>
                </a:tc>
              </a:tr>
              <a:tr h="466904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2.1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b="1" dirty="0" smtClean="0"/>
                        <a:t>2</a:t>
                      </a:r>
                      <a:endParaRPr lang="en-US" sz="2400" b="1" dirty="0"/>
                    </a:p>
                  </a:txBody>
                  <a:tcPr anchor="ctr"/>
                </a:tc>
              </a:tr>
              <a:tr h="44405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6.5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b="1" dirty="0" smtClean="0"/>
                        <a:t>3</a:t>
                      </a:r>
                      <a:endParaRPr lang="en-US" sz="2400" b="1" dirty="0"/>
                    </a:p>
                  </a:txBody>
                  <a:tcPr anchor="ctr"/>
                </a:tc>
              </a:tr>
              <a:tr h="44405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1.75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b="1" dirty="0" smtClean="0"/>
                        <a:t>4</a:t>
                      </a:r>
                      <a:endParaRPr lang="en-US" sz="2400" b="1" dirty="0"/>
                    </a:p>
                  </a:txBody>
                  <a:tcPr anchor="ctr"/>
                </a:tc>
              </a:tr>
              <a:tr h="44405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8.5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b="1" dirty="0" smtClean="0"/>
                        <a:t>5</a:t>
                      </a:r>
                      <a:endParaRPr lang="en-US" sz="24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919163" y="5603875"/>
            <a:ext cx="4230687" cy="36036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3200" b="1" i="1" dirty="0"/>
              <a:t>ناپذیرفته</a:t>
            </a:r>
            <a:endParaRPr lang="en-US" b="1" i="1" dirty="0"/>
          </a:p>
        </p:txBody>
      </p:sp>
      <p:sp>
        <p:nvSpPr>
          <p:cNvPr id="101387" name="TextBox 4"/>
          <p:cNvSpPr txBox="1">
            <a:spLocks noChangeArrowheads="1"/>
          </p:cNvSpPr>
          <p:nvPr/>
        </p:nvSpPr>
        <p:spPr bwMode="auto">
          <a:xfrm>
            <a:off x="1409700" y="3284538"/>
            <a:ext cx="273526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fa-IR" b="1">
              <a:solidFill>
                <a:srgbClr val="FFFFFF"/>
              </a:solidFill>
            </a:endParaRPr>
          </a:p>
          <a:p>
            <a:pPr algn="ctr"/>
            <a:r>
              <a:rPr lang="fa-IR" sz="2400" b="1">
                <a:solidFill>
                  <a:srgbClr val="FFFFFF"/>
                </a:solidFill>
              </a:rPr>
              <a:t>آسانی نگهداری خوبیت</a:t>
            </a:r>
            <a:endParaRPr lang="en-US" sz="2400" b="1">
              <a:solidFill>
                <a:srgbClr val="FFFFFF"/>
              </a:solidFill>
            </a:endParaRPr>
          </a:p>
          <a:p>
            <a:endParaRPr lang="en-US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r" rtl="1" fontAlgn="auto">
              <a:spcAft>
                <a:spcPts val="0"/>
              </a:spcAft>
              <a:defRPr/>
            </a:pPr>
            <a:r>
              <a:rPr lang="fa-IR" dirty="0" smtClean="0"/>
              <a:t>پاییدن خوبیت روش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4325112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09728" indent="0" algn="r" rtl="1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fa-IR" sz="3200" b="1" dirty="0" smtClean="0"/>
              <a:t>مثال:</a:t>
            </a:r>
            <a:r>
              <a:rPr lang="fa-IR" dirty="0" smtClean="0"/>
              <a:t> سنجش </a:t>
            </a:r>
            <a:r>
              <a:rPr lang="en-US" dirty="0" smtClean="0"/>
              <a:t>TSH</a:t>
            </a:r>
            <a:endParaRPr lang="fa-IR" dirty="0" smtClean="0"/>
          </a:p>
          <a:p>
            <a:pPr marL="1146175" indent="-341313" algn="r" rtl="1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en-US" dirty="0" smtClean="0"/>
              <a:t>TE</a:t>
            </a:r>
            <a:r>
              <a:rPr lang="en-US" baseline="-25000" dirty="0" smtClean="0"/>
              <a:t>a</a:t>
            </a:r>
            <a:r>
              <a:rPr lang="en-US" dirty="0" smtClean="0"/>
              <a:t> = 20%</a:t>
            </a:r>
            <a:endParaRPr lang="en-US" dirty="0"/>
          </a:p>
        </p:txBody>
      </p:sp>
      <p:sp>
        <p:nvSpPr>
          <p:cNvPr id="10240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9E6331E-861D-4C57-AF63-58196D02AB4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96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999379" y="3416042"/>
          <a:ext cx="7540403" cy="3027784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104456"/>
                <a:gridCol w="2103120"/>
                <a:gridCol w="1332827"/>
              </a:tblGrid>
              <a:tr h="73208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عیار سیگما</a:t>
                      </a:r>
                      <a:endParaRPr lang="fa-IR" baseline="0" dirty="0" smtClean="0"/>
                    </a:p>
                    <a:p>
                      <a:pPr algn="ctr"/>
                      <a:r>
                        <a:rPr lang="en-US" baseline="0" dirty="0" smtClean="0"/>
                        <a:t>(SM)</a:t>
                      </a:r>
                      <a:endParaRPr lang="en-US" dirty="0"/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شماره</a:t>
                      </a:r>
                      <a:endParaRPr lang="en-US" dirty="0"/>
                    </a:p>
                  </a:txBody>
                  <a:tcPr anchor="b">
                    <a:solidFill>
                      <a:srgbClr val="7030A0"/>
                    </a:solidFill>
                  </a:tcPr>
                </a:tc>
              </a:tr>
              <a:tr h="44405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3.8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b="1" dirty="0" smtClean="0"/>
                        <a:t>1</a:t>
                      </a:r>
                    </a:p>
                  </a:txBody>
                  <a:tcPr anchor="ctr"/>
                </a:tc>
              </a:tr>
              <a:tr h="466904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2.1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b="1" dirty="0" smtClean="0"/>
                        <a:t>2</a:t>
                      </a:r>
                      <a:endParaRPr lang="en-US" sz="2400" b="1" dirty="0"/>
                    </a:p>
                  </a:txBody>
                  <a:tcPr anchor="ctr"/>
                </a:tc>
              </a:tr>
              <a:tr h="44405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6.5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b="1" dirty="0" smtClean="0"/>
                        <a:t>3</a:t>
                      </a:r>
                      <a:endParaRPr lang="en-US" sz="2400" b="1" dirty="0"/>
                    </a:p>
                  </a:txBody>
                  <a:tcPr anchor="ctr"/>
                </a:tc>
              </a:tr>
              <a:tr h="44405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1.75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b="1" dirty="0" smtClean="0"/>
                        <a:t>4</a:t>
                      </a:r>
                      <a:endParaRPr lang="en-US" sz="2400" b="1" dirty="0"/>
                    </a:p>
                  </a:txBody>
                  <a:tcPr anchor="ctr"/>
                </a:tc>
              </a:tr>
              <a:tr h="44405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8.5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b="1" dirty="0" smtClean="0"/>
                        <a:t>5</a:t>
                      </a:r>
                      <a:endParaRPr lang="en-US" sz="24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919163" y="5603875"/>
            <a:ext cx="4230687" cy="36036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3200" b="1" i="1" dirty="0"/>
              <a:t>ناپذیرفته</a:t>
            </a:r>
            <a:endParaRPr lang="en-US" b="1" i="1" dirty="0"/>
          </a:p>
        </p:txBody>
      </p:sp>
      <p:sp>
        <p:nvSpPr>
          <p:cNvPr id="102411" name="TextBox 4"/>
          <p:cNvSpPr txBox="1">
            <a:spLocks noChangeArrowheads="1"/>
          </p:cNvSpPr>
          <p:nvPr/>
        </p:nvSpPr>
        <p:spPr bwMode="auto">
          <a:xfrm>
            <a:off x="1409700" y="3284538"/>
            <a:ext cx="273526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fa-IR" b="1">
              <a:solidFill>
                <a:srgbClr val="FFFFFF"/>
              </a:solidFill>
            </a:endParaRPr>
          </a:p>
          <a:p>
            <a:pPr algn="ctr"/>
            <a:r>
              <a:rPr lang="fa-IR" sz="2400" b="1">
                <a:solidFill>
                  <a:srgbClr val="FFFFFF"/>
                </a:solidFill>
              </a:rPr>
              <a:t>آسانی نگهداری خوبیت</a:t>
            </a:r>
            <a:endParaRPr lang="en-US" sz="2400" b="1">
              <a:solidFill>
                <a:srgbClr val="FFFFFF"/>
              </a:solidFill>
            </a:endParaRPr>
          </a:p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69875" y="387350"/>
            <a:ext cx="5040313" cy="638016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rgbClr val="7030A0"/>
              </a:solidFill>
            </a:endParaRPr>
          </a:p>
        </p:txBody>
      </p:sp>
      <p:cxnSp>
        <p:nvCxnSpPr>
          <p:cNvPr id="10" name="Straight Connector 9"/>
          <p:cNvCxnSpPr>
            <a:stCxn id="7" idx="0"/>
            <a:endCxn id="7" idx="2"/>
          </p:cNvCxnSpPr>
          <p:nvPr/>
        </p:nvCxnSpPr>
        <p:spPr>
          <a:xfrm>
            <a:off x="2790825" y="387350"/>
            <a:ext cx="0" cy="638016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14" name="TextBox 10"/>
          <p:cNvSpPr txBox="1">
            <a:spLocks noChangeArrowheads="1"/>
          </p:cNvSpPr>
          <p:nvPr/>
        </p:nvSpPr>
        <p:spPr bwMode="auto">
          <a:xfrm>
            <a:off x="4356100" y="6443663"/>
            <a:ext cx="1079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sz="2000" b="1"/>
              <a:t>20% +</a:t>
            </a:r>
            <a:endParaRPr lang="en-US" sz="2000" b="1"/>
          </a:p>
        </p:txBody>
      </p:sp>
      <p:sp>
        <p:nvSpPr>
          <p:cNvPr id="102415" name="TextBox 11"/>
          <p:cNvSpPr txBox="1">
            <a:spLocks noChangeArrowheads="1"/>
          </p:cNvSpPr>
          <p:nvPr/>
        </p:nvSpPr>
        <p:spPr bwMode="auto">
          <a:xfrm>
            <a:off x="358775" y="6443663"/>
            <a:ext cx="10810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sz="2000" b="1"/>
              <a:t>20% -</a:t>
            </a:r>
            <a:endParaRPr lang="en-US" sz="2000" b="1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3297238" y="1020763"/>
            <a:ext cx="0" cy="765175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4376738" y="1020763"/>
            <a:ext cx="0" cy="7508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2216150" y="1020763"/>
            <a:ext cx="0" cy="7508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2225675" y="1371600"/>
            <a:ext cx="2141538" cy="0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3449638" y="2005013"/>
            <a:ext cx="0" cy="763587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5289550" y="2011363"/>
            <a:ext cx="0" cy="7508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1619250" y="2055813"/>
            <a:ext cx="0" cy="7508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1619250" y="2347913"/>
            <a:ext cx="3670300" cy="39687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3689350" y="3290888"/>
            <a:ext cx="0" cy="763587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4113213" y="3357563"/>
            <a:ext cx="0" cy="7508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3219450" y="3357563"/>
            <a:ext cx="0" cy="7508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3219450" y="3651250"/>
            <a:ext cx="920750" cy="7938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3484563" y="4699000"/>
            <a:ext cx="0" cy="765175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5610225" y="4699000"/>
            <a:ext cx="0" cy="7508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1289050" y="4713288"/>
            <a:ext cx="0" cy="7508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V="1">
            <a:off x="1289050" y="5075238"/>
            <a:ext cx="4321175" cy="20637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3125788" y="5891213"/>
            <a:ext cx="0" cy="7508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V="1">
            <a:off x="2698750" y="5880100"/>
            <a:ext cx="0" cy="765175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2236788" y="5880100"/>
            <a:ext cx="0" cy="7508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V="1">
            <a:off x="2236788" y="6265863"/>
            <a:ext cx="922337" cy="7937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Multiply 67"/>
          <p:cNvSpPr/>
          <p:nvPr/>
        </p:nvSpPr>
        <p:spPr>
          <a:xfrm>
            <a:off x="2506663" y="4572000"/>
            <a:ext cx="936625" cy="1089025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1979613" y="549275"/>
            <a:ext cx="1620837" cy="3587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400" b="1" dirty="0">
                <a:solidFill>
                  <a:srgbClr val="7030A0"/>
                </a:solidFill>
              </a:rPr>
              <a:t>جاده‌ی</a:t>
            </a:r>
            <a:r>
              <a:rPr lang="fa-IR" sz="2400" dirty="0">
                <a:solidFill>
                  <a:srgbClr val="7030A0"/>
                </a:solidFill>
              </a:rPr>
              <a:t> </a:t>
            </a:r>
            <a:r>
              <a:rPr lang="en-US" sz="2000" dirty="0">
                <a:solidFill>
                  <a:srgbClr val="7030A0"/>
                </a:solidFill>
              </a:rPr>
              <a:t>TSH</a:t>
            </a:r>
          </a:p>
        </p:txBody>
      </p:sp>
      <p:sp>
        <p:nvSpPr>
          <p:cNvPr id="102438" name="TextBox 35"/>
          <p:cNvSpPr txBox="1">
            <a:spLocks noChangeArrowheads="1"/>
          </p:cNvSpPr>
          <p:nvPr/>
        </p:nvSpPr>
        <p:spPr bwMode="auto">
          <a:xfrm>
            <a:off x="3170238" y="5916613"/>
            <a:ext cx="11588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sz="2000" b="1">
                <a:solidFill>
                  <a:srgbClr val="FF0000"/>
                </a:solidFill>
              </a:rPr>
              <a:t>8.5</a:t>
            </a:r>
            <a:r>
              <a:rPr lang="fa-IR" sz="2000" b="1"/>
              <a:t> </a:t>
            </a:r>
            <a:r>
              <a:rPr lang="fa-IR" sz="2000" b="1">
                <a:solidFill>
                  <a:srgbClr val="FF0000"/>
                </a:solidFill>
              </a:rPr>
              <a:t>سیگما</a:t>
            </a:r>
            <a:endParaRPr lang="en-US" sz="2000" b="1">
              <a:solidFill>
                <a:srgbClr val="FF0000"/>
              </a:solidFill>
            </a:endParaRPr>
          </a:p>
        </p:txBody>
      </p:sp>
      <p:sp>
        <p:nvSpPr>
          <p:cNvPr id="102439" name="TextBox 36"/>
          <p:cNvSpPr txBox="1">
            <a:spLocks noChangeArrowheads="1"/>
          </p:cNvSpPr>
          <p:nvPr/>
        </p:nvSpPr>
        <p:spPr bwMode="auto">
          <a:xfrm>
            <a:off x="3700463" y="4579938"/>
            <a:ext cx="13303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sz="2000" b="1">
                <a:solidFill>
                  <a:srgbClr val="FF0000"/>
                </a:solidFill>
              </a:rPr>
              <a:t>1.75</a:t>
            </a:r>
            <a:r>
              <a:rPr lang="fa-IR" sz="2000" b="1"/>
              <a:t> </a:t>
            </a:r>
            <a:r>
              <a:rPr lang="fa-IR" sz="2000" b="1">
                <a:solidFill>
                  <a:srgbClr val="FF0000"/>
                </a:solidFill>
              </a:rPr>
              <a:t>سیگما</a:t>
            </a:r>
            <a:endParaRPr lang="en-US" sz="2000" b="1">
              <a:solidFill>
                <a:srgbClr val="FF0000"/>
              </a:solidFill>
            </a:endParaRPr>
          </a:p>
        </p:txBody>
      </p:sp>
      <p:sp>
        <p:nvSpPr>
          <p:cNvPr id="102440" name="TextBox 37"/>
          <p:cNvSpPr txBox="1">
            <a:spLocks noChangeArrowheads="1"/>
          </p:cNvSpPr>
          <p:nvPr/>
        </p:nvSpPr>
        <p:spPr bwMode="auto">
          <a:xfrm>
            <a:off x="4075113" y="3433763"/>
            <a:ext cx="13303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sz="2000" b="1">
                <a:solidFill>
                  <a:srgbClr val="FF0000"/>
                </a:solidFill>
              </a:rPr>
              <a:t>6.5</a:t>
            </a:r>
            <a:r>
              <a:rPr lang="fa-IR" sz="2000" b="1"/>
              <a:t> </a:t>
            </a:r>
            <a:r>
              <a:rPr lang="fa-IR" sz="2000" b="1">
                <a:solidFill>
                  <a:srgbClr val="FF0000"/>
                </a:solidFill>
              </a:rPr>
              <a:t>سیگما</a:t>
            </a:r>
            <a:endParaRPr lang="en-US" sz="2000" b="1">
              <a:solidFill>
                <a:srgbClr val="FF0000"/>
              </a:solidFill>
            </a:endParaRPr>
          </a:p>
        </p:txBody>
      </p:sp>
      <p:sp>
        <p:nvSpPr>
          <p:cNvPr id="102441" name="TextBox 38"/>
          <p:cNvSpPr txBox="1">
            <a:spLocks noChangeArrowheads="1"/>
          </p:cNvSpPr>
          <p:nvPr/>
        </p:nvSpPr>
        <p:spPr bwMode="auto">
          <a:xfrm>
            <a:off x="3679825" y="2352675"/>
            <a:ext cx="13303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sz="2000" b="1">
                <a:solidFill>
                  <a:srgbClr val="FF0000"/>
                </a:solidFill>
              </a:rPr>
              <a:t>2.1</a:t>
            </a:r>
            <a:r>
              <a:rPr lang="fa-IR" sz="2000" b="1"/>
              <a:t> </a:t>
            </a:r>
            <a:r>
              <a:rPr lang="fa-IR" sz="2000" b="1">
                <a:solidFill>
                  <a:srgbClr val="FF0000"/>
                </a:solidFill>
              </a:rPr>
              <a:t>سیگما</a:t>
            </a:r>
            <a:endParaRPr lang="en-US" sz="2000" b="1">
              <a:solidFill>
                <a:srgbClr val="FF0000"/>
              </a:solidFill>
            </a:endParaRPr>
          </a:p>
        </p:txBody>
      </p:sp>
      <p:sp>
        <p:nvSpPr>
          <p:cNvPr id="102442" name="TextBox 43"/>
          <p:cNvSpPr txBox="1">
            <a:spLocks noChangeArrowheads="1"/>
          </p:cNvSpPr>
          <p:nvPr/>
        </p:nvSpPr>
        <p:spPr bwMode="auto">
          <a:xfrm>
            <a:off x="1025525" y="1095375"/>
            <a:ext cx="1328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sz="2000" b="1">
                <a:solidFill>
                  <a:srgbClr val="FF0000"/>
                </a:solidFill>
              </a:rPr>
              <a:t>3.8 سیگما</a:t>
            </a:r>
            <a:endParaRPr lang="en-US" sz="20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r" rtl="1" fontAlgn="auto">
              <a:spcAft>
                <a:spcPts val="0"/>
              </a:spcAft>
              <a:defRPr/>
            </a:pPr>
            <a:r>
              <a:rPr lang="fa-IR" dirty="0" smtClean="0"/>
              <a:t>پاییدن خوبیت روش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4325112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09728" indent="0" algn="r" rtl="1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fa-IR" sz="3200" b="1" dirty="0" smtClean="0"/>
              <a:t>مثال:</a:t>
            </a:r>
            <a:r>
              <a:rPr lang="fa-IR" dirty="0" smtClean="0"/>
              <a:t> سنجش </a:t>
            </a:r>
            <a:r>
              <a:rPr lang="en-US" dirty="0" smtClean="0"/>
              <a:t>TSH</a:t>
            </a:r>
            <a:endParaRPr lang="fa-IR" dirty="0" smtClean="0"/>
          </a:p>
          <a:p>
            <a:pPr marL="1146175" indent="-341313" algn="r" rtl="1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en-US" dirty="0" smtClean="0"/>
              <a:t>TE</a:t>
            </a:r>
            <a:r>
              <a:rPr lang="en-US" baseline="-25000" dirty="0" smtClean="0"/>
              <a:t>a</a:t>
            </a:r>
            <a:r>
              <a:rPr lang="en-US" dirty="0" smtClean="0"/>
              <a:t> = 20%</a:t>
            </a:r>
            <a:endParaRPr lang="en-US" dirty="0"/>
          </a:p>
        </p:txBody>
      </p:sp>
      <p:sp>
        <p:nvSpPr>
          <p:cNvPr id="10343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ED71C03-B15B-4994-8894-E3C27B65DC0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97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999379" y="3416042"/>
          <a:ext cx="7540403" cy="3027784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104456"/>
                <a:gridCol w="2103120"/>
                <a:gridCol w="1332827"/>
              </a:tblGrid>
              <a:tr h="73208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عیار سیگما</a:t>
                      </a:r>
                      <a:endParaRPr lang="fa-IR" baseline="0" dirty="0" smtClean="0"/>
                    </a:p>
                    <a:p>
                      <a:pPr algn="ctr"/>
                      <a:r>
                        <a:rPr lang="en-US" baseline="0" dirty="0" smtClean="0"/>
                        <a:t>(SM)</a:t>
                      </a:r>
                      <a:endParaRPr lang="en-US" dirty="0"/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شماره</a:t>
                      </a:r>
                      <a:endParaRPr lang="en-US" dirty="0"/>
                    </a:p>
                  </a:txBody>
                  <a:tcPr anchor="b">
                    <a:solidFill>
                      <a:srgbClr val="7030A0"/>
                    </a:solidFill>
                  </a:tcPr>
                </a:tc>
              </a:tr>
              <a:tr h="4440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400" b="1" dirty="0" smtClean="0">
                          <a:solidFill>
                            <a:srgbClr val="7030A0"/>
                          </a:solidFill>
                        </a:rPr>
                        <a:t>نیمه آسان</a:t>
                      </a:r>
                      <a:endParaRPr lang="en-US" sz="2400" b="1" dirty="0" smtClean="0">
                        <a:solidFill>
                          <a:srgbClr val="7030A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3.8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b="1" dirty="0" smtClean="0"/>
                        <a:t>1</a:t>
                      </a:r>
                    </a:p>
                  </a:txBody>
                  <a:tcPr anchor="ctr"/>
                </a:tc>
              </a:tr>
              <a:tr h="466904">
                <a:tc>
                  <a:txBody>
                    <a:bodyPr/>
                    <a:lstStyle/>
                    <a:p>
                      <a:pPr algn="ctr"/>
                      <a:r>
                        <a:rPr kumimoji="0" lang="fa-IR" sz="24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سخت</a:t>
                      </a:r>
                      <a:endParaRPr kumimoji="0" lang="en-US" sz="24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2.1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b="1" dirty="0" smtClean="0"/>
                        <a:t>2</a:t>
                      </a:r>
                      <a:endParaRPr lang="en-US" sz="2400" b="1" dirty="0"/>
                    </a:p>
                  </a:txBody>
                  <a:tcPr anchor="ctr"/>
                </a:tc>
              </a:tr>
              <a:tr h="444050">
                <a:tc>
                  <a:txBody>
                    <a:bodyPr/>
                    <a:lstStyle/>
                    <a:p>
                      <a:pPr algn="ctr"/>
                      <a:r>
                        <a:rPr kumimoji="0" lang="fa-IR" sz="24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آسان</a:t>
                      </a:r>
                      <a:endParaRPr kumimoji="0" lang="en-US" sz="2400" b="1" kern="1200" dirty="0">
                        <a:solidFill>
                          <a:srgbClr val="7030A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6.5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b="1" dirty="0" smtClean="0"/>
                        <a:t>3</a:t>
                      </a:r>
                      <a:endParaRPr lang="en-US" sz="2400" b="1" dirty="0"/>
                    </a:p>
                  </a:txBody>
                  <a:tcPr anchor="ctr"/>
                </a:tc>
              </a:tr>
              <a:tr h="44405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1.75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b="1" dirty="0" smtClean="0"/>
                        <a:t>4</a:t>
                      </a:r>
                      <a:endParaRPr lang="en-US" sz="2400" b="1" dirty="0"/>
                    </a:p>
                  </a:txBody>
                  <a:tcPr anchor="ctr"/>
                </a:tc>
              </a:tr>
              <a:tr h="444050">
                <a:tc>
                  <a:txBody>
                    <a:bodyPr/>
                    <a:lstStyle/>
                    <a:p>
                      <a:pPr algn="ctr"/>
                      <a:r>
                        <a:rPr kumimoji="0" lang="fa-IR" sz="24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خیلی</a:t>
                      </a:r>
                      <a:r>
                        <a:rPr kumimoji="0" lang="fa-IR" sz="2400" b="1" kern="1200" baseline="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 خیلی آسان!</a:t>
                      </a:r>
                      <a:endParaRPr kumimoji="0" lang="en-US" sz="2400" b="1" kern="1200" dirty="0">
                        <a:solidFill>
                          <a:srgbClr val="7030A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8.5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b="1" dirty="0" smtClean="0"/>
                        <a:t>5</a:t>
                      </a:r>
                      <a:endParaRPr lang="en-US" sz="24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539750" y="5589588"/>
            <a:ext cx="4229100" cy="36036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3200" b="1" i="1" dirty="0"/>
              <a:t>ناپذیرفته</a:t>
            </a:r>
            <a:endParaRPr lang="en-US" b="1" i="1" dirty="0"/>
          </a:p>
        </p:txBody>
      </p:sp>
      <p:sp>
        <p:nvSpPr>
          <p:cNvPr id="103435" name="TextBox 4"/>
          <p:cNvSpPr txBox="1">
            <a:spLocks noChangeArrowheads="1"/>
          </p:cNvSpPr>
          <p:nvPr/>
        </p:nvSpPr>
        <p:spPr bwMode="auto">
          <a:xfrm>
            <a:off x="1409700" y="3284538"/>
            <a:ext cx="273526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fa-IR" b="1">
              <a:solidFill>
                <a:srgbClr val="FFFFFF"/>
              </a:solidFill>
            </a:endParaRPr>
          </a:p>
          <a:p>
            <a:pPr algn="ctr"/>
            <a:r>
              <a:rPr lang="fa-IR" sz="2400" b="1">
                <a:solidFill>
                  <a:srgbClr val="FFFFFF"/>
                </a:solidFill>
              </a:rPr>
              <a:t>آسانی نگهداری خوبیت</a:t>
            </a:r>
            <a:endParaRPr lang="en-US" sz="2400" b="1">
              <a:solidFill>
                <a:srgbClr val="FFFFFF"/>
              </a:solidFill>
            </a:endParaRPr>
          </a:p>
          <a:p>
            <a:endParaRPr lang="en-US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r" rtl="1" fontAlgn="auto">
              <a:spcAft>
                <a:spcPts val="0"/>
              </a:spcAft>
              <a:defRPr/>
            </a:pPr>
            <a:r>
              <a:rPr lang="fa-IR" dirty="0" smtClean="0"/>
              <a:t>پاییدن خوبیت روش با گذاشتن </a:t>
            </a:r>
            <a:r>
              <a:rPr lang="fa-IR" sz="5400" b="1" i="1" dirty="0" smtClean="0">
                <a:solidFill>
                  <a:srgbClr val="4FFFB8"/>
                </a:solidFill>
              </a:rPr>
              <a:t>زنگ</a:t>
            </a:r>
            <a:endParaRPr lang="en-US" b="1" i="1" dirty="0">
              <a:solidFill>
                <a:srgbClr val="4FFFB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325112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109728" indent="0" algn="r" rtl="1" fontAlgn="auto">
              <a:spcBef>
                <a:spcPts val="1200"/>
              </a:spcBef>
              <a:spcAft>
                <a:spcPts val="300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fa-IR" sz="4400" dirty="0" smtClean="0"/>
              <a:t>اجزای </a:t>
            </a:r>
            <a:r>
              <a:rPr lang="fa-IR" sz="4400" dirty="0" smtClean="0">
                <a:solidFill>
                  <a:srgbClr val="FF0000"/>
                </a:solidFill>
              </a:rPr>
              <a:t>زنگ آماری</a:t>
            </a:r>
            <a:r>
              <a:rPr lang="fa-IR" sz="4400" dirty="0" smtClean="0"/>
              <a:t>:</a:t>
            </a:r>
            <a:endParaRPr lang="en-US" sz="4400" dirty="0" smtClean="0"/>
          </a:p>
          <a:p>
            <a:pPr marL="1309688" indent="-338138" algn="r" rtl="1" fontAlgn="auto">
              <a:spcAft>
                <a:spcPts val="1800"/>
              </a:spcAft>
              <a:buClr>
                <a:schemeClr val="accent3"/>
              </a:buClr>
              <a:buFont typeface="Wingdings" panose="05000000000000000000" pitchFamily="2" charset="2"/>
              <a:buChar char="§"/>
              <a:defRPr/>
            </a:pPr>
            <a:r>
              <a:rPr lang="fa-IR" sz="3600" b="1" dirty="0" smtClean="0">
                <a:solidFill>
                  <a:srgbClr val="002060"/>
                </a:solidFill>
              </a:rPr>
              <a:t>ماده کنترل</a:t>
            </a:r>
          </a:p>
          <a:p>
            <a:pPr marL="1309688" indent="-282575" algn="r" rtl="1" fontAlgn="auto">
              <a:spcAft>
                <a:spcPts val="1800"/>
              </a:spcAft>
              <a:buClr>
                <a:schemeClr val="accent3"/>
              </a:buClr>
              <a:buFont typeface="Wingdings" panose="05000000000000000000" pitchFamily="2" charset="2"/>
              <a:buChar char="§"/>
              <a:defRPr/>
            </a:pPr>
            <a:r>
              <a:rPr lang="fa-IR" sz="3600" b="1" dirty="0" smtClean="0">
                <a:solidFill>
                  <a:srgbClr val="002060"/>
                </a:solidFill>
              </a:rPr>
              <a:t>مرزهای </a:t>
            </a:r>
            <a:r>
              <a:rPr lang="fa-IR" sz="3600" b="1" dirty="0">
                <a:solidFill>
                  <a:srgbClr val="002060"/>
                </a:solidFill>
              </a:rPr>
              <a:t>پذیرش/رد</a:t>
            </a:r>
          </a:p>
          <a:p>
            <a:pPr marL="1309688" indent="-282575" algn="r" rtl="1" fontAlgn="auto"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§"/>
              <a:defRPr/>
            </a:pPr>
            <a:r>
              <a:rPr lang="fa-IR" sz="3600" b="1" dirty="0" smtClean="0">
                <a:solidFill>
                  <a:srgbClr val="002060"/>
                </a:solidFill>
              </a:rPr>
              <a:t>معیارهای تفسیر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10445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4DD90F8-7EE9-498E-ABFD-5779E402C29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98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r" rtl="1" fontAlgn="auto">
              <a:spcAft>
                <a:spcPts val="0"/>
              </a:spcAft>
              <a:defRPr/>
            </a:pPr>
            <a:r>
              <a:rPr lang="fa-IR" dirty="0" smtClean="0"/>
              <a:t>پاییدن خوبیت روش با گذاشتن </a:t>
            </a:r>
            <a:r>
              <a:rPr lang="fa-IR" sz="5400" b="1" i="1" dirty="0" smtClean="0">
                <a:solidFill>
                  <a:srgbClr val="4FFFB8"/>
                </a:solidFill>
              </a:rPr>
              <a:t>زنگ</a:t>
            </a:r>
            <a:endParaRPr lang="en-US" b="1" i="1" dirty="0">
              <a:solidFill>
                <a:srgbClr val="4FFFB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325112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normAutofit fontScale="92500" lnSpcReduction="10000"/>
          </a:bodyPr>
          <a:lstStyle/>
          <a:p>
            <a:pPr marL="109728" indent="0" algn="r" rtl="1" fontAlgn="auto"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fa-IR" sz="3200" dirty="0" smtClean="0"/>
          </a:p>
          <a:p>
            <a:pPr marL="109728" indent="0" algn="r" rtl="1" fontAlgn="auto"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fa-IR" sz="3200" dirty="0" smtClean="0"/>
              <a:t>ویژگی‌های </a:t>
            </a:r>
            <a:r>
              <a:rPr lang="fa-IR" sz="3200" dirty="0"/>
              <a:t>یک زنگ هشدار </a:t>
            </a:r>
            <a:r>
              <a:rPr lang="fa-IR" sz="3200" b="1" dirty="0">
                <a:solidFill>
                  <a:srgbClr val="FF0000"/>
                </a:solidFill>
              </a:rPr>
              <a:t>ایدآل</a:t>
            </a:r>
            <a:r>
              <a:rPr lang="fa-IR" sz="3200" dirty="0" smtClean="0"/>
              <a:t>:</a:t>
            </a:r>
            <a:endParaRPr lang="en-US" sz="3200" dirty="0" smtClean="0"/>
          </a:p>
          <a:p>
            <a:pPr marL="109728" indent="0" algn="r" rtl="1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en-US" sz="3200" dirty="0"/>
          </a:p>
          <a:p>
            <a:pPr marL="109728" indent="0" algn="r" rtl="1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fa-IR" dirty="0" smtClean="0"/>
              <a:t>1) هرگاه </a:t>
            </a:r>
            <a:r>
              <a:rPr lang="fa-IR" dirty="0"/>
              <a:t>اشکالی رخ داد زنگ </a:t>
            </a:r>
            <a:r>
              <a:rPr lang="fa-IR" dirty="0" smtClean="0"/>
              <a:t>بزند؛ احتمال </a:t>
            </a:r>
            <a:r>
              <a:rPr lang="fa-IR" dirty="0"/>
              <a:t>خطایابی آن 100% باشد</a:t>
            </a:r>
            <a:endParaRPr lang="en-US" dirty="0"/>
          </a:p>
          <a:p>
            <a:pPr marL="109728" indent="0" algn="r" rtl="1" fontAlgn="auto"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fa-IR" dirty="0"/>
              <a:t>	</a:t>
            </a:r>
            <a:r>
              <a:rPr lang="fa-IR" dirty="0" smtClean="0"/>
              <a:t>			</a:t>
            </a:r>
            <a:r>
              <a:rPr lang="en-US" b="1" dirty="0" smtClean="0">
                <a:solidFill>
                  <a:srgbClr val="FF0000"/>
                </a:solidFill>
              </a:rPr>
              <a:t>P</a:t>
            </a:r>
            <a:r>
              <a:rPr lang="en-US" b="1" baseline="-25000" dirty="0" smtClean="0">
                <a:solidFill>
                  <a:srgbClr val="FF0000"/>
                </a:solidFill>
              </a:rPr>
              <a:t>ed</a:t>
            </a:r>
            <a:r>
              <a:rPr lang="en-US" b="1" dirty="0" smtClean="0">
                <a:solidFill>
                  <a:srgbClr val="FF0000"/>
                </a:solidFill>
              </a:rPr>
              <a:t> = </a:t>
            </a:r>
            <a:r>
              <a:rPr lang="en-US" b="1" dirty="0">
                <a:solidFill>
                  <a:srgbClr val="FF0000"/>
                </a:solidFill>
              </a:rPr>
              <a:t>100</a:t>
            </a:r>
            <a:r>
              <a:rPr lang="en-US" b="1" dirty="0" smtClean="0">
                <a:solidFill>
                  <a:srgbClr val="FF0000"/>
                </a:solidFill>
              </a:rPr>
              <a:t>%</a:t>
            </a:r>
          </a:p>
          <a:p>
            <a:pPr marL="109728" indent="0" algn="r" rtl="1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en-US" dirty="0"/>
          </a:p>
          <a:p>
            <a:pPr marL="109728" indent="0" algn="r" rtl="1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fa-IR" dirty="0" smtClean="0"/>
              <a:t>2) وقتی </a:t>
            </a:r>
            <a:r>
              <a:rPr lang="fa-IR" dirty="0"/>
              <a:t>اشکالی در کار </a:t>
            </a:r>
            <a:r>
              <a:rPr lang="fa-IR" dirty="0" smtClean="0"/>
              <a:t>نیست هرگز زنگ نزند؛ احتمال </a:t>
            </a:r>
            <a:r>
              <a:rPr lang="fa-IR" dirty="0"/>
              <a:t>هشدار کاذب آن 0% </a:t>
            </a:r>
            <a:r>
              <a:rPr lang="fa-IR" dirty="0" smtClean="0"/>
              <a:t>باشد</a:t>
            </a:r>
          </a:p>
          <a:p>
            <a:pPr marL="109728" indent="0" algn="ctr" rtl="1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fa-IR" b="1" dirty="0" smtClean="0">
                <a:solidFill>
                  <a:srgbClr val="FF0000"/>
                </a:solidFill>
              </a:rPr>
              <a:t>           </a:t>
            </a:r>
            <a:r>
              <a:rPr lang="en-US" b="1" dirty="0" smtClean="0">
                <a:solidFill>
                  <a:srgbClr val="FF0000"/>
                </a:solidFill>
              </a:rPr>
              <a:t>P</a:t>
            </a:r>
            <a:r>
              <a:rPr lang="en-US" b="1" baseline="-25000" dirty="0" smtClean="0">
                <a:solidFill>
                  <a:srgbClr val="FF0000"/>
                </a:solidFill>
              </a:rPr>
              <a:t>fr</a:t>
            </a:r>
            <a:r>
              <a:rPr lang="en-US" b="1" dirty="0" smtClean="0">
                <a:solidFill>
                  <a:srgbClr val="FF0000"/>
                </a:solidFill>
              </a:rPr>
              <a:t> = 0</a:t>
            </a:r>
            <a:r>
              <a:rPr lang="en-US" b="1" dirty="0">
                <a:solidFill>
                  <a:srgbClr val="FF0000"/>
                </a:solidFill>
              </a:rPr>
              <a:t>%</a:t>
            </a:r>
          </a:p>
          <a:p>
            <a:pPr marL="109728" indent="0" algn="r" rtl="1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548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E7934BB-7B38-4F02-AD22-FA4C5D84544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99</a:t>
            </a:fld>
            <a:endParaRPr lang="en-US"/>
          </a:p>
        </p:txBody>
      </p:sp>
      <p:sp>
        <p:nvSpPr>
          <p:cNvPr id="11" name="Double Wave 10"/>
          <p:cNvSpPr/>
          <p:nvPr/>
        </p:nvSpPr>
        <p:spPr>
          <a:xfrm rot="19935343">
            <a:off x="1349375" y="3529013"/>
            <a:ext cx="6445250" cy="1905000"/>
          </a:xfrm>
          <a:prstGeom prst="doubleWave">
            <a:avLst/>
          </a:prstGeom>
          <a:solidFill>
            <a:srgbClr val="FF0000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11500" i="1" dirty="0">
                <a:solidFill>
                  <a:schemeClr val="bg1"/>
                </a:solidFill>
              </a:rPr>
              <a:t>نداریم!</a:t>
            </a:r>
            <a:endParaRPr lang="en-US" sz="115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9872</TotalTime>
  <Words>5158</Words>
  <Application>Microsoft Office PowerPoint</Application>
  <PresentationFormat>On-screen Show (4:3)</PresentationFormat>
  <Paragraphs>1350</Paragraphs>
  <Slides>122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122</vt:i4>
      </vt:variant>
    </vt:vector>
  </HeadingPairs>
  <TitlesOfParts>
    <vt:vector size="123" baseType="lpstr">
      <vt:lpstr>Urban</vt:lpstr>
      <vt:lpstr>  </vt:lpstr>
      <vt:lpstr>   </vt:lpstr>
      <vt:lpstr>نگاهی به باورهای رایج در باره‌ی کیفیت:</vt:lpstr>
      <vt:lpstr>نگاهی به باورهای رایج در باره‌ی کیفیت:</vt:lpstr>
      <vt:lpstr>Carraro P. Plebani M. Errors in a Stat Laboratory: Types and frequencies 10 years Later. Clin Chem 2007:53:1338 - 1342</vt:lpstr>
      <vt:lpstr>Carraro P. Plebani M. Errors in a Stat Laboratory: Types and frequencies 10 years Later. Clin Chem 2007:53:1338 - 1342</vt:lpstr>
      <vt:lpstr>Carraro P. Plebani M. Errors in a Stat Laboratory: Types and frequencies 10 years Later. Clin Chem 2007:53:1338 - 1342</vt:lpstr>
      <vt:lpstr>Q-Probe Quality Indicators Nevalian D. et al. Evaluating laboratory performance on quality indicators with the six sigma scale. Arch. Pathol Lab Med 2000;124:516-519</vt:lpstr>
      <vt:lpstr>بررسی کیفیت سنجش در آزمایشگاه‌های هلند: مقایسه‌ی 2010 با 2005 C. Cobbaeret et al. / Chlinca Chemica Acta 414 (2012) 234-240</vt:lpstr>
      <vt:lpstr>بررسی کیفیت سنجش در اروپا: هلند، بریتانیا، اسپانیا و پرتغال R. Jansen et al. / Chlinca Chemica Acta ****(2013) ****</vt:lpstr>
      <vt:lpstr>سنجش ویتامین D: کاستی‌ها و توانایی‌ها تشخیص آزمایشگاهی؛ آبان 1390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کیفیت:</vt:lpstr>
      <vt:lpstr>کیفیت:</vt:lpstr>
      <vt:lpstr>PowerPoint Presentation</vt:lpstr>
      <vt:lpstr>کیفیت مورد نظر:        </vt:lpstr>
      <vt:lpstr>طبقه‌بندی کنفرانس توافقی استکهلم 1999:</vt:lpstr>
      <vt:lpstr>طبقه‌بندی کنفرانس توافقی استکهلم:</vt:lpstr>
      <vt:lpstr>خوب باشه یعنی چی؟</vt:lpstr>
      <vt:lpstr>پرسش:</vt:lpstr>
      <vt:lpstr>PowerPoint Presentation</vt:lpstr>
      <vt:lpstr>مثال:  با فرض TEa برابر 10% در ساخت حلقه‌ی 80 سانتی‌متری، چه اندازه‌هایی پذیرفتنی است؟</vt:lpstr>
      <vt:lpstr>PowerPoint Presentation</vt:lpstr>
      <vt:lpstr>خطای مجاز آزمایش‌ها را چه کسی تعیین می‌کند؟</vt:lpstr>
      <vt:lpstr>خطای مجاز آزمایش‌ها را چه کسی تعیین می‌کند؟</vt:lpstr>
      <vt:lpstr>خوب باشه یعنی چی؟</vt:lpstr>
      <vt:lpstr>چند درصد عبور از مرز مجاز پذیرفتنی است؟</vt:lpstr>
      <vt:lpstr>PowerPoint Presentation</vt:lpstr>
      <vt:lpstr>PowerPoint Presentation</vt:lpstr>
      <vt:lpstr>PowerPoint Presentation</vt:lpstr>
      <vt:lpstr>PowerPoint Presentation</vt:lpstr>
      <vt:lpstr>ارزشیابی:</vt:lpstr>
      <vt:lpstr>گام‌های ارزشیابی روش:</vt:lpstr>
      <vt:lpstr>تکرارپذیری</vt:lpstr>
      <vt:lpstr>تکرارپذیری</vt:lpstr>
      <vt:lpstr>تکرارپذیری</vt:lpstr>
      <vt:lpstr>تکرارپذیری</vt:lpstr>
      <vt:lpstr>تکرارپذیری</vt:lpstr>
      <vt:lpstr>گام‌های ارزشیابی روش:</vt:lpstr>
      <vt:lpstr>نامیزانی</vt:lpstr>
      <vt:lpstr>نامیزانی</vt:lpstr>
      <vt:lpstr>نامیزانی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نامیزانی</vt:lpstr>
      <vt:lpstr>نامیزانی</vt:lpstr>
      <vt:lpstr>نامیزانی</vt:lpstr>
      <vt:lpstr>نامیزانی</vt:lpstr>
      <vt:lpstr>گام‌های ارزشیابی روش:</vt:lpstr>
      <vt:lpstr>تصمیم‌گیری در باره‌ی روش</vt:lpstr>
      <vt:lpstr>آیا 95% از تولید درون محدوده‌ی مجاز است؟</vt:lpstr>
      <vt:lpstr>تصمیم‌گیری در باره‌ی روش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تصمیم‌گیری در باره‌ی روش</vt:lpstr>
      <vt:lpstr>تصمیم‌گیری در باره‌ی روش</vt:lpstr>
      <vt:lpstr>تصمیم‌گیری در باره‌ی روش</vt:lpstr>
      <vt:lpstr>تصمیم‌گیری در باره‌ی روش</vt:lpstr>
      <vt:lpstr>خطای سنجشی کل Total Analytical Error</vt:lpstr>
      <vt:lpstr>تصمیم‌گیری در باره‌ی روش</vt:lpstr>
      <vt:lpstr>تصمیم‌گیری در باره‌ی روش</vt:lpstr>
      <vt:lpstr>تصمیم‌گیری در باره‌ی روش</vt:lpstr>
      <vt:lpstr>حداکثر و حداقل نامیزانی  و انحراف معیار قابل قبول</vt:lpstr>
      <vt:lpstr>عیار سیگما Six metrics</vt:lpstr>
      <vt:lpstr>عیار سیگما Six metrics</vt:lpstr>
      <vt:lpstr>عیار سیگما Six metrics</vt:lpstr>
      <vt:lpstr>عیار سیگما Six metrics</vt:lpstr>
      <vt:lpstr>عیار سیگما Six metrics</vt:lpstr>
      <vt:lpstr>PowerPoint Presentation</vt:lpstr>
      <vt:lpstr>عیار سیگما Six metrics</vt:lpstr>
      <vt:lpstr>عیار سیگما Six metrics</vt:lpstr>
      <vt:lpstr>عیار سیگما Six metrics</vt:lpstr>
      <vt:lpstr>داوری باره‌ی قابل قبول بودن یک روش بر پایه‌ی عیار سیگما</vt:lpstr>
      <vt:lpstr>PowerPoint Presentation</vt:lpstr>
      <vt:lpstr>PowerPoint Presentation</vt:lpstr>
      <vt:lpstr>PowerPoint Presentation</vt:lpstr>
      <vt:lpstr>PowerPoint Presentation</vt:lpstr>
      <vt:lpstr>پایش کیفیت</vt:lpstr>
      <vt:lpstr>PowerPoint Presentation</vt:lpstr>
      <vt:lpstr>PowerPoint Presentation</vt:lpstr>
      <vt:lpstr>PowerPoint Presentation</vt:lpstr>
      <vt:lpstr>PowerPoint Presentation</vt:lpstr>
      <vt:lpstr>پاییدن خوبیت روش</vt:lpstr>
      <vt:lpstr>پاییدن خوبیت روش</vt:lpstr>
      <vt:lpstr>پاییدن خوبیت روش</vt:lpstr>
      <vt:lpstr>پاییدن خوبیت روش با گذاشتن زنگ</vt:lpstr>
      <vt:lpstr>پاییدن خوبیت روش با گذاشتن زنگ</vt:lpstr>
      <vt:lpstr>پاییدن خوبیت روش</vt:lpstr>
      <vt:lpstr>PowerPoint Presentation</vt:lpstr>
      <vt:lpstr>PowerPoint Presentation</vt:lpstr>
      <vt:lpstr>PowerPoint Presentation</vt:lpstr>
      <vt:lpstr>CLSI C24-A3. Statistical Quality Control for Quantitative Measurement Procedures. 2006</vt:lpstr>
      <vt:lpstr>CLSI C24-A3.</vt:lpstr>
      <vt:lpstr>  </vt:lpstr>
      <vt:lpstr>روند تهیه‌ی برنامه‌ی پایش کیفیت: </vt:lpstr>
      <vt:lpstr>راهکار پایش کیفیت سنجش (AQCS)</vt:lpstr>
      <vt:lpstr>PowerPoint Presentation</vt:lpstr>
      <vt:lpstr>راهکار سرانگشتی وستگارد برای انتخاب AQCS بسته به کیفیت اجرا</vt:lpstr>
      <vt:lpstr>راهکار سرانگشتی وستگارد برای انتخاب AQCS بسته به کیفیت اجرا</vt:lpstr>
      <vt:lpstr>PowerPoint Presentation</vt:lpstr>
      <vt:lpstr>PowerPoint Presentation</vt:lpstr>
      <vt:lpstr>PowerPoint Presentation</vt:lpstr>
      <vt:lpstr>   </vt:lpstr>
      <vt:lpstr>   </vt:lpstr>
      <vt:lpstr>PowerPoint Presentation</vt:lpstr>
      <vt:lpstr>PowerPoint Presentation</vt:lpstr>
      <vt:lpstr>PowerPoint Presentation</vt:lpstr>
      <vt:lpstr>سخن آخر:</vt:lpstr>
      <vt:lpstr>PowerPoint Presentation</vt:lpstr>
      <vt:lpstr>PowerPoint Presentation</vt:lpstr>
    </vt:vector>
  </TitlesOfParts>
  <Company>sazgar.com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QC in the Laboratory</dc:title>
  <dc:creator>Aria TM</dc:creator>
  <cp:lastModifiedBy>bathaei</cp:lastModifiedBy>
  <cp:revision>1213</cp:revision>
  <dcterms:created xsi:type="dcterms:W3CDTF">2011-10-26T20:37:45Z</dcterms:created>
  <dcterms:modified xsi:type="dcterms:W3CDTF">2018-10-16T08:05:31Z</dcterms:modified>
</cp:coreProperties>
</file>