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86"/>
  </p:notesMasterIdLst>
  <p:sldIdLst>
    <p:sldId id="257" r:id="rId2"/>
    <p:sldId id="261" r:id="rId3"/>
    <p:sldId id="266" r:id="rId4"/>
    <p:sldId id="267" r:id="rId5"/>
    <p:sldId id="324" r:id="rId6"/>
    <p:sldId id="327" r:id="rId7"/>
    <p:sldId id="269" r:id="rId8"/>
    <p:sldId id="281" r:id="rId9"/>
    <p:sldId id="283" r:id="rId10"/>
    <p:sldId id="451" r:id="rId11"/>
    <p:sldId id="285" r:id="rId12"/>
    <p:sldId id="290" r:id="rId13"/>
    <p:sldId id="288" r:id="rId14"/>
    <p:sldId id="315" r:id="rId15"/>
    <p:sldId id="293" r:id="rId16"/>
    <p:sldId id="413" r:id="rId17"/>
    <p:sldId id="414" r:id="rId18"/>
    <p:sldId id="415" r:id="rId19"/>
    <p:sldId id="294" r:id="rId20"/>
    <p:sldId id="316" r:id="rId21"/>
    <p:sldId id="317" r:id="rId22"/>
    <p:sldId id="331" r:id="rId23"/>
    <p:sldId id="332" r:id="rId24"/>
    <p:sldId id="320" r:id="rId25"/>
    <p:sldId id="318" r:id="rId26"/>
    <p:sldId id="334" r:id="rId27"/>
    <p:sldId id="321" r:id="rId28"/>
    <p:sldId id="350" r:id="rId29"/>
    <p:sldId id="301" r:id="rId30"/>
    <p:sldId id="303" r:id="rId31"/>
    <p:sldId id="304" r:id="rId32"/>
    <p:sldId id="305" r:id="rId33"/>
    <p:sldId id="306" r:id="rId34"/>
    <p:sldId id="335" r:id="rId35"/>
    <p:sldId id="336" r:id="rId36"/>
    <p:sldId id="322" r:id="rId37"/>
    <p:sldId id="416" r:id="rId38"/>
    <p:sldId id="337" r:id="rId39"/>
    <p:sldId id="347" r:id="rId40"/>
    <p:sldId id="348" r:id="rId41"/>
    <p:sldId id="339" r:id="rId42"/>
    <p:sldId id="338" r:id="rId43"/>
    <p:sldId id="343" r:id="rId44"/>
    <p:sldId id="344" r:id="rId45"/>
    <p:sldId id="345" r:id="rId46"/>
    <p:sldId id="346" r:id="rId47"/>
    <p:sldId id="308" r:id="rId48"/>
    <p:sldId id="349" r:id="rId49"/>
    <p:sldId id="310" r:id="rId50"/>
    <p:sldId id="323" r:id="rId51"/>
    <p:sldId id="341" r:id="rId52"/>
    <p:sldId id="342" r:id="rId53"/>
    <p:sldId id="445" r:id="rId54"/>
    <p:sldId id="446" r:id="rId55"/>
    <p:sldId id="447" r:id="rId56"/>
    <p:sldId id="448" r:id="rId57"/>
    <p:sldId id="449" r:id="rId58"/>
    <p:sldId id="417" r:id="rId59"/>
    <p:sldId id="418" r:id="rId60"/>
    <p:sldId id="419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40" r:id="rId72"/>
    <p:sldId id="441" r:id="rId73"/>
    <p:sldId id="442" r:id="rId74"/>
    <p:sldId id="443" r:id="rId75"/>
    <p:sldId id="433" r:id="rId76"/>
    <p:sldId id="444" r:id="rId77"/>
    <p:sldId id="434" r:id="rId78"/>
    <p:sldId id="435" r:id="rId79"/>
    <p:sldId id="437" r:id="rId80"/>
    <p:sldId id="438" r:id="rId81"/>
    <p:sldId id="450" r:id="rId82"/>
    <p:sldId id="439" r:id="rId83"/>
    <p:sldId id="452" r:id="rId84"/>
    <p:sldId id="453" r:id="rId8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2FF"/>
    <a:srgbClr val="D1F3FF"/>
    <a:srgbClr val="FFFF00"/>
    <a:srgbClr val="FFFF99"/>
    <a:srgbClr val="4FD1FF"/>
    <a:srgbClr val="007033"/>
    <a:srgbClr val="006082"/>
    <a:srgbClr val="00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 snapToGrid="0">
      <p:cViewPr>
        <p:scale>
          <a:sx n="50" d="100"/>
          <a:sy n="50" d="100"/>
        </p:scale>
        <p:origin x="-1008" y="-1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fa-IR" dirty="0" smtClean="0"/>
              <a:t>کورتیزول</a:t>
            </a:r>
            <a:endParaRPr lang="en-US" dirty="0"/>
          </a:p>
        </c:rich>
      </c:tx>
      <c:layout>
        <c:manualLayout>
          <c:xMode val="edge"/>
          <c:yMode val="edge"/>
          <c:x val="0.34364945289303311"/>
          <c:y val="1.889670988937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431676783388"/>
          <c:y val="0.14268275747139242"/>
          <c:w val="0.51306186567505552"/>
          <c:h val="0.643012135556366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43948139749178206"/>
                  <c:y val="-0.15199526441506511"/>
                </c:manualLayout>
              </c:layout>
              <c:tx>
                <c:rich>
                  <a:bodyPr/>
                  <a:lstStyle/>
                  <a:p>
                    <a:pPr>
                      <a:defRPr lang="en-US"/>
                    </a:pPr>
                    <a:r>
                      <a:rPr lang="en-US" sz="2400" b="1" baseline="0" dirty="0">
                        <a:cs typeface="+mn-cs"/>
                      </a:rPr>
                      <a:t>y = </a:t>
                    </a:r>
                    <a:r>
                      <a:rPr lang="en-US" sz="2400" b="1" baseline="0" dirty="0" smtClean="0">
                        <a:cs typeface="+mn-cs"/>
                      </a:rPr>
                      <a:t>2</a:t>
                    </a:r>
                    <a:r>
                      <a:rPr lang="en-US" sz="2400" b="1" i="0" u="none" strike="noStrike" baseline="0" dirty="0" smtClean="0">
                        <a:solidFill>
                          <a:srgbClr val="FF0000"/>
                        </a:solidFill>
                        <a:effectLst/>
                      </a:rPr>
                      <a:t> </a:t>
                    </a:r>
                    <a:r>
                      <a:rPr lang="en-US" sz="2400" b="1" i="0" u="none" strike="noStrike" baseline="0" dirty="0" smtClean="0">
                        <a:effectLst/>
                      </a:rPr>
                      <a:t>+ </a:t>
                    </a:r>
                    <a:r>
                      <a:rPr lang="en-US" sz="2400" b="1" baseline="0" dirty="0" smtClean="0">
                        <a:cs typeface="+mn-cs"/>
                      </a:rPr>
                      <a:t>1.04X  </a:t>
                    </a:r>
                    <a:r>
                      <a:rPr lang="en-US" sz="2400" b="1" baseline="0" dirty="0">
                        <a:cs typeface="+mn-cs"/>
                      </a:rPr>
                      <a:t>
</a:t>
                    </a:r>
                    <a:r>
                      <a:rPr lang="en-US" sz="2400" b="1" baseline="0" dirty="0" smtClean="0">
                        <a:cs typeface="+mn-cs"/>
                      </a:rPr>
                      <a:t>r</a:t>
                    </a:r>
                    <a:r>
                      <a:rPr lang="en-US" sz="2400" b="1" baseline="30000" dirty="0" smtClean="0">
                        <a:cs typeface="+mn-cs"/>
                      </a:rPr>
                      <a:t>2</a:t>
                    </a:r>
                    <a:r>
                      <a:rPr lang="en-US" sz="2400" b="1" baseline="0" dirty="0" smtClean="0">
                        <a:cs typeface="+mn-cs"/>
                      </a:rPr>
                      <a:t> </a:t>
                    </a:r>
                    <a:r>
                      <a:rPr lang="en-US" sz="2400" b="1" baseline="0" dirty="0">
                        <a:cs typeface="+mn-cs"/>
                      </a:rPr>
                      <a:t>= 0.9952</a:t>
                    </a:r>
                    <a:endParaRPr lang="en-US" sz="2400" b="1" dirty="0">
                      <a:cs typeface="+mn-cs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Sheet1!$D$13:$D$51</c:f>
              <c:numCache>
                <c:formatCode>General</c:formatCode>
                <c:ptCount val="39"/>
                <c:pt idx="0">
                  <c:v>60</c:v>
                </c:pt>
                <c:pt idx="1">
                  <c:v>65</c:v>
                </c:pt>
                <c:pt idx="2">
                  <c:v>70</c:v>
                </c:pt>
                <c:pt idx="3">
                  <c:v>75</c:v>
                </c:pt>
                <c:pt idx="4">
                  <c:v>78</c:v>
                </c:pt>
                <c:pt idx="5">
                  <c:v>80</c:v>
                </c:pt>
                <c:pt idx="6">
                  <c:v>99</c:v>
                </c:pt>
                <c:pt idx="7">
                  <c:v>99</c:v>
                </c:pt>
                <c:pt idx="8">
                  <c:v>110</c:v>
                </c:pt>
                <c:pt idx="9">
                  <c:v>115</c:v>
                </c:pt>
                <c:pt idx="10">
                  <c:v>120</c:v>
                </c:pt>
                <c:pt idx="11">
                  <c:v>133</c:v>
                </c:pt>
                <c:pt idx="12">
                  <c:v>140</c:v>
                </c:pt>
                <c:pt idx="13">
                  <c:v>144</c:v>
                </c:pt>
                <c:pt idx="14">
                  <c:v>168</c:v>
                </c:pt>
                <c:pt idx="15">
                  <c:v>178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199</c:v>
                </c:pt>
                <c:pt idx="20">
                  <c:v>215</c:v>
                </c:pt>
                <c:pt idx="21">
                  <c:v>236</c:v>
                </c:pt>
                <c:pt idx="22">
                  <c:v>245</c:v>
                </c:pt>
                <c:pt idx="23">
                  <c:v>280</c:v>
                </c:pt>
                <c:pt idx="24">
                  <c:v>299</c:v>
                </c:pt>
                <c:pt idx="25">
                  <c:v>340</c:v>
                </c:pt>
                <c:pt idx="26">
                  <c:v>350</c:v>
                </c:pt>
                <c:pt idx="27">
                  <c:v>353</c:v>
                </c:pt>
                <c:pt idx="28">
                  <c:v>360</c:v>
                </c:pt>
                <c:pt idx="29">
                  <c:v>360</c:v>
                </c:pt>
                <c:pt idx="30">
                  <c:v>380</c:v>
                </c:pt>
                <c:pt idx="31">
                  <c:v>395</c:v>
                </c:pt>
                <c:pt idx="32">
                  <c:v>400</c:v>
                </c:pt>
                <c:pt idx="33">
                  <c:v>410</c:v>
                </c:pt>
                <c:pt idx="34">
                  <c:v>430</c:v>
                </c:pt>
                <c:pt idx="35">
                  <c:v>445</c:v>
                </c:pt>
                <c:pt idx="36">
                  <c:v>450</c:v>
                </c:pt>
                <c:pt idx="37">
                  <c:v>485</c:v>
                </c:pt>
                <c:pt idx="38">
                  <c:v>500</c:v>
                </c:pt>
              </c:numCache>
            </c:numRef>
          </c:xVal>
          <c:yVal>
            <c:numRef>
              <c:f>Sheet1!$E$13:$E$51</c:f>
              <c:numCache>
                <c:formatCode>General</c:formatCode>
                <c:ptCount val="39"/>
                <c:pt idx="0">
                  <c:v>82</c:v>
                </c:pt>
                <c:pt idx="1">
                  <c:v>85</c:v>
                </c:pt>
                <c:pt idx="2">
                  <c:v>96</c:v>
                </c:pt>
                <c:pt idx="3">
                  <c:v>99</c:v>
                </c:pt>
                <c:pt idx="4">
                  <c:v>100</c:v>
                </c:pt>
                <c:pt idx="5">
                  <c:v>106</c:v>
                </c:pt>
                <c:pt idx="6">
                  <c:v>120</c:v>
                </c:pt>
                <c:pt idx="7">
                  <c:v>99</c:v>
                </c:pt>
                <c:pt idx="8">
                  <c:v>110</c:v>
                </c:pt>
                <c:pt idx="9">
                  <c:v>120</c:v>
                </c:pt>
                <c:pt idx="10">
                  <c:v>123</c:v>
                </c:pt>
                <c:pt idx="11">
                  <c:v>140</c:v>
                </c:pt>
                <c:pt idx="12">
                  <c:v>150</c:v>
                </c:pt>
                <c:pt idx="13">
                  <c:v>154</c:v>
                </c:pt>
                <c:pt idx="14">
                  <c:v>179</c:v>
                </c:pt>
                <c:pt idx="15">
                  <c:v>190</c:v>
                </c:pt>
                <c:pt idx="16">
                  <c:v>195</c:v>
                </c:pt>
                <c:pt idx="17">
                  <c:v>200</c:v>
                </c:pt>
                <c:pt idx="18">
                  <c:v>206</c:v>
                </c:pt>
                <c:pt idx="19">
                  <c:v>216</c:v>
                </c:pt>
                <c:pt idx="20">
                  <c:v>233</c:v>
                </c:pt>
                <c:pt idx="21">
                  <c:v>255</c:v>
                </c:pt>
                <c:pt idx="22">
                  <c:v>266</c:v>
                </c:pt>
                <c:pt idx="23">
                  <c:v>300</c:v>
                </c:pt>
                <c:pt idx="24">
                  <c:v>322</c:v>
                </c:pt>
                <c:pt idx="25">
                  <c:v>363</c:v>
                </c:pt>
                <c:pt idx="26">
                  <c:v>375</c:v>
                </c:pt>
                <c:pt idx="27">
                  <c:v>380</c:v>
                </c:pt>
                <c:pt idx="28">
                  <c:v>385</c:v>
                </c:pt>
                <c:pt idx="29">
                  <c:v>390</c:v>
                </c:pt>
                <c:pt idx="30">
                  <c:v>415</c:v>
                </c:pt>
                <c:pt idx="31">
                  <c:v>430</c:v>
                </c:pt>
                <c:pt idx="32">
                  <c:v>440</c:v>
                </c:pt>
                <c:pt idx="33">
                  <c:v>450</c:v>
                </c:pt>
                <c:pt idx="34">
                  <c:v>460</c:v>
                </c:pt>
                <c:pt idx="35">
                  <c:v>455</c:v>
                </c:pt>
                <c:pt idx="36">
                  <c:v>465</c:v>
                </c:pt>
                <c:pt idx="37">
                  <c:v>475</c:v>
                </c:pt>
                <c:pt idx="38">
                  <c:v>506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43808"/>
        <c:axId val="170345984"/>
      </c:scatterChart>
      <c:valAx>
        <c:axId val="170343808"/>
        <c:scaling>
          <c:orientation val="minMax"/>
          <c:max val="6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 sz="1800" b="1" i="0" baseline="0" dirty="0" smtClean="0">
                    <a:effectLst/>
                  </a:rPr>
                  <a:t>روش آزمایشگاه مرجع </a:t>
                </a:r>
                <a:r>
                  <a:rPr lang="fa-IR" sz="1800" b="1" i="0" baseline="0" dirty="0" smtClean="0">
                    <a:solidFill>
                      <a:srgbClr val="FF0000"/>
                    </a:solidFill>
                    <a:effectLst/>
                  </a:rPr>
                  <a:t>دانشگاه ؟</a:t>
                </a:r>
                <a:endParaRPr lang="en-US" dirty="0">
                  <a:solidFill>
                    <a:srgbClr val="FF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6645195740778276"/>
              <c:y val="0.909835663100925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0345984"/>
        <c:crosses val="autoZero"/>
        <c:crossBetween val="midCat"/>
        <c:majorUnit val="100"/>
        <c:minorUnit val="50"/>
      </c:valAx>
      <c:valAx>
        <c:axId val="170345984"/>
        <c:scaling>
          <c:orientation val="minMax"/>
          <c:min val="4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lang="en-US" sz="1600"/>
                </a:pPr>
                <a:r>
                  <a:rPr lang="fa-IR" sz="1800" b="1" i="0" baseline="0" dirty="0" smtClean="0"/>
                  <a:t>روش آزمایشگاه ؟</a:t>
                </a:r>
              </a:p>
              <a:p>
                <a:pPr>
                  <a:defRPr lang="en-US" sz="1600"/>
                </a:pPr>
                <a:endParaRPr lang="en-US" sz="1600" dirty="0"/>
              </a:p>
            </c:rich>
          </c:tx>
          <c:layout>
            <c:manualLayout>
              <c:xMode val="edge"/>
              <c:yMode val="edge"/>
              <c:x val="3.0013685843185197E-2"/>
              <c:y val="0.275654639563858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0343808"/>
        <c:crosses val="autoZero"/>
        <c:crossBetween val="midCat"/>
        <c:majorUnit val="100"/>
        <c:minorUnit val="5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30T01:57:05.374" idx="1">
    <p:pos x="418" y="2921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0.06863</cdr:x>
      <cdr:y>0.21429</cdr:y>
    </cdr:from>
    <cdr:to>
      <cdr:x>0.59804</cdr:x>
      <cdr:y>0.85714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04056" y="864096"/>
          <a:ext cx="3888432" cy="25922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825629-18CD-4DEA-993C-91FFAEBBE75C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A991BE-74AF-49E6-AAF6-5471CFD8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38721-EF01-4324-9CA1-6A6E5C782F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819B44-64AF-4E42-9AA1-033F18A45C47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01418-AB97-4A8D-B434-739BEF3597B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EE61A6-2C35-495A-9056-6714D440CE7A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15CFF2-716D-49DC-8A89-3B23371C36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B84FA-8108-4684-B1DE-6316E2659C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26405-3DC9-4330-ADF2-A7B62028DC9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F0E594-40A7-4D01-8325-5587E8ED77D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367" y="2099733"/>
            <a:ext cx="6620393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367" y="4777380"/>
            <a:ext cx="6620393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6372" y="1830368"/>
            <a:ext cx="990600" cy="22864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EFF35C4-0C02-4D26-A8B0-D8B1A91E145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3546" y="3266262"/>
            <a:ext cx="3859213" cy="22864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3086-A391-4F66-98FC-A8AD3EA07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6" y="4969927"/>
            <a:ext cx="66203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366" y="685800"/>
            <a:ext cx="662039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366" y="5536665"/>
            <a:ext cx="662039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8326-3F66-47CE-A909-01E040B53CD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D0BF-BF10-41A0-BE87-E155B1B4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48" y="1063417"/>
            <a:ext cx="662501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366" y="3543300"/>
            <a:ext cx="662039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A832-D63F-409F-B2EE-F436E05ED29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BAE2-366C-4BC4-A1D2-C32D25729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31"/>
          <p:cNvSpPr txBox="1">
            <a:spLocks noChangeArrowheads="1"/>
          </p:cNvSpPr>
          <p:nvPr/>
        </p:nvSpPr>
        <p:spPr bwMode="gray">
          <a:xfrm>
            <a:off x="660912" y="608013"/>
            <a:ext cx="60137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600">
                <a:solidFill>
                  <a:srgbClr val="EF53A5"/>
                </a:solidFill>
                <a:latin typeface="Arial" charset="0"/>
              </a:rPr>
              <a:t>“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gray">
          <a:xfrm>
            <a:off x="7414118" y="2613025"/>
            <a:ext cx="49062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600">
                <a:solidFill>
                  <a:srgbClr val="EF53A5"/>
                </a:solidFill>
                <a:latin typeface="Arial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14" y="982134"/>
            <a:ext cx="6341531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713" y="3678766"/>
            <a:ext cx="579942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366" y="5029200"/>
            <a:ext cx="693487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6750-A079-406C-B818-4E5281198BFD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5806-E8EE-48A8-902B-C9E6F648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6" y="2370667"/>
            <a:ext cx="662039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6" y="5024967"/>
            <a:ext cx="6620394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820D-06C5-4ABA-89E3-4BFC0B59FCC3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7A6E-29BF-4715-B630-35875B19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03367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30312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6" y="973668"/>
            <a:ext cx="662039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6" y="2603502"/>
            <a:ext cx="23568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366" y="3179765"/>
            <a:ext cx="2356818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5129" y="2603500"/>
            <a:ext cx="23606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5129" y="3179764"/>
            <a:ext cx="2360667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7129" y="2603501"/>
            <a:ext cx="23597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7274" y="3179762"/>
            <a:ext cx="2359562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1F09-142B-4635-813B-AB36A5A87CEE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17A9-74A2-4080-8D09-50126241A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304559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366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6" y="973668"/>
            <a:ext cx="662039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6" y="4532844"/>
            <a:ext cx="22882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1089" y="2603500"/>
            <a:ext cx="201878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366" y="5109106"/>
            <a:ext cx="228822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7244" y="4532845"/>
            <a:ext cx="2288226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965" y="2603500"/>
            <a:ext cx="201878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8224" y="5109105"/>
            <a:ext cx="228822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8121" y="4532845"/>
            <a:ext cx="22887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3336" y="2603500"/>
            <a:ext cx="201878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8121" y="5109104"/>
            <a:ext cx="2288719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8B5C-95C4-4480-AA4C-D158F39F3DEE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420364" y="6391275"/>
            <a:ext cx="27341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3C1E-B063-4478-BCF7-EA79AAAC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6" y="973668"/>
            <a:ext cx="6620394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6" y="2603500"/>
            <a:ext cx="6620394" cy="341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2634" y="6391275"/>
            <a:ext cx="743079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4FA2-2C52-4A1B-B4E6-6F0BDEA07A95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8A46-55AE-40E2-8D01-00B32FB51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045" y="1278467"/>
            <a:ext cx="1057657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6" y="1278467"/>
            <a:ext cx="4692834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673" y="6391275"/>
            <a:ext cx="744269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0765-0756-4165-9F31-8538B99ABE2E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A589-AB4D-42EC-AB0D-9AAAAEC1D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66" y="2603500"/>
            <a:ext cx="6620394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2341-2454-47B4-BF2E-A3C4A46E637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7C2-0E88-4A33-BC09-567811A32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7" y="2677645"/>
            <a:ext cx="326383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2568" y="2677644"/>
            <a:ext cx="2818648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6578-4F65-4388-A3E3-3BB2EC636B3E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5DCA-6C2D-4C85-BE1E-3369FF3BD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66" y="2603501"/>
            <a:ext cx="3619497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343" y="2603500"/>
            <a:ext cx="3619498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B7A1-A3E3-4E4D-B895-6FF235566AA2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03B8-00B6-402B-936C-F0C77432C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6" y="2603500"/>
            <a:ext cx="36194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366" y="3179763"/>
            <a:ext cx="3619497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3" y="2603500"/>
            <a:ext cx="36194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343" y="3179763"/>
            <a:ext cx="3619498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92BB-FB05-4E7B-9380-2B5D82D6BE9B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0B42-0786-438F-BEC5-3E75FFE9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366" y="973668"/>
            <a:ext cx="6572201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13EE-F5F2-48D2-A4CC-64C5B8A0B6A7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C521-BAB7-487C-8DED-5A5D59927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FCEF-1EC4-41B1-B424-C9FE60299C5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DE30-9177-4895-B9F0-33FBAE1C8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7" y="1295400"/>
            <a:ext cx="2095232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612" y="1447800"/>
            <a:ext cx="389322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366" y="3129281"/>
            <a:ext cx="2095232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4295-039F-4D82-AE8B-E9A6F5EB9D9D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8E87-E5C6-4785-BA91-DCA605587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67" y="1693334"/>
            <a:ext cx="289935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1756" y="1143000"/>
            <a:ext cx="242081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366" y="3657600"/>
            <a:ext cx="28949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677A-DAA9-47E7-9F5A-B388D27F7B20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0F0F-47BC-48FC-84BC-96CEC18C1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926" y="973139"/>
            <a:ext cx="657220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926" y="2603500"/>
            <a:ext cx="6572201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1672" y="6391275"/>
            <a:ext cx="74307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C2C76-89DE-4141-B19A-4C56CD6835F3}" type="datetime1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364" y="6391275"/>
            <a:ext cx="289610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9719" y="0"/>
            <a:ext cx="51443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5414" y="295275"/>
            <a:ext cx="628759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641F3-5723-4D31-937E-17903E20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28" r:id="rId4"/>
    <p:sldLayoutId id="2147483729" r:id="rId5"/>
    <p:sldLayoutId id="2147483730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gard.com/biodatabase1.htm" TargetMode="External"/><Relationship Id="rId2" Type="http://schemas.openxmlformats.org/officeDocument/2006/relationships/hyperlink" Target="http://www.westgard.com/cl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stgard.com/rcpa-australasian-quality-requirements.ht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estgard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03726" y="2362200"/>
            <a:ext cx="184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5496" y="0"/>
            <a:ext cx="9080092" cy="678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mtClean="0"/>
              <a:t/>
            </a:r>
            <a:br>
              <a:rPr lang="fa-IR" smtClean="0"/>
            </a:br>
            <a:r>
              <a:rPr lang="fa-IR" smtClean="0"/>
              <a:t/>
            </a:r>
            <a:br>
              <a:rPr lang="fa-IR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53" y="2279651"/>
            <a:ext cx="8209594" cy="4352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r" rt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3200" dirty="0"/>
              <a:t>علت‌های خطای تصادفی</a:t>
            </a:r>
            <a:r>
              <a:rPr lang="en-US" sz="3200" dirty="0"/>
              <a:t>:</a:t>
            </a:r>
            <a:r>
              <a:rPr lang="fa-IR" sz="3200" dirty="0"/>
              <a:t> </a:t>
            </a:r>
            <a:endParaRPr lang="en-US" sz="3200" dirty="0"/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</a:rPr>
              <a:t>پی‌‌پت کردن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</a:rPr>
              <a:t>زمانبندی</a:t>
            </a:r>
            <a:endParaRPr lang="en-US" sz="2800" dirty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</a:rPr>
              <a:t>هم </a:t>
            </a:r>
            <a:r>
              <a:rPr lang="fa-IR" sz="2800" dirty="0" smtClean="0">
                <a:solidFill>
                  <a:schemeClr val="tx1"/>
                </a:solidFill>
              </a:rPr>
              <a:t>زدن</a:t>
            </a: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</a:rPr>
              <a:t>تشکیل </a:t>
            </a:r>
            <a:r>
              <a:rPr lang="fa-IR" sz="2800" dirty="0" smtClean="0">
                <a:solidFill>
                  <a:schemeClr val="tx1"/>
                </a:solidFill>
              </a:rPr>
              <a:t>حباب</a:t>
            </a: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</a:rPr>
              <a:t>نور</a:t>
            </a: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>
                <a:solidFill>
                  <a:schemeClr val="tx1"/>
                </a:solidFill>
              </a:rPr>
              <a:t>دمای </a:t>
            </a:r>
            <a:r>
              <a:rPr lang="fa-IR" sz="2800" dirty="0" smtClean="0">
                <a:solidFill>
                  <a:schemeClr val="tx1"/>
                </a:solidFill>
              </a:rPr>
              <a:t>پیرامون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chemeClr val="tx1"/>
                </a:solidFill>
              </a:rPr>
              <a:t>تغییر کاربر</a:t>
            </a:r>
            <a:endParaRPr lang="en-US" sz="2800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1408754" y="992188"/>
            <a:ext cx="6572200" cy="706437"/>
          </a:xfrm>
        </p:spPr>
        <p:txBody>
          <a:bodyPr/>
          <a:lstStyle/>
          <a:p>
            <a:pPr algn="r"/>
            <a:r>
              <a:rPr lang="fa-IR" smtClean="0"/>
              <a:t>بررسی تکرارپذیری:</a:t>
            </a:r>
            <a:endParaRPr lang="en-US" smtClean="0"/>
          </a:p>
        </p:txBody>
      </p:sp>
      <p:sp>
        <p:nvSpPr>
          <p:cNvPr id="7" name="Snip Diagonal Corner Rectangle 6"/>
          <p:cNvSpPr/>
          <p:nvPr/>
        </p:nvSpPr>
        <p:spPr>
          <a:xfrm>
            <a:off x="993154" y="4662489"/>
            <a:ext cx="5032455" cy="1239837"/>
          </a:xfrm>
          <a:prstGeom prst="snip2Diag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دستگاه های اتوماتیک: نبود یکدستی، ناپایداری دستگاه و شرایط واکنش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993154" y="3008314"/>
            <a:ext cx="5032455" cy="1241425"/>
          </a:xfrm>
          <a:prstGeom prst="snip2Diag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روش های دستی: تفاوت در تکنیک کارکنان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96" y="1793876"/>
            <a:ext cx="8456097" cy="5064125"/>
          </a:xfrm>
          <a:gradFill flip="none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fa-IR" sz="2000" b="1" dirty="0" smtClean="0">
                <a:solidFill>
                  <a:srgbClr val="FF0000"/>
                </a:solidFill>
              </a:rPr>
              <a:t>طول </a:t>
            </a:r>
            <a:r>
              <a:rPr lang="fa-IR" sz="2000" b="1" dirty="0">
                <a:solidFill>
                  <a:srgbClr val="FF0000"/>
                </a:solidFill>
              </a:rPr>
              <a:t>ارزیابی: </a:t>
            </a:r>
            <a:r>
              <a:rPr lang="fa-IR" sz="2800" dirty="0">
                <a:solidFill>
                  <a:schemeClr val="tx1"/>
                </a:solidFill>
              </a:rPr>
              <a:t>درون </a:t>
            </a:r>
            <a:r>
              <a:rPr lang="fa-IR" sz="2800" dirty="0" smtClean="0">
                <a:solidFill>
                  <a:schemeClr val="tx1"/>
                </a:solidFill>
              </a:rPr>
              <a:t>دوری، </a:t>
            </a:r>
            <a:r>
              <a:rPr lang="fa-IR" sz="2800" dirty="0">
                <a:solidFill>
                  <a:schemeClr val="tx1"/>
                </a:solidFill>
              </a:rPr>
              <a:t>درون روزی، روز به روز یا بین روزی</a:t>
            </a:r>
          </a:p>
          <a:p>
            <a:pPr algn="r" rtl="1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fa-IR" sz="2000" b="1" dirty="0">
                <a:solidFill>
                  <a:srgbClr val="00B0F0"/>
                </a:solidFill>
              </a:rPr>
              <a:t>زمینه:</a:t>
            </a:r>
            <a:r>
              <a:rPr lang="fa-IR" sz="2000" b="1" dirty="0">
                <a:solidFill>
                  <a:schemeClr val="tx1"/>
                </a:solidFill>
              </a:rPr>
              <a:t> </a:t>
            </a:r>
            <a:r>
              <a:rPr lang="fa-IR" sz="2800" dirty="0">
                <a:solidFill>
                  <a:schemeClr val="tx1"/>
                </a:solidFill>
              </a:rPr>
              <a:t>سرم، پلاسما، ادرار، </a:t>
            </a:r>
            <a:r>
              <a:rPr lang="en-US" sz="2800" dirty="0">
                <a:solidFill>
                  <a:schemeClr val="tx1"/>
                </a:solidFill>
              </a:rPr>
              <a:t>CSF</a:t>
            </a:r>
            <a:r>
              <a:rPr lang="fa-IR" sz="2800" dirty="0">
                <a:solidFill>
                  <a:schemeClr val="tx1"/>
                </a:solidFill>
              </a:rPr>
              <a:t>، مایع سروزی</a:t>
            </a:r>
          </a:p>
          <a:p>
            <a:pPr algn="r" rtl="1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fa-IR" sz="2000" b="1" dirty="0">
                <a:solidFill>
                  <a:srgbClr val="FF0000"/>
                </a:solidFill>
              </a:rPr>
              <a:t>تعداد </a:t>
            </a:r>
            <a:r>
              <a:rPr lang="fa-IR" sz="2000" b="1" dirty="0" smtClean="0">
                <a:solidFill>
                  <a:srgbClr val="FF0000"/>
                </a:solidFill>
              </a:rPr>
              <a:t>سطح‌ها</a:t>
            </a:r>
          </a:p>
          <a:p>
            <a:pPr algn="r" rtl="1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fa-IR" sz="2000" b="1" dirty="0" smtClean="0">
                <a:solidFill>
                  <a:srgbClr val="00B0F0"/>
                </a:solidFill>
              </a:rPr>
              <a:t>تعداد سنجش: </a:t>
            </a:r>
            <a:r>
              <a:rPr lang="fa-IR" sz="2800" dirty="0">
                <a:solidFill>
                  <a:schemeClr val="tx1"/>
                </a:solidFill>
              </a:rPr>
              <a:t>دست‌کم </a:t>
            </a:r>
            <a:r>
              <a:rPr lang="fa-IR" sz="2800" dirty="0" smtClean="0">
                <a:solidFill>
                  <a:schemeClr val="tx1"/>
                </a:solidFill>
              </a:rPr>
              <a:t>20تا</a:t>
            </a:r>
          </a:p>
          <a:p>
            <a:pPr algn="r" rtl="1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fa-IR" sz="2000" b="1" dirty="0" smtClean="0">
                <a:solidFill>
                  <a:srgbClr val="FF0000"/>
                </a:solidFill>
              </a:rPr>
              <a:t>نوع نمونه: </a:t>
            </a:r>
            <a:r>
              <a:rPr lang="fa-IR" sz="2800" dirty="0">
                <a:solidFill>
                  <a:schemeClr val="tx1"/>
                </a:solidFill>
              </a:rPr>
              <a:t>استاندارد، کنترل تجاری، نمونه‌های </a:t>
            </a:r>
            <a:r>
              <a:rPr lang="fa-IR" sz="2800" dirty="0" smtClean="0">
                <a:solidFill>
                  <a:schemeClr val="tx1"/>
                </a:solidFill>
              </a:rPr>
              <a:t>بیماران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60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بررسی خطای تصادفی</a:t>
            </a:r>
            <a:endParaRPr lang="en-US" smtClean="0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471873" y="1971675"/>
            <a:ext cx="33224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>
                <a:solidFill>
                  <a:srgbClr val="007033"/>
                </a:solidFill>
              </a:rPr>
              <a:t>عواملی که باید در نظر گرفت:</a:t>
            </a:r>
            <a:endParaRPr lang="en-US" sz="3200">
              <a:solidFill>
                <a:srgbClr val="00703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37813" y="4845051"/>
            <a:ext cx="32688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 b="1" i="1">
                <a:solidFill>
                  <a:srgbClr val="FF0000"/>
                </a:solidFill>
              </a:rPr>
              <a:t>برآورد خطای ما قابل اطمینان باشد</a:t>
            </a:r>
            <a:endParaRPr lang="en-US" sz="2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محاسبه ها:</a:t>
            </a:r>
            <a:endParaRPr lang="en-US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8929" y="2603500"/>
            <a:ext cx="8302479" cy="4254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800" b="1" dirty="0" smtClean="0"/>
              <a:t>تکرار سنجش یک ماده</a:t>
            </a:r>
            <a:r>
              <a:rPr lang="fa-IR" sz="2800" b="1" dirty="0" smtClean="0">
                <a:solidFill>
                  <a:schemeClr val="tx1"/>
                </a:solidFill>
              </a:rPr>
              <a:t>:</a:t>
            </a: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800" b="1" dirty="0"/>
              <a:t>نمونه‌های دوتایی </a:t>
            </a:r>
            <a:r>
              <a:rPr lang="fa-IR" sz="2800" b="1" dirty="0" smtClean="0"/>
              <a:t>بیماران:</a:t>
            </a: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  <a:p>
            <a:pPr marL="109728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dirty="0" smtClean="0"/>
              <a:t>       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pic>
        <p:nvPicPr>
          <p:cNvPr id="7" name="Picture 6" descr="http://www.westgard.com/images/Westgard/lesson/ls14f2.gif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66" y="2843302"/>
            <a:ext cx="1738776" cy="11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westgard.com/images/Westgard/lesson/ls22f1.gif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74" y="4706594"/>
            <a:ext cx="1738776" cy="875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92172" y="5767388"/>
            <a:ext cx="5258713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n-lt"/>
                <a:cs typeface="+mn-cs"/>
              </a:rPr>
              <a:t>CV = (S/X )100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3" y="2332039"/>
            <a:ext cx="8250083" cy="44100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3200" b="1" dirty="0">
                <a:solidFill>
                  <a:schemeClr val="tx1"/>
                </a:solidFill>
              </a:rPr>
              <a:t>کوتاه مدت (یک دوره یا یک روزه): </a:t>
            </a:r>
            <a:r>
              <a:rPr lang="fa-IR" sz="3200" b="1" dirty="0">
                <a:solidFill>
                  <a:srgbClr val="FF0000"/>
                </a:solidFill>
              </a:rPr>
              <a:t>پیش </a:t>
            </a:r>
            <a:r>
              <a:rPr lang="fa-IR" sz="3200" b="1" dirty="0" smtClean="0">
                <a:solidFill>
                  <a:srgbClr val="FF0000"/>
                </a:solidFill>
              </a:rPr>
              <a:t>درآمد؛ </a:t>
            </a:r>
            <a:r>
              <a:rPr lang="fa-IR" sz="3200" b="1" dirty="0">
                <a:solidFill>
                  <a:srgbClr val="FF0000"/>
                </a:solidFill>
              </a:rPr>
              <a:t>بهترین اجرای یک روش </a:t>
            </a:r>
          </a:p>
          <a:p>
            <a:pPr marL="109728" indent="0" algn="ctr" rtl="1" fontAlgn="auto">
              <a:spcBef>
                <a:spcPts val="3000"/>
              </a:spcBef>
              <a:spcAft>
                <a:spcPts val="3600"/>
              </a:spcAft>
              <a:buFont typeface="Wingdings 3" charset="2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CV </a:t>
            </a:r>
            <a:r>
              <a:rPr lang="en-US" sz="4400" b="1" dirty="0">
                <a:solidFill>
                  <a:schemeClr val="tx1"/>
                </a:solidFill>
              </a:rPr>
              <a:t>&lt; </a:t>
            </a:r>
            <a:r>
              <a:rPr lang="en-US" sz="4400" b="1" dirty="0" smtClean="0">
                <a:solidFill>
                  <a:schemeClr val="tx1"/>
                </a:solidFill>
              </a:rPr>
              <a:t>¼ ATE</a:t>
            </a:r>
            <a:endParaRPr lang="fa-IR" sz="4400" b="1" baseline="-25000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3600" b="1" dirty="0">
                <a:solidFill>
                  <a:schemeClr val="tx1"/>
                </a:solidFill>
              </a:rPr>
              <a:t>تکرارپذیری</a:t>
            </a:r>
            <a:r>
              <a:rPr lang="fa-IR" sz="3600" b="1" dirty="0" smtClean="0">
                <a:solidFill>
                  <a:schemeClr val="tx1"/>
                </a:solidFill>
              </a:rPr>
              <a:t> </a:t>
            </a:r>
            <a:r>
              <a:rPr lang="fa-IR" sz="3600" b="1" dirty="0">
                <a:solidFill>
                  <a:schemeClr val="tx1"/>
                </a:solidFill>
              </a:rPr>
              <a:t>بلند مدت: بررسی </a:t>
            </a:r>
            <a:r>
              <a:rPr lang="fa-IR" sz="3600" b="1" dirty="0">
                <a:solidFill>
                  <a:srgbClr val="FF0000"/>
                </a:solidFill>
              </a:rPr>
              <a:t>اصلی</a:t>
            </a:r>
            <a:r>
              <a:rPr lang="fa-IR" sz="3600" b="1" dirty="0">
                <a:solidFill>
                  <a:schemeClr val="tx1"/>
                </a:solidFill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</a:rPr>
              <a:t>تکرارپذیری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spcBef>
                <a:spcPts val="3000"/>
              </a:spcBef>
              <a:spcAft>
                <a:spcPts val="3600"/>
              </a:spcAft>
              <a:buFont typeface="Wingdings 3" charset="2"/>
              <a:buNone/>
              <a:defRPr/>
            </a:pPr>
            <a:r>
              <a:rPr lang="en-US" sz="4400" b="1" dirty="0">
                <a:solidFill>
                  <a:schemeClr val="tx1"/>
                </a:solidFill>
              </a:rPr>
              <a:t>CV &lt; </a:t>
            </a:r>
            <a:r>
              <a:rPr lang="en-US" sz="4400" b="1" dirty="0" smtClean="0">
                <a:solidFill>
                  <a:schemeClr val="tx1"/>
                </a:solidFill>
              </a:rPr>
              <a:t>1/3 ATE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1419472" y="960439"/>
            <a:ext cx="6572201" cy="706437"/>
          </a:xfrm>
        </p:spPr>
        <p:txBody>
          <a:bodyPr/>
          <a:lstStyle/>
          <a:p>
            <a:pPr algn="r"/>
            <a:r>
              <a:rPr lang="fa-IR" sz="4800" smtClean="0"/>
              <a:t>داوری:</a:t>
            </a:r>
            <a:endParaRPr lang="en-US" sz="480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1821" y="1806539"/>
            <a:ext cx="8298000" cy="48876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4000"/>
                  <a:lumMod val="118000"/>
                </a:schemeClr>
              </a:gs>
              <a:gs pos="100000">
                <a:schemeClr val="accent5">
                  <a:tint val="92000"/>
                  <a:alpha val="100000"/>
                  <a:lumMod val="11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5400" b="1" dirty="0"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5400" b="1" dirty="0"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جواب‌های تباد‌ل‌پذیر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روش به روش - آزمایشگاه به آزمایشگاه - در طول زمان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1076512" y="881064"/>
            <a:ext cx="6572201" cy="706437"/>
          </a:xfrm>
        </p:spPr>
        <p:txBody>
          <a:bodyPr/>
          <a:lstStyle/>
          <a:p>
            <a:pPr algn="r"/>
            <a:r>
              <a:rPr lang="fa-IR" sz="4800" smtClean="0"/>
              <a:t>بررسی نامیزانی</a:t>
            </a:r>
            <a:endParaRPr lang="en-US" sz="4800" smtClean="0"/>
          </a:p>
        </p:txBody>
      </p:sp>
      <p:sp>
        <p:nvSpPr>
          <p:cNvPr id="6" name="Rounded Rectangle 5"/>
          <p:cNvSpPr/>
          <p:nvPr/>
        </p:nvSpPr>
        <p:spPr>
          <a:xfrm>
            <a:off x="414409" y="3475039"/>
            <a:ext cx="8092893" cy="3044825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a-IR" sz="2400" dirty="0">
                <a:solidFill>
                  <a:schemeClr val="tx1"/>
                </a:solidFill>
              </a:rPr>
              <a:t>ژانت ب. کریزمن (مدیر ارشد اجرایی </a:t>
            </a:r>
            <a:r>
              <a:rPr lang="en-US" sz="2400" dirty="0">
                <a:solidFill>
                  <a:schemeClr val="tx1"/>
                </a:solidFill>
              </a:rPr>
              <a:t>AACC</a:t>
            </a:r>
            <a:r>
              <a:rPr lang="fa-IR" sz="2400" dirty="0">
                <a:solidFill>
                  <a:schemeClr val="tx1"/>
                </a:solidFill>
              </a:rPr>
              <a:t>):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«امسال سال پرکاری برای </a:t>
            </a:r>
            <a:r>
              <a:rPr lang="fa-IR" sz="2800" b="1" dirty="0">
                <a:solidFill>
                  <a:srgbClr val="FF0000"/>
                </a:solidFill>
              </a:rPr>
              <a:t>هماهنگ سازی </a:t>
            </a:r>
            <a:r>
              <a:rPr lang="fa-IR" sz="2800" dirty="0">
                <a:solidFill>
                  <a:schemeClr val="tx1"/>
                </a:solidFill>
              </a:rPr>
              <a:t>بوده است... تلاش برای این که نتایج آزمایشگاهی در </a:t>
            </a:r>
            <a:r>
              <a:rPr lang="fa-IR" sz="2800" dirty="0">
                <a:solidFill>
                  <a:srgbClr val="FF0000"/>
                </a:solidFill>
              </a:rPr>
              <a:t>سراسر جهان قابل مقایسه </a:t>
            </a:r>
            <a:r>
              <a:rPr lang="fa-IR" sz="2800" dirty="0">
                <a:solidFill>
                  <a:schemeClr val="tx1"/>
                </a:solidFill>
              </a:rPr>
              <a:t>باشند صرفنظر از این که در کجا، کی و با چه روشی انجام شده اند»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</a:rPr>
              <a:t>شماره ی اکتبر 2013 (آبان 92) </a:t>
            </a:r>
            <a:r>
              <a:rPr lang="en-US" sz="2400" dirty="0">
                <a:solidFill>
                  <a:schemeClr val="tx1"/>
                </a:solidFill>
              </a:rPr>
              <a:t>CLN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41175" y="2363789"/>
            <a:ext cx="600774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4000">
                <a:solidFill>
                  <a:srgbClr val="FF0000"/>
                </a:solidFill>
              </a:rPr>
              <a:t>چرا باید «میزان» باشیم؟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8" y="1681163"/>
            <a:ext cx="8528737" cy="470535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8000" dirty="0">
              <a:solidFill>
                <a:srgbClr val="002060"/>
              </a:solidFill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19113" y="2025651"/>
            <a:ext cx="833582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4000">
                <a:solidFill>
                  <a:srgbClr val="FF0000"/>
                </a:solidFill>
              </a:rPr>
              <a:t>رسیدن رد آن به یک روش و/یا ماده‌ی مرجع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36" y="3309939"/>
            <a:ext cx="79881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r" rt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خطای مجاز کل کوچکتر از روش موردارزیابی (پایش کیفیت بسیار سختگیرانه)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50195" y="5080001"/>
            <a:ext cx="79047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4000">
                <a:solidFill>
                  <a:srgbClr val="FF0000"/>
                </a:solidFill>
              </a:rPr>
              <a:t>رفتارش با نمونه‌ی موردمقایسه همسان با روش ما باشد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7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mtClean="0"/>
              <a:t>ویژگی های روش مقیاس:</a:t>
            </a:r>
            <a:endParaRPr lang="en-US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2258" y="2163764"/>
            <a:ext cx="3939271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 b="1" i="1"/>
              <a:t>ردیاب‌پذیر بودن؛ </a:t>
            </a:r>
            <a:r>
              <a:rPr lang="en-US" sz="3200" b="1" i="1"/>
              <a:t>TRACEABILTY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257" y="3308350"/>
            <a:ext cx="5538558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 b="1" i="1"/>
              <a:t>عدم قطعیت؛ </a:t>
            </a:r>
            <a:r>
              <a:rPr lang="en-US" sz="3200" b="1" i="1"/>
              <a:t>MEASURMENT UNCERTAINTY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2257" y="5062538"/>
            <a:ext cx="3818997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 b="1" i="1"/>
              <a:t>تبادل‌پذیری؛ </a:t>
            </a:r>
            <a:r>
              <a:rPr lang="en-US" sz="3200" b="1" i="1"/>
              <a:t>COMMUTABILTY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5588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0577" y="2300288"/>
            <a:ext cx="2133971" cy="5953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مرجع اولیه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2330459" y="1069976"/>
            <a:ext cx="2979461" cy="1230313"/>
          </a:xfrm>
          <a:prstGeom prst="downArrow">
            <a:avLst>
              <a:gd name="adj1" fmla="val 79314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 مرجع اولیه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عدم قطعیت کامل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با واحد </a:t>
            </a:r>
            <a:r>
              <a:rPr lang="en-US" b="1" dirty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6" name="Down Arrow 5"/>
          <p:cNvSpPr/>
          <p:nvPr/>
        </p:nvSpPr>
        <p:spPr>
          <a:xfrm>
            <a:off x="2285206" y="3043238"/>
            <a:ext cx="3024713" cy="1084262"/>
          </a:xfrm>
          <a:prstGeom prst="downArrow">
            <a:avLst>
              <a:gd name="adj1" fmla="val 78151"/>
              <a:gd name="adj2" fmla="val 5112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مرجع ثانویه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- زمینه همانند نمونه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8654" y="4124326"/>
            <a:ext cx="2133971" cy="6143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انتخابی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2370946" y="4906964"/>
            <a:ext cx="2781783" cy="846137"/>
          </a:xfrm>
          <a:prstGeom prst="downArrow">
            <a:avLst>
              <a:gd name="adj1" fmla="val 83378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کالیبراتور روزمره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4852" y="5867400"/>
            <a:ext cx="2133971" cy="611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روزمره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142900" y="5575301"/>
            <a:ext cx="1714798" cy="12366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نمونه‌ی بیمار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70827" y="6046788"/>
            <a:ext cx="571599" cy="431800"/>
          </a:xfrm>
          <a:prstGeom prst="rightArrow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16945" y="5978526"/>
            <a:ext cx="571599" cy="430213"/>
          </a:xfrm>
          <a:prstGeom prst="rightArrow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1184" y="5553076"/>
            <a:ext cx="1714798" cy="12366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جواب بیمار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>
          <a:xfrm rot="10800000">
            <a:off x="7526128" y="1069654"/>
            <a:ext cx="982820" cy="51882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8000 w 10000"/>
              <a:gd name="connsiteY2" fmla="*/ 10000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6515 w 10000"/>
              <a:gd name="connsiteY2" fmla="*/ 9980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5900 w 10000"/>
              <a:gd name="connsiteY2" fmla="*/ 10018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5900 w 10000"/>
              <a:gd name="connsiteY2" fmla="*/ 10018 h 10039"/>
              <a:gd name="connsiteX3" fmla="*/ 4492 w 10000"/>
              <a:gd name="connsiteY3" fmla="*/ 10039 h 10039"/>
              <a:gd name="connsiteX4" fmla="*/ 0 w 10000"/>
              <a:gd name="connsiteY4" fmla="*/ 0 h 10039"/>
              <a:gd name="connsiteX0" fmla="*/ 0 w 8945"/>
              <a:gd name="connsiteY0" fmla="*/ 0 h 10115"/>
              <a:gd name="connsiteX1" fmla="*/ 8945 w 8945"/>
              <a:gd name="connsiteY1" fmla="*/ 76 h 10115"/>
              <a:gd name="connsiteX2" fmla="*/ 4845 w 8945"/>
              <a:gd name="connsiteY2" fmla="*/ 10094 h 10115"/>
              <a:gd name="connsiteX3" fmla="*/ 3437 w 8945"/>
              <a:gd name="connsiteY3" fmla="*/ 10115 h 10115"/>
              <a:gd name="connsiteX4" fmla="*/ 0 w 8945"/>
              <a:gd name="connsiteY4" fmla="*/ 0 h 10115"/>
              <a:gd name="connsiteX0" fmla="*/ 0 w 8133"/>
              <a:gd name="connsiteY0" fmla="*/ 0 h 10000"/>
              <a:gd name="connsiteX1" fmla="*/ 8133 w 8133"/>
              <a:gd name="connsiteY1" fmla="*/ 37 h 10000"/>
              <a:gd name="connsiteX2" fmla="*/ 5416 w 8133"/>
              <a:gd name="connsiteY2" fmla="*/ 9979 h 10000"/>
              <a:gd name="connsiteX3" fmla="*/ 3842 w 8133"/>
              <a:gd name="connsiteY3" fmla="*/ 10000 h 10000"/>
              <a:gd name="connsiteX4" fmla="*/ 0 w 8133"/>
              <a:gd name="connsiteY4" fmla="*/ 0 h 10000"/>
              <a:gd name="connsiteX0" fmla="*/ 0 w 10000"/>
              <a:gd name="connsiteY0" fmla="*/ 0 h 10036"/>
              <a:gd name="connsiteX1" fmla="*/ 10000 w 10000"/>
              <a:gd name="connsiteY1" fmla="*/ 37 h 10036"/>
              <a:gd name="connsiteX2" fmla="*/ 6659 w 10000"/>
              <a:gd name="connsiteY2" fmla="*/ 10036 h 10036"/>
              <a:gd name="connsiteX3" fmla="*/ 4724 w 10000"/>
              <a:gd name="connsiteY3" fmla="*/ 10000 h 10036"/>
              <a:gd name="connsiteX4" fmla="*/ 0 w 10000"/>
              <a:gd name="connsiteY4" fmla="*/ 0 h 10036"/>
              <a:gd name="connsiteX0" fmla="*/ 0 w 10000"/>
              <a:gd name="connsiteY0" fmla="*/ 0 h 10036"/>
              <a:gd name="connsiteX1" fmla="*/ 10000 w 10000"/>
              <a:gd name="connsiteY1" fmla="*/ 37 h 10036"/>
              <a:gd name="connsiteX2" fmla="*/ 6659 w 10000"/>
              <a:gd name="connsiteY2" fmla="*/ 10036 h 10036"/>
              <a:gd name="connsiteX3" fmla="*/ 4724 w 10000"/>
              <a:gd name="connsiteY3" fmla="*/ 10019 h 10036"/>
              <a:gd name="connsiteX4" fmla="*/ 0 w 10000"/>
              <a:gd name="connsiteY4" fmla="*/ 0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6">
                <a:moveTo>
                  <a:pt x="0" y="0"/>
                </a:moveTo>
                <a:lnTo>
                  <a:pt x="10000" y="37"/>
                </a:lnTo>
                <a:lnTo>
                  <a:pt x="6659" y="10036"/>
                </a:lnTo>
                <a:lnTo>
                  <a:pt x="4724" y="100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63D4">
                  <a:tint val="66000"/>
                  <a:satMod val="160000"/>
                </a:srgbClr>
              </a:gs>
              <a:gs pos="50000">
                <a:srgbClr val="F363D4">
                  <a:tint val="44500"/>
                  <a:satMod val="160000"/>
                </a:srgbClr>
              </a:gs>
              <a:gs pos="100000">
                <a:srgbClr val="F363D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34367" y="2335830"/>
            <a:ext cx="738664" cy="31997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7030A0"/>
                </a:solidFill>
                <a:latin typeface="+mn-lt"/>
                <a:cs typeface="+mn-cs"/>
              </a:rPr>
              <a:t>عدم قطعیعت</a:t>
            </a:r>
            <a:endParaRPr lang="en-US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30737" name="TextBox 4"/>
          <p:cNvSpPr txBox="1">
            <a:spLocks noChangeArrowheads="1"/>
          </p:cNvSpPr>
          <p:nvPr/>
        </p:nvSpPr>
        <p:spPr bwMode="auto">
          <a:xfrm>
            <a:off x="582317" y="563563"/>
            <a:ext cx="7980955" cy="461962"/>
          </a:xfrm>
          <a:prstGeom prst="rect">
            <a:avLst/>
          </a:prstGeo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/>
              <a:t>پیشنهاد </a:t>
            </a:r>
            <a:r>
              <a:rPr lang="en-US" sz="2400" b="1"/>
              <a:t>Tietz</a:t>
            </a:r>
            <a:r>
              <a:rPr lang="fa-IR" sz="2400" b="1"/>
              <a:t> در 1977؛ پذیرفته و ارائه شده به وسیله‌ی </a:t>
            </a:r>
            <a:r>
              <a:rPr lang="en-US" sz="2400" b="1"/>
              <a:t>ISO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317" y="58739"/>
            <a:ext cx="7980955" cy="522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0070C0"/>
                </a:solidFill>
              </a:rPr>
              <a:t>سلسله مراتب ردیابی‌پذیری روش‌های روزمره به یک روش مرجع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650" y="2152651"/>
            <a:ext cx="2133971" cy="5953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مرجع اولیه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502531" y="922338"/>
            <a:ext cx="2979461" cy="1230312"/>
          </a:xfrm>
          <a:prstGeom prst="downArrow">
            <a:avLst>
              <a:gd name="adj1" fmla="val 79314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 مرجع اولیه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عدم قطعیت کامل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با واحد </a:t>
            </a:r>
            <a:r>
              <a:rPr lang="en-US" b="1" dirty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7279" y="2895600"/>
            <a:ext cx="3024713" cy="1084263"/>
          </a:xfrm>
          <a:prstGeom prst="downArrow">
            <a:avLst>
              <a:gd name="adj1" fmla="val 78151"/>
              <a:gd name="adj2" fmla="val 5112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مرجع ثانویه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- زمینه همانند نمونه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727" y="3976688"/>
            <a:ext cx="2133971" cy="6143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انتخابی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543019" y="4759325"/>
            <a:ext cx="2781783" cy="846138"/>
          </a:xfrm>
          <a:prstGeom prst="downArrow">
            <a:avLst>
              <a:gd name="adj1" fmla="val 83378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کالیبراتور روزمره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925" y="5719764"/>
            <a:ext cx="2133971" cy="6111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روزمره</a:t>
            </a:r>
            <a:endParaRPr lang="en-US" sz="2400" b="1" dirty="0"/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7030671" y="1477963"/>
            <a:ext cx="1905331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600" b="1">
                <a:solidFill>
                  <a:srgbClr val="FF0000"/>
                </a:solidFill>
              </a:rPr>
              <a:t>کورتیزول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1992" y="407988"/>
            <a:ext cx="3048529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PRM</a:t>
            </a:r>
            <a:r>
              <a:rPr lang="fa-IR" b="1" dirty="0">
                <a:latin typeface="+mn-lt"/>
                <a:cs typeface="+mn-cs"/>
              </a:rPr>
              <a:t>: </a:t>
            </a:r>
            <a:r>
              <a:rPr lang="fa-IR" dirty="0">
                <a:latin typeface="+mn-lt"/>
                <a:cs typeface="+mn-cs"/>
              </a:rPr>
              <a:t>کریستال کورتیزول؛ بررسی شیمیایی برای ناخالصی</a:t>
            </a:r>
            <a:endParaRPr lang="en-US" dirty="0"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NIST SRM 92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925" y="1201738"/>
            <a:ext cx="30485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کالیبراتور اولیه: </a:t>
            </a:r>
            <a:r>
              <a:rPr lang="fa-IR" dirty="0">
                <a:latin typeface="+mn-lt"/>
                <a:cs typeface="+mn-cs"/>
              </a:rPr>
              <a:t>فرآورده‌ی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fa-IR" dirty="0">
                <a:latin typeface="+mn-lt"/>
                <a:cs typeface="+mn-cs"/>
              </a:rPr>
              <a:t>کورتیزول با خلوص معین، مثلا </a:t>
            </a:r>
            <a:r>
              <a:rPr lang="en-US" dirty="0">
                <a:latin typeface="+mn-lt"/>
                <a:cs typeface="+mn-cs"/>
              </a:rPr>
              <a:t>0.998</a:t>
            </a:r>
            <a:r>
              <a:rPr lang="fa-IR" dirty="0">
                <a:latin typeface="+mn-lt"/>
                <a:cs typeface="+mn-cs"/>
              </a:rPr>
              <a:t> و </a:t>
            </a:r>
            <a:r>
              <a:rPr lang="en-US" dirty="0">
                <a:latin typeface="+mn-lt"/>
                <a:cs typeface="+mn-cs"/>
              </a:rPr>
              <a:t>CI 95%</a:t>
            </a:r>
            <a:r>
              <a:rPr lang="fa-IR" dirty="0">
                <a:latin typeface="+mn-lt"/>
                <a:cs typeface="+mn-cs"/>
              </a:rPr>
              <a:t> برابر </a:t>
            </a:r>
            <a:r>
              <a:rPr lang="en-US" dirty="0">
                <a:latin typeface="+mn-lt"/>
                <a:cs typeface="+mn-cs"/>
              </a:rPr>
              <a:t>0.001</a:t>
            </a:r>
            <a:r>
              <a:rPr lang="fa-IR" dirty="0">
                <a:latin typeface="+mn-lt"/>
                <a:cs typeface="+mn-cs"/>
              </a:rPr>
              <a:t>± 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96103" y="2265363"/>
            <a:ext cx="1676691" cy="400050"/>
          </a:xfrm>
          <a:prstGeom prst="rect">
            <a:avLst/>
          </a:prstGeom>
          <a:solidFill>
            <a:srgbClr val="F363D4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1"/>
              <a:t>ID-GC-MS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5261" y="2822576"/>
            <a:ext cx="30485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cs typeface="+mn-cs"/>
              </a:rPr>
              <a:t>یک مجموعه سرم انسانی تکی ساخت </a:t>
            </a:r>
            <a:r>
              <a:rPr lang="en-US" dirty="0">
                <a:latin typeface="+mn-lt"/>
                <a:cs typeface="+mn-cs"/>
              </a:rPr>
              <a:t>IRMM</a:t>
            </a:r>
            <a:endParaRPr lang="fa-IR" dirty="0"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ERM-DA451/IFCC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530" y="3709988"/>
            <a:ext cx="3048529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تبادل‌پذیر</a:t>
            </a:r>
            <a:r>
              <a:rPr lang="fa-IR" dirty="0">
                <a:latin typeface="+mn-lt"/>
                <a:cs typeface="+mn-cs"/>
              </a:rPr>
              <a:t> با روش انتخابی مورد نظر 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4195" y="5087938"/>
            <a:ext cx="3048529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تبادل‌پذیر</a:t>
            </a:r>
            <a:r>
              <a:rPr lang="fa-IR" dirty="0">
                <a:latin typeface="+mn-lt"/>
                <a:cs typeface="+mn-cs"/>
              </a:rPr>
              <a:t> با روش روش روزمره</a:t>
            </a:r>
            <a:endParaRPr lang="en-US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3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80" y="1219201"/>
            <a:ext cx="8385837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800" dirty="0">
                <a:latin typeface="+mn-lt"/>
                <a:cs typeface="+mn-cs"/>
              </a:rPr>
              <a:t>تا 2012 حدود 30 آنالیت ردیابی‌پذیر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fa-IR" sz="2800" dirty="0">
                <a:latin typeface="+mn-lt"/>
                <a:cs typeface="+mn-cs"/>
              </a:rPr>
              <a:t>به واحدهای </a:t>
            </a:r>
            <a:r>
              <a:rPr lang="en-US" sz="2800" dirty="0">
                <a:latin typeface="+mn-lt"/>
                <a:cs typeface="+mn-cs"/>
              </a:rPr>
              <a:t>SI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2746" y="2387601"/>
            <a:ext cx="8420371" cy="523875"/>
          </a:xfrm>
          <a:prstGeom prst="rect">
            <a:avLst/>
          </a:prstGeom>
          <a:solidFill>
            <a:srgbClr val="F363D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fa-IR" sz="2800"/>
              <a:t>الکترولیت‌ها، متابولیت‌ها، استروئیدهای و هورمون‌های تیروئیدی</a:t>
            </a:r>
            <a:endParaRPr lang="en-US" sz="2800"/>
          </a:p>
        </p:txBody>
      </p:sp>
      <p:sp>
        <p:nvSpPr>
          <p:cNvPr id="33" name="TextBox 32"/>
          <p:cNvSpPr txBox="1"/>
          <p:nvPr/>
        </p:nvSpPr>
        <p:spPr>
          <a:xfrm>
            <a:off x="414410" y="3435351"/>
            <a:ext cx="8438234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>
                <a:latin typeface="+mn-lt"/>
                <a:cs typeface="+mn-cs"/>
              </a:rPr>
              <a:t>ERM-DA470K</a:t>
            </a:r>
            <a:r>
              <a:rPr lang="fa-IR" sz="2800" dirty="0">
                <a:latin typeface="+mn-lt"/>
                <a:cs typeface="+mn-cs"/>
              </a:rPr>
              <a:t>: پروتئین‌های سرم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4883" y="4724401"/>
            <a:ext cx="8438234" cy="523875"/>
          </a:xfrm>
          <a:prstGeom prst="rect">
            <a:avLst/>
          </a:prstGeom>
          <a:solidFill>
            <a:srgbClr val="F363D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fa-IR" sz="2800"/>
              <a:t>مشکل با هورمون‌های پروتئینی 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414053" y="984551"/>
            <a:ext cx="8438056" cy="3662541"/>
          </a:xfrm>
          <a:prstGeom prst="rect">
            <a:avLst/>
          </a:prstGeom>
          <a:solidFill>
            <a:srgbClr val="E5E943"/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b="1" i="1" dirty="0">
                <a:solidFill>
                  <a:srgbClr val="0070C0"/>
                </a:solidFill>
                <a:latin typeface="+mn-lt"/>
                <a:cs typeface="+mn-cs"/>
              </a:rPr>
              <a:t>ERM-DA471K</a:t>
            </a:r>
            <a:r>
              <a:rPr lang="fa-IR" sz="36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3600" dirty="0">
                <a:latin typeface="+mn-lt"/>
                <a:cs typeface="+mn-cs"/>
              </a:rPr>
              <a:t>for </a:t>
            </a:r>
            <a:r>
              <a:rPr lang="en-US" sz="3600" dirty="0" err="1">
                <a:latin typeface="+mn-lt"/>
                <a:cs typeface="+mn-cs"/>
              </a:rPr>
              <a:t>cystatin</a:t>
            </a:r>
            <a:r>
              <a:rPr lang="en-US" sz="3600" dirty="0">
                <a:latin typeface="+mn-lt"/>
                <a:cs typeface="+mn-cs"/>
              </a:rPr>
              <a:t> C </a:t>
            </a:r>
            <a:endParaRPr lang="fa-IR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…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commutable</a:t>
            </a:r>
            <a:r>
              <a:rPr lang="en-US" sz="2800" dirty="0">
                <a:latin typeface="+mn-lt"/>
                <a:cs typeface="+mn-cs"/>
              </a:rPr>
              <a:t> for …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Siemens N Latex </a:t>
            </a:r>
            <a:r>
              <a:rPr lang="en-US" sz="2800" dirty="0" err="1">
                <a:latin typeface="+mn-lt"/>
                <a:cs typeface="+mn-cs"/>
              </a:rPr>
              <a:t>cystatin</a:t>
            </a:r>
            <a:r>
              <a:rPr lang="en-US" sz="2800" dirty="0">
                <a:latin typeface="+mn-lt"/>
                <a:cs typeface="+mn-cs"/>
              </a:rPr>
              <a:t> C Test Kit run on a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BN </a:t>
            </a:r>
            <a:r>
              <a:rPr lang="en-US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ProSpec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(Siemens Healthcare Diagnostics), the 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Sentinel CH </a:t>
            </a:r>
            <a:r>
              <a:rPr lang="en-US" sz="2800" dirty="0">
                <a:latin typeface="+mn-lt"/>
                <a:cs typeface="+mn-cs"/>
              </a:rPr>
              <a:t>assay run on an 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Architect c16000 </a:t>
            </a:r>
            <a:r>
              <a:rPr lang="en-US" sz="2800" dirty="0">
                <a:latin typeface="+mn-lt"/>
                <a:cs typeface="+mn-cs"/>
              </a:rPr>
              <a:t>(Abbott Laboratories), and the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Gentian </a:t>
            </a:r>
            <a:r>
              <a:rPr lang="en-US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cystatin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C immunoassay performed on an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Architect ci8200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3693" y="4473575"/>
            <a:ext cx="8437043" cy="1384995"/>
          </a:xfrm>
          <a:prstGeom prst="rect">
            <a:avLst/>
          </a:prstGeom>
          <a:solidFill>
            <a:srgbClr val="00FF99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800"/>
              <a:t>The commutability of ERM-DA471/IFCC for use with additional manufacturer’s measurement procedures is being evaluated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77" y="1681163"/>
            <a:ext cx="88193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  <a:cs typeface="+mn-cs"/>
              </a:rPr>
              <a:t>JCTLM</a:t>
            </a:r>
            <a:endParaRPr lang="en-US" sz="4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77" y="2954338"/>
            <a:ext cx="88193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  <a:cs typeface="+mn-cs"/>
              </a:rPr>
              <a:t>IVD Directive EC 98/79/2003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225" y="4080989"/>
            <a:ext cx="8830533" cy="2628000"/>
          </a:xfrm>
          <a:prstGeom prst="rec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ISO-15189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نتیجه‌ها باید به طور جهانی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قابل مقایسه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باشند و این نیازمند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ردیابی‌پذیری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مترولوژیک و گزارش کردن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عدم قطعیت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است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22" grpId="0" animBg="1"/>
      <p:bldP spid="2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mtClean="0"/>
              <a:t>عواملی که باید در نظر گرفت:</a:t>
            </a:r>
            <a:endParaRPr lang="en-US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9387" y="2116139"/>
            <a:ext cx="8601378" cy="44481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31813" indent="-422275" algn="r" rtl="1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fa-IR" dirty="0" smtClean="0"/>
          </a:p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a-IR" b="1" dirty="0" smtClean="0">
                <a:solidFill>
                  <a:srgbClr val="FF0000"/>
                </a:solidFill>
              </a:rPr>
              <a:t>تبادل‌پذیری </a:t>
            </a:r>
            <a:r>
              <a:rPr lang="fa-IR" b="1" dirty="0">
                <a:solidFill>
                  <a:srgbClr val="FF0000"/>
                </a:solidFill>
              </a:rPr>
              <a:t>نمونه</a:t>
            </a:r>
            <a:r>
              <a:rPr lang="fa-IR" b="1" dirty="0"/>
              <a:t>؛ نمونه‌ی بیماران</a:t>
            </a:r>
            <a:endParaRPr lang="fa-IR" b="1" dirty="0" smtClean="0">
              <a:solidFill>
                <a:schemeClr val="tx1"/>
              </a:solidFill>
            </a:endParaRPr>
          </a:p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a-IR" b="1" dirty="0" smtClean="0"/>
              <a:t>سطح‌های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/>
              <a:t>تصمیم‌گیری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</a:p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a-IR" b="1" dirty="0">
                <a:solidFill>
                  <a:srgbClr val="FF0000"/>
                </a:solidFill>
              </a:rPr>
              <a:t>تعداد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نمونه: </a:t>
            </a:r>
            <a:r>
              <a:rPr lang="fa-IR" b="1" dirty="0"/>
              <a:t>دست کم 40 </a:t>
            </a:r>
            <a:r>
              <a:rPr lang="en-US" b="1" dirty="0"/>
              <a:t> </a:t>
            </a:r>
            <a:r>
              <a:rPr lang="fa-IR" b="1" dirty="0"/>
              <a:t>نمونه‌ی بیمار در گستره‌ی با اهمیت از نظر بالینی</a:t>
            </a:r>
          </a:p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a-IR" b="1" dirty="0"/>
              <a:t>دست کم در طول 5 روز کاری؛ در طول 20 روز بهتر است</a:t>
            </a:r>
          </a:p>
          <a:p>
            <a:pPr algn="r" rtl="1" fontAlgn="auto">
              <a:spcBef>
                <a:spcPts val="180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fa-IR" b="1" dirty="0">
                <a:solidFill>
                  <a:srgbClr val="FF0000"/>
                </a:solidFill>
              </a:rPr>
              <a:t>به صورت دوتایی </a:t>
            </a:r>
            <a:r>
              <a:rPr lang="fa-IR" b="1" dirty="0"/>
              <a:t>با هر دو روش</a:t>
            </a:r>
            <a:endParaRPr lang="en-US" b="1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02412" y="2244725"/>
            <a:ext cx="7797566" cy="4319588"/>
          </a:xfrm>
          <a:prstGeom prst="homePlat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FF0000"/>
                </a:solidFill>
              </a:rPr>
              <a:t>کیفیت</a:t>
            </a:r>
            <a:r>
              <a:rPr lang="fa-IR" sz="2800" dirty="0">
                <a:solidFill>
                  <a:schemeClr val="tx1"/>
                </a:solidFill>
              </a:rPr>
              <a:t> نمونه مهمتر است از تعداد: اگر </a:t>
            </a:r>
            <a:r>
              <a:rPr lang="fa-IR" sz="2800" dirty="0"/>
              <a:t>سطح نمونه‌ها در تمام </a:t>
            </a:r>
            <a:r>
              <a:rPr lang="fa-IR" sz="2800" b="1" dirty="0">
                <a:solidFill>
                  <a:srgbClr val="FF0000"/>
                </a:solidFill>
              </a:rPr>
              <a:t>گستره‌ی</a:t>
            </a:r>
            <a:r>
              <a:rPr lang="fa-IR" sz="2800" b="1" dirty="0">
                <a:solidFill>
                  <a:srgbClr val="00B050"/>
                </a:solidFill>
              </a:rPr>
              <a:t> </a:t>
            </a:r>
            <a:r>
              <a:rPr lang="fa-IR" sz="2800" b="1" dirty="0">
                <a:solidFill>
                  <a:srgbClr val="FF0000"/>
                </a:solidFill>
              </a:rPr>
              <a:t>مهم</a:t>
            </a:r>
            <a:r>
              <a:rPr lang="fa-IR" sz="2800" b="1" dirty="0">
                <a:solidFill>
                  <a:srgbClr val="00B050"/>
                </a:solidFill>
              </a:rPr>
              <a:t> </a:t>
            </a:r>
            <a:r>
              <a:rPr lang="fa-IR" sz="2800" b="1" dirty="0">
                <a:solidFill>
                  <a:srgbClr val="FF0000"/>
                </a:solidFill>
              </a:rPr>
              <a:t>بالینی</a:t>
            </a:r>
            <a:r>
              <a:rPr lang="fa-IR" sz="2800" b="1" dirty="0">
                <a:solidFill>
                  <a:srgbClr val="00B050"/>
                </a:solidFill>
              </a:rPr>
              <a:t> </a:t>
            </a:r>
            <a:r>
              <a:rPr lang="fa-IR" sz="2800" dirty="0"/>
              <a:t>گسترده باشد، 20 نمونه‌ هم کافی است </a:t>
            </a:r>
            <a:endParaRPr lang="en-US" sz="2800" dirty="0"/>
          </a:p>
          <a:p>
            <a:pPr marL="285750" indent="-285750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800" dirty="0">
                <a:solidFill>
                  <a:schemeClr val="tx1"/>
                </a:solidFill>
              </a:rPr>
              <a:t>اگر </a:t>
            </a:r>
            <a:r>
              <a:rPr lang="fa-IR" sz="2800" b="1" dirty="0">
                <a:solidFill>
                  <a:srgbClr val="FF0000"/>
                </a:solidFill>
              </a:rPr>
              <a:t>اساس سنجش </a:t>
            </a:r>
            <a:r>
              <a:rPr lang="fa-IR" sz="2800" dirty="0">
                <a:solidFill>
                  <a:schemeClr val="tx1"/>
                </a:solidFill>
              </a:rPr>
              <a:t>فرق </a:t>
            </a:r>
            <a:r>
              <a:rPr lang="fa-IR" sz="2800" dirty="0"/>
              <a:t>می‌</a:t>
            </a:r>
            <a:r>
              <a:rPr lang="fa-IR" sz="2800" dirty="0">
                <a:solidFill>
                  <a:schemeClr val="tx1"/>
                </a:solidFill>
              </a:rPr>
              <a:t>کند، باید 100 تا 200 نمونه استفاده شود تا اثر </a:t>
            </a:r>
            <a:r>
              <a:rPr lang="fa-IR" sz="2800" b="1" dirty="0">
                <a:solidFill>
                  <a:srgbClr val="FF0000"/>
                </a:solidFill>
              </a:rPr>
              <a:t>مداخله‌گرها</a:t>
            </a:r>
            <a:r>
              <a:rPr lang="fa-IR" sz="2800" dirty="0"/>
              <a:t> بررسی شود.</a:t>
            </a:r>
            <a:endParaRPr lang="fa-I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5588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7200" dirty="0" smtClean="0">
                <a:solidFill>
                  <a:srgbClr val="7030A0"/>
                </a:solidFill>
              </a:rPr>
              <a:t>ارزشیابی/تاییدکردن</a:t>
            </a:r>
            <a:br>
              <a:rPr lang="fa-IR" sz="7200" dirty="0" smtClean="0">
                <a:solidFill>
                  <a:srgbClr val="7030A0"/>
                </a:solidFill>
              </a:rPr>
            </a:br>
            <a:r>
              <a:rPr lang="fa-IR" sz="7200" dirty="0" smtClean="0">
                <a:solidFill>
                  <a:srgbClr val="7030A0"/>
                </a:solidFill>
              </a:rPr>
              <a:t>تعیین </a:t>
            </a:r>
            <a:r>
              <a:rPr lang="fa-IR" sz="7200" dirty="0">
                <a:solidFill>
                  <a:srgbClr val="7030A0"/>
                </a:solidFill>
              </a:rPr>
              <a:t>برنامه‌ی</a:t>
            </a:r>
            <a:r>
              <a:rPr lang="fa-IR" sz="7200" dirty="0"/>
              <a:t> </a:t>
            </a:r>
            <a:r>
              <a:rPr lang="fa-IR" sz="7200" dirty="0">
                <a:solidFill>
                  <a:srgbClr val="7030A0"/>
                </a:solidFill>
              </a:rPr>
              <a:t>پایش</a:t>
            </a:r>
            <a:r>
              <a:rPr lang="fa-IR" sz="7200" dirty="0" smtClean="0"/>
              <a:t> </a:t>
            </a:r>
            <a:r>
              <a:rPr lang="fa-IR" sz="7200" dirty="0" smtClean="0">
                <a:solidFill>
                  <a:srgbClr val="7030A0"/>
                </a:solidFill>
              </a:rPr>
              <a:t>کیفیت اختصاصی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457877" y="5618163"/>
            <a:ext cx="64924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600"/>
              <a:t>حسن بیات؛ دانش آموخته‌ی علوم آزمایشگاهی</a:t>
            </a:r>
            <a:endParaRPr lang="en-US" sz="360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72197" y="4970463"/>
            <a:ext cx="64924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600"/>
              <a:t>کنگره‌ی ارتقای کییفت؛ سی و یکم فروردین 1392</a:t>
            </a:r>
            <a:endParaRPr lang="en-US" sz="360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محاسبه‌ها:</a:t>
            </a:r>
            <a:endParaRPr lang="en-US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8929" y="2603500"/>
            <a:ext cx="8302479" cy="4254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از کافی بودن تعداد داده ها برای برآورد خطا</a:t>
            </a:r>
            <a:endParaRPr lang="fa-IR" sz="2800" b="1" dirty="0" smtClean="0">
              <a:solidFill>
                <a:schemeClr val="tx1"/>
              </a:solidFill>
            </a:endParaRPr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محاسبه و برآورد خطا</a:t>
            </a:r>
            <a:r>
              <a:rPr lang="fa-IR" dirty="0" smtClean="0"/>
              <a:t>     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8929" y="2603500"/>
            <a:ext cx="8302479" cy="4254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 fontAlgn="auto">
              <a:buFont typeface="Wingdings" pitchFamily="2" charset="2"/>
              <a:buChar char="q"/>
              <a:defRPr/>
            </a:pPr>
            <a:endParaRPr lang="en-US" dirty="0" smtClean="0"/>
          </a:p>
          <a:p>
            <a:pPr algn="r" rtl="1" fontAlgn="auto"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chemeClr val="accent5">
                    <a:lumMod val="50000"/>
                  </a:schemeClr>
                </a:solidFill>
              </a:rPr>
              <a:t>کوچک</a:t>
            </a:r>
            <a:r>
              <a:rPr lang="fa-IR" sz="3200" dirty="0" smtClean="0"/>
              <a:t>: </a:t>
            </a:r>
            <a:r>
              <a:rPr lang="fa-IR" sz="2800" dirty="0" smtClean="0"/>
              <a:t>کلسیم، سدیم، پتاسیم</a:t>
            </a:r>
            <a:endParaRPr lang="fa-IR" sz="2800" b="1" dirty="0" smtClean="0">
              <a:solidFill>
                <a:schemeClr val="tx1"/>
              </a:solidFill>
            </a:endParaRPr>
          </a:p>
          <a:p>
            <a:pPr marL="0" indent="0" algn="r" rtl="1" fontAlgn="auto">
              <a:buFont typeface="Wingdings 3" charset="2"/>
              <a:buNone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algn="r" rtl="1" fontAlgn="auto"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chemeClr val="accent5">
                    <a:lumMod val="50000"/>
                  </a:schemeClr>
                </a:solidFill>
              </a:rPr>
              <a:t>بزرگ</a:t>
            </a:r>
            <a:r>
              <a:rPr lang="fa-IR" sz="3200" dirty="0" smtClean="0"/>
              <a:t>: </a:t>
            </a:r>
            <a:r>
              <a:rPr lang="fa-IR" sz="2800" dirty="0" smtClean="0"/>
              <a:t>گلوکز، تریگلیسرید، </a:t>
            </a:r>
            <a:r>
              <a:rPr lang="en-US" sz="2800" dirty="0" smtClean="0"/>
              <a:t>HCG</a:t>
            </a: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46152" y="3194050"/>
            <a:ext cx="18172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/>
              <a:t>بازه‌ی سنجش:</a:t>
            </a:r>
            <a:endParaRPr lang="en-US" sz="32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/>
              <a:t>محاسبه ها؛ 1) بازه ی سنجش </a:t>
            </a:r>
            <a:r>
              <a:rPr lang="fa-IR" dirty="0" smtClean="0">
                <a:solidFill>
                  <a:srgbClr val="FF0000"/>
                </a:solidFill>
              </a:rPr>
              <a:t>کوچک</a:t>
            </a:r>
            <a:r>
              <a:rPr lang="fa-IR" dirty="0" smtClean="0"/>
              <a:t> است: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8929" y="2603500"/>
            <a:ext cx="8302479" cy="4254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پذیری</a:t>
            </a:r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محاسبه‌ی</a:t>
            </a:r>
            <a:r>
              <a:rPr lang="fa-IR" sz="2800" dirty="0" smtClean="0"/>
              <a:t> </a:t>
            </a:r>
            <a:r>
              <a:rPr lang="fa-IR" sz="2800" b="1" dirty="0" smtClean="0"/>
              <a:t>نامیزانی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690090" y="3511550"/>
            <a:ext cx="4197682" cy="695325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آزمون </a:t>
            </a:r>
            <a:r>
              <a:rPr lang="en-US" sz="3200" dirty="0">
                <a:solidFill>
                  <a:schemeClr val="tx1"/>
                </a:solidFill>
              </a:rPr>
              <a:t>t-</a:t>
            </a:r>
            <a:r>
              <a:rPr lang="en-US" sz="3200" dirty="0" err="1">
                <a:solidFill>
                  <a:schemeClr val="tx1"/>
                </a:solidFill>
              </a:rPr>
              <a:t>studeint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054185" y="5054601"/>
            <a:ext cx="4196491" cy="695325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حساب کردن اختلاف میانگین ها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/>
              <a:t>محاسبه ها؛ 1) بازه ی سنجش </a:t>
            </a:r>
            <a:r>
              <a:rPr lang="fa-IR" dirty="0" smtClean="0">
                <a:solidFill>
                  <a:srgbClr val="FF0000"/>
                </a:solidFill>
              </a:rPr>
              <a:t>کوچک</a:t>
            </a:r>
            <a:r>
              <a:rPr lang="fa-IR" dirty="0" smtClean="0"/>
              <a:t> است: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228" y="2290764"/>
            <a:ext cx="8302479" cy="4657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پذیری با آزمون </a:t>
            </a:r>
            <a:r>
              <a:rPr lang="en-US" sz="2800" b="1" dirty="0" smtClean="0"/>
              <a:t>t</a:t>
            </a:r>
            <a:endParaRPr lang="fa-IR" sz="2800" b="1" dirty="0" smtClean="0"/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03902" y="4175126"/>
          <a:ext cx="3019949" cy="22256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5478"/>
                <a:gridCol w="1077873"/>
                <a:gridCol w="90639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</a:t>
                      </a:r>
                      <a:r>
                        <a:rPr lang="fa-IR" dirty="0" smtClean="0"/>
                        <a:t> (آزمون)</a:t>
                      </a:r>
                      <a:endParaRPr lang="en-US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X</a:t>
                      </a:r>
                      <a:r>
                        <a:rPr lang="fa-IR" dirty="0" smtClean="0"/>
                        <a:t> (مرجع)</a:t>
                      </a:r>
                      <a:endParaRPr lang="en-US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</a:t>
                      </a:r>
                      <a:r>
                        <a:rPr lang="en-US" baseline="0" dirty="0" smtClean="0"/>
                        <a:t> – X</a:t>
                      </a:r>
                      <a:endParaRPr lang="en-US" dirty="0"/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 –x1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 – x2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y3 – x3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5191" y="4073525"/>
            <a:ext cx="3179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Sdif</a:t>
            </a:r>
            <a:r>
              <a:rPr lang="en-US" sz="2000" b="1"/>
              <a:t> = √ </a:t>
            </a:r>
            <a:r>
              <a:rPr lang="en-US" sz="2000" b="1">
                <a:latin typeface="Arial" charset="0"/>
              </a:rPr>
              <a:t>(£</a:t>
            </a:r>
            <a:r>
              <a:rPr lang="en-US" sz="2000" b="1"/>
              <a:t> (d – </a:t>
            </a:r>
            <a:r>
              <a:rPr lang="en-US" sz="2000" b="1">
                <a:latin typeface="Arial" charset="0"/>
              </a:rPr>
              <a:t>Bias</a:t>
            </a:r>
            <a:r>
              <a:rPr lang="en-US" sz="2000" b="1"/>
              <a:t>)</a:t>
            </a:r>
            <a:r>
              <a:rPr lang="en-US" sz="2000" b="1" baseline="30000"/>
              <a:t>2</a:t>
            </a:r>
            <a:r>
              <a:rPr lang="en-US" sz="2000" b="1"/>
              <a:t>/ (N – 1)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5191" y="3625850"/>
            <a:ext cx="25614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Bias = Y - X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08818" y="3625850"/>
            <a:ext cx="678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8011" y="3625850"/>
            <a:ext cx="690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5191" y="4491038"/>
            <a:ext cx="2561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t</a:t>
            </a:r>
            <a:r>
              <a:rPr lang="en-US" sz="2000" b="1"/>
              <a:t> = </a:t>
            </a:r>
            <a:r>
              <a:rPr lang="en-US" sz="2000" b="1">
                <a:latin typeface="Arial" charset="0"/>
              </a:rPr>
              <a:t>Bias</a:t>
            </a:r>
            <a:r>
              <a:rPr lang="en-US" sz="2000" b="1"/>
              <a:t> * (N / √ Sdif)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50229" y="6122988"/>
            <a:ext cx="37273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latin typeface="Arial" charset="0"/>
              </a:rPr>
              <a:t>اگر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>
                <a:latin typeface="Arial" charset="0"/>
              </a:rPr>
              <a:t> </a:t>
            </a:r>
            <a:r>
              <a:rPr lang="fa-IR" sz="2000" b="1"/>
              <a:t>بزرگتر است </a:t>
            </a:r>
            <a:r>
              <a:rPr lang="fa-IR" sz="2000" b="1">
                <a:latin typeface="Arial" charset="0"/>
              </a:rPr>
              <a:t>از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/>
              <a:t> بحرانی: </a:t>
            </a:r>
            <a:r>
              <a:rPr lang="fa-IR" sz="2000" b="1">
                <a:solidFill>
                  <a:srgbClr val="FF0000"/>
                </a:solidFill>
              </a:rPr>
              <a:t>اختلاف معنی‌دار است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300393" y="5891214"/>
            <a:ext cx="753796" cy="879475"/>
          </a:xfrm>
          <a:prstGeom prst="donut">
            <a:avLst>
              <a:gd name="adj" fmla="val 107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301878" y="5964238"/>
            <a:ext cx="3086636" cy="696912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/>
              <a:t>"</a:t>
            </a:r>
            <a:r>
              <a:rPr lang="fa-IR" sz="3200" b="1" dirty="0">
                <a:solidFill>
                  <a:srgbClr val="FF0000"/>
                </a:solidFill>
              </a:rPr>
              <a:t>معنی</a:t>
            </a:r>
            <a:r>
              <a:rPr lang="fa-IR" sz="3200" dirty="0"/>
              <a:t>"ش چیه؟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88156" y="5516563"/>
            <a:ext cx="4289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latin typeface="Arial" charset="0"/>
              </a:rPr>
              <a:t>پیدا کردن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/>
              <a:t> بحرانی برای احتمال مورد نظر از جدول توزیع </a:t>
            </a:r>
            <a:r>
              <a:rPr lang="en-US" sz="2000" b="1">
                <a:latin typeface="Arial" charset="0"/>
              </a:rPr>
              <a:t>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7" grpId="0"/>
      <p:bldP spid="21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/>
              <a:t>محاسبه ها؛ 1) بازه ی سنجش </a:t>
            </a:r>
            <a:r>
              <a:rPr lang="fa-IR" dirty="0" smtClean="0">
                <a:solidFill>
                  <a:srgbClr val="FF0000"/>
                </a:solidFill>
              </a:rPr>
              <a:t>کوچک</a:t>
            </a:r>
            <a:r>
              <a:rPr lang="fa-IR" dirty="0" smtClean="0"/>
              <a:t> است: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228" y="2290764"/>
            <a:ext cx="8302479" cy="4657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پذیری</a:t>
            </a:r>
            <a:r>
              <a:rPr lang="en-US" sz="2800" b="1" dirty="0" smtClean="0"/>
              <a:t> </a:t>
            </a:r>
            <a:r>
              <a:rPr lang="fa-IR" sz="2800" b="1" dirty="0" smtClean="0"/>
              <a:t> با آزمون </a:t>
            </a:r>
            <a:r>
              <a:rPr lang="en-US" sz="2800" b="1" dirty="0" smtClean="0"/>
              <a:t>t</a:t>
            </a:r>
            <a:endParaRPr lang="fa-IR" sz="2800" b="1" dirty="0" smtClean="0"/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03902" y="4175126"/>
          <a:ext cx="3019949" cy="22256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5478"/>
                <a:gridCol w="1077873"/>
                <a:gridCol w="90639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</a:t>
                      </a:r>
                      <a:r>
                        <a:rPr lang="fa-IR" dirty="0" smtClean="0"/>
                        <a:t> (آزمون)</a:t>
                      </a:r>
                      <a:endParaRPr lang="en-US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X</a:t>
                      </a:r>
                      <a:r>
                        <a:rPr lang="fa-IR" dirty="0" smtClean="0"/>
                        <a:t> (مرجع)</a:t>
                      </a:r>
                      <a:endParaRPr lang="en-US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</a:t>
                      </a:r>
                      <a:r>
                        <a:rPr lang="en-US" baseline="0" dirty="0" smtClean="0"/>
                        <a:t> – X</a:t>
                      </a:r>
                      <a:endParaRPr lang="en-US" dirty="0"/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 –x1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y2 – x2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y3 – x3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37922" name="TextBox 2"/>
          <p:cNvSpPr txBox="1">
            <a:spLocks noChangeArrowheads="1"/>
          </p:cNvSpPr>
          <p:nvPr/>
        </p:nvSpPr>
        <p:spPr bwMode="auto">
          <a:xfrm>
            <a:off x="4625191" y="4073525"/>
            <a:ext cx="3179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Sdif</a:t>
            </a:r>
            <a:r>
              <a:rPr lang="en-US" sz="2000" b="1"/>
              <a:t> = √ </a:t>
            </a:r>
            <a:r>
              <a:rPr lang="en-US" sz="2000" b="1">
                <a:latin typeface="Arial" charset="0"/>
              </a:rPr>
              <a:t>(£</a:t>
            </a:r>
            <a:r>
              <a:rPr lang="en-US" sz="2000" b="1"/>
              <a:t> (d – </a:t>
            </a:r>
            <a:r>
              <a:rPr lang="en-US" sz="2000" b="1">
                <a:latin typeface="Arial" charset="0"/>
              </a:rPr>
              <a:t>Bias</a:t>
            </a:r>
            <a:r>
              <a:rPr lang="en-US" sz="2000" b="1"/>
              <a:t>)/ (N – 1)</a:t>
            </a:r>
          </a:p>
        </p:txBody>
      </p:sp>
      <p:sp>
        <p:nvSpPr>
          <p:cNvPr id="37923" name="TextBox 8"/>
          <p:cNvSpPr txBox="1">
            <a:spLocks noChangeArrowheads="1"/>
          </p:cNvSpPr>
          <p:nvPr/>
        </p:nvSpPr>
        <p:spPr bwMode="auto">
          <a:xfrm>
            <a:off x="4625191" y="3625850"/>
            <a:ext cx="25614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Bias = Y - X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08818" y="3625850"/>
            <a:ext cx="678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8011" y="3625850"/>
            <a:ext cx="690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5191" y="4491038"/>
            <a:ext cx="385234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t</a:t>
            </a:r>
            <a:r>
              <a:rPr lang="en-US" sz="2000" b="1"/>
              <a:t> = </a:t>
            </a:r>
            <a:r>
              <a:rPr lang="en-US" sz="2000" b="1">
                <a:latin typeface="Arial" charset="0"/>
              </a:rPr>
              <a:t>Bias</a:t>
            </a:r>
            <a:r>
              <a:rPr lang="en-US" sz="2000" b="1"/>
              <a:t> * (N / √ Sdif) </a:t>
            </a:r>
          </a:p>
        </p:txBody>
      </p:sp>
      <p:sp>
        <p:nvSpPr>
          <p:cNvPr id="37927" name="TextBox 16"/>
          <p:cNvSpPr txBox="1">
            <a:spLocks noChangeArrowheads="1"/>
          </p:cNvSpPr>
          <p:nvPr/>
        </p:nvSpPr>
        <p:spPr bwMode="auto">
          <a:xfrm>
            <a:off x="4750229" y="6122988"/>
            <a:ext cx="37273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latin typeface="Arial" charset="0"/>
              </a:rPr>
              <a:t>اگر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>
                <a:latin typeface="Arial" charset="0"/>
              </a:rPr>
              <a:t> </a:t>
            </a:r>
            <a:r>
              <a:rPr lang="fa-IR" sz="2000" b="1"/>
              <a:t>بزرگتر است </a:t>
            </a:r>
            <a:r>
              <a:rPr lang="fa-IR" sz="2000" b="1">
                <a:latin typeface="Arial" charset="0"/>
              </a:rPr>
              <a:t>از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/>
              <a:t> بحرانی: </a:t>
            </a:r>
            <a:r>
              <a:rPr lang="fa-IR" sz="2000" b="1">
                <a:solidFill>
                  <a:srgbClr val="FF0000"/>
                </a:solidFill>
              </a:rPr>
              <a:t>اختلاف معنی‌دار است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300393" y="5891214"/>
            <a:ext cx="753796" cy="879475"/>
          </a:xfrm>
          <a:prstGeom prst="donut">
            <a:avLst>
              <a:gd name="adj" fmla="val 107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301878" y="5964238"/>
            <a:ext cx="3086636" cy="696912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/>
              <a:t>"</a:t>
            </a:r>
            <a:r>
              <a:rPr lang="fa-IR" sz="3200" b="1" dirty="0">
                <a:solidFill>
                  <a:srgbClr val="FF0000"/>
                </a:solidFill>
              </a:rPr>
              <a:t>معنی</a:t>
            </a:r>
            <a:r>
              <a:rPr lang="fa-IR" sz="3200" dirty="0"/>
              <a:t>"ش چیه؟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930" name="TextBox 22"/>
          <p:cNvSpPr txBox="1">
            <a:spLocks noChangeArrowheads="1"/>
          </p:cNvSpPr>
          <p:nvPr/>
        </p:nvSpPr>
        <p:spPr bwMode="auto">
          <a:xfrm>
            <a:off x="4188156" y="5516563"/>
            <a:ext cx="4289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latin typeface="Arial" charset="0"/>
              </a:rPr>
              <a:t>پیدا کردن </a:t>
            </a:r>
            <a:r>
              <a:rPr lang="en-US" sz="2000" b="1">
                <a:latin typeface="Arial" charset="0"/>
              </a:rPr>
              <a:t>t</a:t>
            </a:r>
            <a:r>
              <a:rPr lang="fa-IR" sz="2000" b="1"/>
              <a:t> بحرانی برای احتمال مورد نظر از جدول توزیع </a:t>
            </a:r>
            <a:r>
              <a:rPr lang="en-US" sz="2000" b="1">
                <a:latin typeface="Arial" charset="0"/>
              </a:rPr>
              <a:t>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2228" y="2492376"/>
            <a:ext cx="8302479" cy="445611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4000"/>
                  <a:lumMod val="118000"/>
                </a:schemeClr>
              </a:gs>
              <a:gs pos="100000">
                <a:schemeClr val="accent5">
                  <a:tint val="92000"/>
                  <a:alpha val="100000"/>
                  <a:lumMod val="11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 fontAlgn="auto">
              <a:buFont typeface="Wingdings" pitchFamily="2" charset="2"/>
              <a:buChar char="q"/>
              <a:defRPr/>
            </a:pPr>
            <a:endParaRPr lang="en-US" dirty="0" smtClean="0"/>
          </a:p>
          <a:p>
            <a:pPr algn="r" rtl="1" fontAlgn="auto"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از کافی بودن تعداد داده ها برای برآورد خطا</a:t>
            </a: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buFont typeface="Wingdings" pitchFamily="2" charset="2"/>
              <a:buChar char="Ø"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algn="r" rtl="1" fontAlgn="auto"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محاسبه و برآورد خطا</a:t>
            </a:r>
            <a:r>
              <a:rPr lang="fa-IR" dirty="0" smtClean="0"/>
              <a:t>     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r" rtl="1" fontAlgn="auto"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15216" y="5180014"/>
            <a:ext cx="2561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Bias = Y - 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995540" y="5207000"/>
            <a:ext cx="2060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2491" y="5207000"/>
            <a:ext cx="2060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5879" y="5888039"/>
            <a:ext cx="520750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3900" algn="ctr" rtl="1" fontAlgn="auto">
              <a:spcBef>
                <a:spcPts val="0"/>
              </a:spcBef>
              <a:spcAft>
                <a:spcPts val="0"/>
              </a:spcAft>
              <a:tabLst>
                <a:tab pos="7437438" algn="l"/>
              </a:tabLst>
              <a:defRPr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%Bias = (B / X) * 100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93128" y="5975350"/>
            <a:ext cx="206014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59781" y="973139"/>
            <a:ext cx="6468598" cy="4110037"/>
          </a:xfrm>
          <a:prstGeom prst="rect">
            <a:avLst/>
          </a:prstGeom>
          <a:solidFill>
            <a:srgbClr val="FFFF99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540936" y="1858964"/>
            <a:ext cx="4763" cy="2687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43229" y="3563938"/>
            <a:ext cx="5418285" cy="3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3812" y="3462338"/>
            <a:ext cx="43941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0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545700" y="4551363"/>
            <a:ext cx="5213461" cy="3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86252" y="2798763"/>
            <a:ext cx="1094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2000" b="1"/>
              <a:t>نمودار اختلاف</a:t>
            </a:r>
            <a:endParaRPr lang="en-US" sz="2000" b="1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-5400000">
            <a:off x="834657" y="4052372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Y-X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92501" y="4618039"/>
            <a:ext cx="43941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X</a:t>
            </a:r>
          </a:p>
        </p:txBody>
      </p:sp>
      <p:sp>
        <p:nvSpPr>
          <p:cNvPr id="35" name="32-Point Star 34"/>
          <p:cNvSpPr/>
          <p:nvPr/>
        </p:nvSpPr>
        <p:spPr>
          <a:xfrm>
            <a:off x="1957728" y="3328989"/>
            <a:ext cx="34534" cy="46037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2300687" y="3786189"/>
            <a:ext cx="34534" cy="46037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2547190" y="3068639"/>
            <a:ext cx="34534" cy="46037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4728794" y="3243263"/>
            <a:ext cx="34534" cy="44450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2765112" y="3408364"/>
            <a:ext cx="34534" cy="46037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3124743" y="3022600"/>
            <a:ext cx="34534" cy="46038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2331649" y="3560764"/>
            <a:ext cx="34534" cy="46037"/>
          </a:xfrm>
          <a:prstGeom prst="star32">
            <a:avLst/>
          </a:prstGeom>
          <a:solidFill>
            <a:srgbClr val="4FD1FF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3785655" y="3600450"/>
            <a:ext cx="34534" cy="44450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3430787" y="3016250"/>
            <a:ext cx="34534" cy="460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2330458" y="3521075"/>
            <a:ext cx="34534" cy="46038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4557314" y="3201989"/>
            <a:ext cx="33343" cy="46037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2879431" y="3560764"/>
            <a:ext cx="34534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3168804" y="3459164"/>
            <a:ext cx="33343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2038704" y="3046414"/>
            <a:ext cx="34534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2380473" y="3151189"/>
            <a:ext cx="34534" cy="46037"/>
          </a:xfrm>
          <a:prstGeom prst="star32">
            <a:avLst/>
          </a:prstGeom>
          <a:solidFill>
            <a:srgbClr val="4FD1FF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4326292" y="3144839"/>
            <a:ext cx="33343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4135759" y="3436939"/>
            <a:ext cx="33343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4751419" y="2914650"/>
            <a:ext cx="34534" cy="460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32-Point Star 56"/>
          <p:cNvSpPr/>
          <p:nvPr/>
        </p:nvSpPr>
        <p:spPr>
          <a:xfrm>
            <a:off x="2993751" y="3713164"/>
            <a:ext cx="34534" cy="46037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32-Point Star 57"/>
          <p:cNvSpPr/>
          <p:nvPr/>
        </p:nvSpPr>
        <p:spPr>
          <a:xfrm>
            <a:off x="3283124" y="3611564"/>
            <a:ext cx="33343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32-Point Star 58"/>
          <p:cNvSpPr/>
          <p:nvPr/>
        </p:nvSpPr>
        <p:spPr>
          <a:xfrm>
            <a:off x="3379581" y="3173414"/>
            <a:ext cx="34534" cy="46037"/>
          </a:xfrm>
          <a:prstGeom prst="star32">
            <a:avLst/>
          </a:prstGeom>
          <a:solidFill>
            <a:srgbClr val="4FD1FF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32-Point Star 59"/>
          <p:cNvSpPr/>
          <p:nvPr/>
        </p:nvSpPr>
        <p:spPr>
          <a:xfrm>
            <a:off x="2888958" y="3101975"/>
            <a:ext cx="34534" cy="46038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32-Point Star 60"/>
          <p:cNvSpPr/>
          <p:nvPr/>
        </p:nvSpPr>
        <p:spPr>
          <a:xfrm>
            <a:off x="3957135" y="3211514"/>
            <a:ext cx="34534" cy="46037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32-Point Star 61"/>
          <p:cNvSpPr/>
          <p:nvPr/>
        </p:nvSpPr>
        <p:spPr>
          <a:xfrm>
            <a:off x="3651090" y="3136900"/>
            <a:ext cx="34534" cy="44450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32-Point Star 62"/>
          <p:cNvSpPr/>
          <p:nvPr/>
        </p:nvSpPr>
        <p:spPr>
          <a:xfrm>
            <a:off x="2734150" y="2978150"/>
            <a:ext cx="34534" cy="4445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32-Point Star 63"/>
          <p:cNvSpPr/>
          <p:nvPr/>
        </p:nvSpPr>
        <p:spPr>
          <a:xfrm>
            <a:off x="4977677" y="3240088"/>
            <a:ext cx="34534" cy="4445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32-Point Star 64"/>
          <p:cNvSpPr/>
          <p:nvPr/>
        </p:nvSpPr>
        <p:spPr>
          <a:xfrm>
            <a:off x="4996730" y="3046414"/>
            <a:ext cx="34534" cy="460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32-Point Star 65"/>
          <p:cNvSpPr/>
          <p:nvPr/>
        </p:nvSpPr>
        <p:spPr>
          <a:xfrm>
            <a:off x="3397444" y="3763963"/>
            <a:ext cx="33343" cy="46037"/>
          </a:xfrm>
          <a:prstGeom prst="star32">
            <a:avLst/>
          </a:prstGeom>
          <a:solidFill>
            <a:srgbClr val="4FD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32-Point Star 66"/>
          <p:cNvSpPr/>
          <p:nvPr/>
        </p:nvSpPr>
        <p:spPr>
          <a:xfrm>
            <a:off x="4357254" y="3405189"/>
            <a:ext cx="33343" cy="46037"/>
          </a:xfrm>
          <a:prstGeom prst="star32">
            <a:avLst/>
          </a:prstGeom>
          <a:solidFill>
            <a:srgbClr val="4FD1FF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32-Point Star 67"/>
          <p:cNvSpPr/>
          <p:nvPr/>
        </p:nvSpPr>
        <p:spPr>
          <a:xfrm>
            <a:off x="5315873" y="3663950"/>
            <a:ext cx="33343" cy="46038"/>
          </a:xfrm>
          <a:prstGeom prst="star32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32-Point Star 68"/>
          <p:cNvSpPr/>
          <p:nvPr/>
        </p:nvSpPr>
        <p:spPr>
          <a:xfrm>
            <a:off x="3530817" y="3748089"/>
            <a:ext cx="34534" cy="46037"/>
          </a:xfrm>
          <a:prstGeom prst="star32">
            <a:avLst/>
          </a:prstGeom>
          <a:solidFill>
            <a:srgbClr val="4FD1FF"/>
          </a:solidFill>
          <a:ln>
            <a:solidFill>
              <a:srgbClr val="4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247992" y="3260725"/>
            <a:ext cx="5418285" cy="317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32-Point Star 73"/>
          <p:cNvSpPr/>
          <p:nvPr/>
        </p:nvSpPr>
        <p:spPr>
          <a:xfrm>
            <a:off x="3802327" y="2255839"/>
            <a:ext cx="69068" cy="90487"/>
          </a:xfrm>
          <a:prstGeom prst="star3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Donut 69"/>
          <p:cNvSpPr/>
          <p:nvPr/>
        </p:nvSpPr>
        <p:spPr>
          <a:xfrm>
            <a:off x="3604648" y="1976439"/>
            <a:ext cx="432272" cy="612775"/>
          </a:xfrm>
          <a:prstGeom prst="donut">
            <a:avLst>
              <a:gd name="adj" fmla="val 107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97682" y="125413"/>
            <a:ext cx="4882410" cy="18161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3200" b="1" i="1" dirty="0">
                <a:solidFill>
                  <a:schemeClr val="tx1"/>
                </a:solidFill>
              </a:rPr>
              <a:t>پیش‌نویس </a:t>
            </a:r>
            <a:r>
              <a:rPr lang="en-US" sz="3200" b="1" i="1" dirty="0">
                <a:solidFill>
                  <a:schemeClr val="tx1"/>
                </a:solidFill>
              </a:rPr>
              <a:t>FDA</a:t>
            </a:r>
            <a:r>
              <a:rPr lang="fa-IR" sz="3200" b="1" i="1" dirty="0">
                <a:solidFill>
                  <a:schemeClr val="tx1"/>
                </a:solidFill>
              </a:rPr>
              <a:t> برای کیفیت گلوکومترها:</a:t>
            </a:r>
          </a:p>
          <a:p>
            <a:pPr marL="1546225" indent="-284163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solidFill>
                  <a:srgbClr val="7030A0"/>
                </a:solidFill>
              </a:rPr>
              <a:t>99% درون </a:t>
            </a:r>
            <a:r>
              <a:rPr lang="en-US" sz="3200" dirty="0">
                <a:solidFill>
                  <a:srgbClr val="7030A0"/>
                </a:solidFill>
              </a:rPr>
              <a:t>TEa</a:t>
            </a:r>
            <a:endParaRPr lang="fa-IR" sz="3200" dirty="0">
              <a:solidFill>
                <a:srgbClr val="7030A0"/>
              </a:solidFill>
            </a:endParaRPr>
          </a:p>
          <a:p>
            <a:pPr marL="1600200" indent="-282575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4400" b="1" dirty="0">
                <a:solidFill>
                  <a:srgbClr val="FF0000"/>
                </a:solidFill>
              </a:rPr>
              <a:t>حداکثر اختلاف 20%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75026" y="1901825"/>
            <a:ext cx="4321529" cy="18161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</a:rPr>
              <a:t>مرز نتیجه‌ی</a:t>
            </a:r>
            <a:r>
              <a:rPr lang="fa-IR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</a:rPr>
              <a:t>اختلافدار؛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LER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a-IR" sz="4400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(Limit of Erroneous Result)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/>
      <p:bldP spid="24" grpId="0"/>
      <p:bldP spid="4" grpId="0" animBg="1"/>
      <p:bldP spid="27" grpId="0"/>
      <p:bldP spid="32" grpId="0"/>
      <p:bldP spid="33" grpId="0"/>
      <p:bldP spid="34" grpId="0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2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محاسبه ها؛ بازه ی سنجش کوچک است:</a:t>
            </a:r>
            <a:endParaRPr lang="en-US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558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 smtClean="0"/>
              <a:t>t test</a:t>
            </a:r>
            <a:r>
              <a:rPr lang="fa-IR" sz="2800" b="1" dirty="0" smtClean="0"/>
              <a:t>:</a:t>
            </a:r>
          </a:p>
          <a:p>
            <a:pPr marL="0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Sdif = ((£(y-x) – bias))/(n-1))^1/2</a:t>
            </a:r>
          </a:p>
          <a:p>
            <a:pPr marL="0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 = bias / (</a:t>
            </a:r>
            <a:r>
              <a:rPr lang="en-US" sz="2800" b="1" dirty="0" err="1" smtClean="0">
                <a:solidFill>
                  <a:schemeClr val="tx1"/>
                </a:solidFill>
              </a:rPr>
              <a:t>sdif</a:t>
            </a:r>
            <a:r>
              <a:rPr lang="en-US" sz="2800" b="1" dirty="0" smtClean="0">
                <a:solidFill>
                  <a:schemeClr val="tx1"/>
                </a:solidFill>
              </a:rPr>
              <a:t> / n^1/2)</a:t>
            </a:r>
          </a:p>
          <a:p>
            <a:pPr marL="0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 &gt; t-</a:t>
            </a:r>
            <a:r>
              <a:rPr lang="en-US" sz="2800" b="1" dirty="0" err="1" smtClean="0">
                <a:solidFill>
                  <a:schemeClr val="tx1"/>
                </a:solidFill>
              </a:rPr>
              <a:t>crit</a:t>
            </a:r>
            <a:r>
              <a:rPr lang="en-US" sz="2800" b="1" dirty="0" smtClean="0">
                <a:solidFill>
                  <a:schemeClr val="tx1"/>
                </a:solidFill>
              </a:rPr>
              <a:t> ?</a:t>
            </a: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محاسبه ی نامیزانی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Bias = Y – X</a:t>
            </a: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%Bias </a:t>
            </a:r>
            <a:r>
              <a:rPr lang="en-US" sz="2800" b="1" dirty="0">
                <a:solidFill>
                  <a:schemeClr val="tx1"/>
                </a:solidFill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</a:rPr>
              <a:t>(B / X) * 100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267" y="287338"/>
            <a:ext cx="8381074" cy="65706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مثال: </a:t>
            </a:r>
            <a:r>
              <a:rPr lang="fa-IR" sz="3600" b="1" dirty="0">
                <a:solidFill>
                  <a:srgbClr val="0070C0"/>
                </a:solidFill>
              </a:rPr>
              <a:t>سنجش </a:t>
            </a:r>
            <a:r>
              <a:rPr lang="en-US" sz="3600" b="1" dirty="0">
                <a:solidFill>
                  <a:srgbClr val="0070C0"/>
                </a:solidFill>
              </a:rPr>
              <a:t>T3</a:t>
            </a:r>
            <a:endParaRPr lang="fa-IR" sz="3600" b="1" dirty="0">
              <a:solidFill>
                <a:srgbClr val="0070C0"/>
              </a:solidFill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تعداد نمونه: </a:t>
            </a:r>
            <a:r>
              <a:rPr lang="en-US" sz="2800" dirty="0">
                <a:solidFill>
                  <a:schemeClr val="tx1"/>
                </a:solidFill>
              </a:rPr>
              <a:t>40</a:t>
            </a:r>
            <a:endParaRPr lang="fa-IR" sz="2800" dirty="0">
              <a:solidFill>
                <a:schemeClr val="tx1"/>
              </a:solidFill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میانگین روش </a:t>
            </a:r>
            <a:r>
              <a:rPr lang="fa-IR" sz="2800" dirty="0">
                <a:solidFill>
                  <a:srgbClr val="FF0000"/>
                </a:solidFill>
              </a:rPr>
              <a:t>مرجع</a:t>
            </a:r>
            <a:r>
              <a:rPr lang="fa-IR" sz="2800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1.65 </a:t>
            </a:r>
            <a:r>
              <a:rPr lang="en-US" sz="2800" dirty="0" err="1">
                <a:solidFill>
                  <a:schemeClr val="tx1"/>
                </a:solidFill>
              </a:rPr>
              <a:t>pg</a:t>
            </a:r>
            <a:r>
              <a:rPr lang="en-US" sz="2800" dirty="0">
                <a:solidFill>
                  <a:schemeClr val="tx1"/>
                </a:solidFill>
              </a:rPr>
              <a:t>/L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میانگین آزمایشگاه فلان: </a:t>
            </a:r>
            <a:r>
              <a:rPr lang="en-US" sz="2800" dirty="0">
                <a:solidFill>
                  <a:srgbClr val="FF0000"/>
                </a:solidFill>
              </a:rPr>
              <a:t>1.7  </a:t>
            </a:r>
            <a:r>
              <a:rPr lang="en-US" sz="2800" dirty="0" err="1">
                <a:solidFill>
                  <a:schemeClr val="tx1"/>
                </a:solidFill>
              </a:rPr>
              <a:t>pg</a:t>
            </a:r>
            <a:r>
              <a:rPr lang="en-US" sz="2800" dirty="0">
                <a:solidFill>
                  <a:schemeClr val="tx1"/>
                </a:solidFill>
              </a:rPr>
              <a:t>/L</a:t>
            </a:r>
            <a:endParaRPr lang="fa-IR" sz="2800" dirty="0">
              <a:solidFill>
                <a:schemeClr val="tx1"/>
              </a:solidFill>
            </a:endParaRPr>
          </a:p>
          <a:p>
            <a:pPr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1.2          t-crit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1.7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آیا با احتمال 95% اختلاف قابل اطمینان است؟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خیر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بین دو دستگاه اختلاف وجود ندارد؛ روش مورد بررسی میزان است: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Bias = 0</a:t>
            </a:r>
            <a:endParaRPr lang="fa-IR" sz="2800" i="1" dirty="0">
              <a:solidFill>
                <a:srgbClr val="FF0000"/>
              </a:solidFill>
            </a:endParaRPr>
          </a:p>
          <a:p>
            <a:pPr marL="860425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023938" algn="l"/>
              </a:tabLs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682625" indent="-395288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023938" algn="l"/>
              </a:tabLs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682625" indent="-395288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023938" algn="l"/>
              </a:tabLst>
              <a:defRPr/>
            </a:pPr>
            <a:endParaRPr lang="fa-I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mtClean="0"/>
              <a:t>محاسبه ها؛ بازه ی سنجش کوچک است:</a:t>
            </a:r>
            <a:endParaRPr lang="en-US" smtClean="0"/>
          </a:p>
        </p:txBody>
      </p:sp>
      <p:sp>
        <p:nvSpPr>
          <p:cNvPr id="9" name="Rounded Rectangle 8"/>
          <p:cNvSpPr/>
          <p:nvPr/>
        </p:nvSpPr>
        <p:spPr>
          <a:xfrm>
            <a:off x="358441" y="114301"/>
            <a:ext cx="8382264" cy="65706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مثال: </a:t>
            </a:r>
            <a:r>
              <a:rPr lang="fa-IR" sz="3600" b="1" dirty="0">
                <a:solidFill>
                  <a:srgbClr val="0070C0"/>
                </a:solidFill>
              </a:rPr>
              <a:t>سنجش هموگلوبین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تعداد نمونه: </a:t>
            </a:r>
            <a:r>
              <a:rPr lang="en-US" sz="2800" dirty="0">
                <a:solidFill>
                  <a:schemeClr val="tx1"/>
                </a:solidFill>
              </a:rPr>
              <a:t>45</a:t>
            </a:r>
            <a:endParaRPr lang="fa-IR" sz="2800" dirty="0">
              <a:solidFill>
                <a:schemeClr val="tx1"/>
              </a:solidFill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میانگین روش </a:t>
            </a:r>
            <a:r>
              <a:rPr lang="fa-IR" sz="2800" dirty="0">
                <a:solidFill>
                  <a:srgbClr val="FF0000"/>
                </a:solidFill>
              </a:rPr>
              <a:t>مرجع</a:t>
            </a:r>
            <a:r>
              <a:rPr lang="fa-IR" sz="2800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14.60 </a:t>
            </a:r>
            <a:r>
              <a:rPr lang="en-US" sz="2800" dirty="0">
                <a:solidFill>
                  <a:schemeClr val="tx1"/>
                </a:solidFill>
              </a:rPr>
              <a:t>g/dL</a:t>
            </a:r>
            <a:r>
              <a:rPr lang="fa-IR" sz="2800" dirty="0">
                <a:solidFill>
                  <a:schemeClr val="tx1"/>
                </a:solidFill>
              </a:rPr>
              <a:t>؛        میانگین آزمایشگاه فلان: </a:t>
            </a:r>
            <a:r>
              <a:rPr lang="en-US" sz="2800" dirty="0">
                <a:solidFill>
                  <a:srgbClr val="FF0000"/>
                </a:solidFill>
              </a:rPr>
              <a:t>14.75 </a:t>
            </a:r>
            <a:r>
              <a:rPr lang="en-US" sz="2800" dirty="0" err="1">
                <a:solidFill>
                  <a:schemeClr val="tx1"/>
                </a:solidFill>
              </a:rPr>
              <a:t>meq</a:t>
            </a:r>
            <a:r>
              <a:rPr lang="en-US" sz="2800" dirty="0">
                <a:solidFill>
                  <a:schemeClr val="tx1"/>
                </a:solidFill>
              </a:rPr>
              <a:t>/L</a:t>
            </a:r>
            <a:endParaRPr lang="fa-IR" sz="2800" dirty="0">
              <a:solidFill>
                <a:schemeClr val="tx1"/>
              </a:solidFill>
            </a:endParaRPr>
          </a:p>
          <a:p>
            <a:pPr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t = 4.2          t-crit</a:t>
            </a:r>
            <a:r>
              <a:rPr lang="en-US" sz="2800" baseline="-25000" dirty="0">
                <a:solidFill>
                  <a:schemeClr val="tx1"/>
                </a:solidFill>
              </a:rPr>
              <a:t>0.95</a:t>
            </a:r>
            <a:r>
              <a:rPr lang="en-US" sz="2800" dirty="0">
                <a:solidFill>
                  <a:schemeClr val="tx1"/>
                </a:solidFill>
              </a:rPr>
              <a:t> = 1.7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آیا اختلاف قابل اطمینان است؟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FF0000"/>
                </a:solidFill>
              </a:rPr>
              <a:t>بلی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Bias</a:t>
            </a:r>
            <a:r>
              <a:rPr lang="en-US" sz="2800" dirty="0">
                <a:solidFill>
                  <a:schemeClr val="tx1"/>
                </a:solidFill>
              </a:rPr>
              <a:t> = 14.75 – 14.6 = </a:t>
            </a:r>
            <a:r>
              <a:rPr lang="en-US" sz="2800" dirty="0">
                <a:solidFill>
                  <a:srgbClr val="FF0000"/>
                </a:solidFill>
              </a:rPr>
              <a:t>0.15 </a:t>
            </a:r>
            <a:r>
              <a:rPr lang="en-US" sz="2800" dirty="0" err="1">
                <a:solidFill>
                  <a:schemeClr val="tx1"/>
                </a:solidFill>
              </a:rPr>
              <a:t>meq</a:t>
            </a:r>
            <a:r>
              <a:rPr lang="en-US" sz="2800" dirty="0">
                <a:solidFill>
                  <a:schemeClr val="tx1"/>
                </a:solidFill>
              </a:rPr>
              <a:t>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Bias</a:t>
            </a:r>
            <a:r>
              <a:rPr lang="en-US" sz="2800" dirty="0">
                <a:solidFill>
                  <a:schemeClr val="tx1"/>
                </a:solidFill>
              </a:rPr>
              <a:t> = (0.15/ 14.6) * 100 = </a:t>
            </a:r>
            <a:r>
              <a:rPr lang="en-US" sz="2800" dirty="0">
                <a:solidFill>
                  <a:srgbClr val="FF0000"/>
                </a:solidFill>
              </a:rPr>
              <a:t>1%</a:t>
            </a:r>
            <a:endParaRPr lang="fa-IR" sz="2800" dirty="0">
              <a:solidFill>
                <a:srgbClr val="FF0000"/>
              </a:solidFill>
            </a:endParaRPr>
          </a:p>
          <a:p>
            <a:pPr marL="860425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023938" algn="l"/>
              </a:tabLs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682625" indent="-395288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023938" algn="l"/>
              </a:tabLs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682625" indent="-395288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023938" algn="l"/>
              </a:tabLst>
              <a:defRPr/>
            </a:pP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76008">
            <a:off x="1097948" y="2716214"/>
            <a:ext cx="7266455" cy="922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برآورد قابل اطمنیان «اختلاف»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16971" y="5583239"/>
            <a:ext cx="7266455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>
                <a:solidFill>
                  <a:srgbClr val="7030A0"/>
                </a:solidFill>
              </a:rPr>
              <a:t>داوری: آیا این مقدار نامیزانی </a:t>
            </a:r>
            <a:r>
              <a:rPr lang="fa-IR" sz="5400" b="1">
                <a:solidFill>
                  <a:srgbClr val="FF0000"/>
                </a:solidFill>
              </a:rPr>
              <a:t>مهم</a:t>
            </a:r>
            <a:r>
              <a:rPr lang="fa-IR" sz="5400" b="1">
                <a:solidFill>
                  <a:srgbClr val="7030A0"/>
                </a:solidFill>
              </a:rPr>
              <a:t> است؟</a:t>
            </a:r>
            <a:endParaRPr lang="en-US" sz="5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/>
              <a:t>محاسبه ها؛ 2) بازه‌ی </a:t>
            </a:r>
            <a:r>
              <a:rPr lang="fa-IR" dirty="0" smtClean="0"/>
              <a:t>سنجش </a:t>
            </a:r>
            <a:r>
              <a:rPr lang="fa-IR" b="1" dirty="0">
                <a:solidFill>
                  <a:srgbClr val="FF0000"/>
                </a:solidFill>
              </a:rPr>
              <a:t>وسیع</a:t>
            </a:r>
            <a:r>
              <a:rPr lang="fa-IR" dirty="0"/>
              <a:t> است: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0379" y="2341563"/>
            <a:ext cx="8302479" cy="4254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dirty="0" smtClean="0">
                <a:solidFill>
                  <a:srgbClr val="0070C0"/>
                </a:solidFill>
              </a:rPr>
              <a:t>ممکن است نامیزانی در سراسر بازه‌ یکسان نباشد؛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dirty="0" smtClean="0">
                <a:solidFill>
                  <a:srgbClr val="00B050"/>
                </a:solidFill>
              </a:rPr>
              <a:t>هرسطح </a:t>
            </a:r>
            <a:r>
              <a:rPr lang="fa-IR" sz="2800" dirty="0">
                <a:solidFill>
                  <a:srgbClr val="00B050"/>
                </a:solidFill>
              </a:rPr>
              <a:t>تصمیم‌گیری </a:t>
            </a:r>
            <a:r>
              <a:rPr lang="fa-IR" sz="2800" dirty="0" smtClean="0">
                <a:solidFill>
                  <a:srgbClr val="00B050"/>
                </a:solidFill>
              </a:rPr>
              <a:t>جداگانه بررسی شود؛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dirty="0" smtClean="0">
                <a:solidFill>
                  <a:srgbClr val="0070C0"/>
                </a:solidFill>
              </a:rPr>
              <a:t>برای هر سطح دست کم 40 نمونه؟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4000" b="1" dirty="0" smtClean="0">
                <a:solidFill>
                  <a:srgbClr val="FF0000"/>
                </a:solidFill>
              </a:rPr>
              <a:t>راه ساده‌تر؟</a:t>
            </a:r>
            <a:endParaRPr lang="fa-IR" sz="2800" b="1" dirty="0" smtClean="0">
              <a:solidFill>
                <a:srgbClr val="FF0000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2" name="12-Point Star 1"/>
          <p:cNvSpPr/>
          <p:nvPr/>
        </p:nvSpPr>
        <p:spPr>
          <a:xfrm rot="20909193">
            <a:off x="1551655" y="973139"/>
            <a:ext cx="4789525" cy="5519737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600" dirty="0"/>
              <a:t>معادله‌ی بازگشت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(Regression)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/>
              <a:t>محاسبه ها؛ 2) بازه ی سنجش </a:t>
            </a:r>
            <a:r>
              <a:rPr lang="fa-IR" b="1" dirty="0">
                <a:solidFill>
                  <a:srgbClr val="FF0000"/>
                </a:solidFill>
              </a:rPr>
              <a:t>وسیع</a:t>
            </a:r>
            <a:r>
              <a:rPr lang="fa-IR" dirty="0"/>
              <a:t> است: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727201"/>
            <a:ext cx="9145588" cy="5103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buFont typeface="Wingdings 3" charset="2"/>
              <a:buNone/>
              <a:defRPr/>
            </a:pPr>
            <a:endParaRPr lang="en-US" smtClean="0"/>
          </a:p>
          <a:p>
            <a:pPr marL="109728" indent="0" fontAlgn="auto"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26232" y="1954214"/>
            <a:ext cx="0" cy="4300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6233" y="6254750"/>
            <a:ext cx="491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32-Point Star 11"/>
          <p:cNvSpPr/>
          <p:nvPr/>
        </p:nvSpPr>
        <p:spPr>
          <a:xfrm>
            <a:off x="5777916" y="4845050"/>
            <a:ext cx="85740" cy="96838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7961901" y="3700464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5454009" y="4765675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4290567" y="5413376"/>
            <a:ext cx="85740" cy="9842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7266455" y="2841625"/>
            <a:ext cx="85740" cy="96838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8665683" y="2725739"/>
            <a:ext cx="85740" cy="96837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6667467" y="4014789"/>
            <a:ext cx="85740" cy="96837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6337607" y="4014789"/>
            <a:ext cx="85740" cy="96837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4909800" y="4795839"/>
            <a:ext cx="85740" cy="96837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5288484" y="5480050"/>
            <a:ext cx="85740" cy="96838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5483781" y="4302125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7348623" y="3413125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6325698" y="4592639"/>
            <a:ext cx="85740" cy="96837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6629361" y="35052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6054189" y="4268789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8047641" y="2933700"/>
            <a:ext cx="85740" cy="96838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4614473" y="5894389"/>
            <a:ext cx="85740" cy="96837"/>
          </a:xfrm>
          <a:prstGeom prst="star32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7" name="TextBox 28"/>
          <p:cNvSpPr txBox="1">
            <a:spLocks noChangeArrowheads="1"/>
          </p:cNvSpPr>
          <p:nvPr/>
        </p:nvSpPr>
        <p:spPr bwMode="auto">
          <a:xfrm>
            <a:off x="5469491" y="6370638"/>
            <a:ext cx="1751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/>
              <a:t>؛ روش مرجع (مقیاس)</a:t>
            </a:r>
            <a:r>
              <a:rPr lang="en-US" sz="2000" b="1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6839" y="2392265"/>
            <a:ext cx="492443" cy="331725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Y</a:t>
            </a:r>
            <a:r>
              <a:rPr lang="fa-IR" sz="2000" b="1" dirty="0">
                <a:latin typeface="+mn-lt"/>
                <a:cs typeface="+mn-cs"/>
              </a:rPr>
              <a:t>؛ روش مورد ارزشیابی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31" name="32-Point Star 30"/>
          <p:cNvSpPr/>
          <p:nvPr/>
        </p:nvSpPr>
        <p:spPr>
          <a:xfrm>
            <a:off x="4662107" y="5365750"/>
            <a:ext cx="85740" cy="96838"/>
          </a:xfrm>
          <a:prstGeom prst="star3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7178334" y="4230689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8695454" y="2103439"/>
            <a:ext cx="85740" cy="96837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5094378" y="3967163"/>
            <a:ext cx="85740" cy="96837"/>
          </a:xfrm>
          <a:prstGeom prst="star32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76660" y="1917122"/>
          <a:ext cx="2113350" cy="48209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35478"/>
                <a:gridCol w="107787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(آزمون)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92" marR="6859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(مرجع)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y1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y2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y3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yn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xn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2" marR="68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55831" y="1907629"/>
          <a:ext cx="2128714" cy="4840013"/>
        </p:xfrm>
        <a:graphic>
          <a:graphicData uri="http://schemas.openxmlformats.org/drawingml/2006/table">
            <a:tbl>
              <a:tblPr/>
              <a:tblGrid>
                <a:gridCol w="2128714"/>
              </a:tblGrid>
              <a:tr h="4840013">
                <a:tc>
                  <a:txBody>
                    <a:bodyPr/>
                    <a:lstStyle/>
                    <a:p>
                      <a:endParaRPr lang="en-US" dirty="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marL="68592" marR="6859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 flipH="1">
            <a:off x="4126233" y="2062163"/>
            <a:ext cx="4826441" cy="4003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/>
              <a:t>محاسبه ها؛ 2) بازه ی سنجش </a:t>
            </a:r>
            <a:r>
              <a:rPr lang="fa-IR" b="1" dirty="0">
                <a:solidFill>
                  <a:srgbClr val="FF0000"/>
                </a:solidFill>
              </a:rPr>
              <a:t>وسیع</a:t>
            </a:r>
            <a:r>
              <a:rPr lang="fa-IR" dirty="0"/>
              <a:t> است: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975" y="1970088"/>
            <a:ext cx="8302479" cy="48879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اطمینان پذیری</a:t>
            </a:r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800" b="1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 smtClean="0">
              <a:solidFill>
                <a:schemeClr val="tx1"/>
              </a:solidFill>
            </a:endParaRP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 smtClean="0"/>
              <a:t>محاسبه ی نامیزانی</a:t>
            </a:r>
            <a:endParaRPr lang="fa-IR" dirty="0" smtClean="0">
              <a:solidFill>
                <a:schemeClr val="tx1"/>
              </a:solidFill>
            </a:endParaRPr>
          </a:p>
          <a:p>
            <a:pPr marL="72390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Font typeface="Wingdings 3" charset="2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925" y="3487738"/>
            <a:ext cx="3168804" cy="695325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r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&gt; 0.975</a:t>
            </a:r>
          </a:p>
        </p:txBody>
      </p:sp>
      <p:sp>
        <p:nvSpPr>
          <p:cNvPr id="8" name="Rectangle 7"/>
          <p:cNvSpPr/>
          <p:nvPr/>
        </p:nvSpPr>
        <p:spPr>
          <a:xfrm>
            <a:off x="866926" y="4778376"/>
            <a:ext cx="4924090" cy="1470025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استفاده از معادله ی بازگشت خطی ساده</a:t>
            </a:r>
            <a:endParaRPr lang="en-US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Simple Linear Regression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9751" y="2924176"/>
            <a:ext cx="7757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/>
            <a:r>
              <a:rPr lang="en-US" sz="2400" b="1">
                <a:solidFill>
                  <a:srgbClr val="005C2A"/>
                </a:solidFill>
              </a:rPr>
              <a:t>r =[ N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XY - (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X)(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Y) / Sqrt([N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X</a:t>
            </a:r>
            <a:r>
              <a:rPr lang="en-US" sz="2400" b="1" baseline="30000">
                <a:solidFill>
                  <a:srgbClr val="005C2A"/>
                </a:solidFill>
              </a:rPr>
              <a:t>2</a:t>
            </a:r>
            <a:r>
              <a:rPr lang="en-US" sz="2400" b="1">
                <a:solidFill>
                  <a:srgbClr val="005C2A"/>
                </a:solidFill>
              </a:rPr>
              <a:t> - (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X)</a:t>
            </a:r>
            <a:r>
              <a:rPr lang="en-US" sz="2400" b="1" baseline="30000">
                <a:solidFill>
                  <a:srgbClr val="005C2A"/>
                </a:solidFill>
              </a:rPr>
              <a:t>2</a:t>
            </a:r>
            <a:r>
              <a:rPr lang="en-US" sz="2400" b="1">
                <a:solidFill>
                  <a:srgbClr val="005C2A"/>
                </a:solidFill>
              </a:rPr>
              <a:t>][N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Y</a:t>
            </a:r>
            <a:r>
              <a:rPr lang="en-US" sz="2400" b="1" baseline="30000">
                <a:solidFill>
                  <a:srgbClr val="005C2A"/>
                </a:solidFill>
              </a:rPr>
              <a:t>2</a:t>
            </a:r>
            <a:r>
              <a:rPr lang="en-US" sz="2400" b="1">
                <a:solidFill>
                  <a:srgbClr val="005C2A"/>
                </a:solidFill>
              </a:rPr>
              <a:t> - (</a:t>
            </a:r>
            <a:r>
              <a:rPr lang="el-GR" sz="2400" b="1">
                <a:solidFill>
                  <a:srgbClr val="005C2A"/>
                </a:solidFill>
              </a:rPr>
              <a:t>Σ</a:t>
            </a:r>
            <a:r>
              <a:rPr lang="en-US" sz="2400" b="1">
                <a:solidFill>
                  <a:srgbClr val="005C2A"/>
                </a:solidFill>
              </a:rPr>
              <a:t>Y)</a:t>
            </a:r>
            <a:r>
              <a:rPr lang="en-US" sz="2400" b="1" baseline="30000">
                <a:solidFill>
                  <a:srgbClr val="005C2A"/>
                </a:solidFill>
              </a:rPr>
              <a:t>2</a:t>
            </a:r>
            <a:r>
              <a:rPr lang="en-US" sz="2400" b="1">
                <a:solidFill>
                  <a:srgbClr val="005C2A"/>
                </a:solidFill>
              </a:rPr>
              <a:t>])] </a:t>
            </a:r>
            <a:r>
              <a:rPr lang="fa-IR" sz="2400" b="1">
                <a:solidFill>
                  <a:srgbClr val="FF0000"/>
                </a:solidFill>
              </a:rPr>
              <a:t>ضریب همبستگی:     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endParaRPr lang="fa-I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7" y="1614488"/>
            <a:ext cx="8477531" cy="51022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86337" y="1700214"/>
            <a:ext cx="0" cy="45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6337" y="6237288"/>
            <a:ext cx="49169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534389" y="46402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5084852" y="2349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080682" y="43608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875859" y="5770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390597" y="25400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4366780" y="288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3904738" y="3984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710632" y="38465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3060438" y="47656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154514" y="51577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543915" y="43132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716586" y="3430588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2724623" y="52054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142904" y="3357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802326" y="4419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4185774" y="37893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574578" y="5876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54" name="TextBox 31"/>
          <p:cNvSpPr txBox="1">
            <a:spLocks noChangeArrowheads="1"/>
          </p:cNvSpPr>
          <p:nvPr/>
        </p:nvSpPr>
        <p:spPr bwMode="auto">
          <a:xfrm>
            <a:off x="1548081" y="374015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17214" y="1825625"/>
            <a:ext cx="17779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800" b="1">
                <a:solidFill>
                  <a:srgbClr val="0070C0"/>
                </a:solidFill>
              </a:rPr>
              <a:t>همبستگی خوب</a:t>
            </a:r>
            <a:endParaRPr lang="en-US" sz="2800" b="1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76871" y="2152650"/>
            <a:ext cx="2850851" cy="39671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13581" y="2632076"/>
            <a:ext cx="239595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/>
              <a:t>خط حداقل مجذورها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Y = A + BX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85386" y="1614488"/>
            <a:ext cx="1567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r</a:t>
            </a:r>
            <a:r>
              <a:rPr lang="en-US" sz="3200" b="1" baseline="30000">
                <a:solidFill>
                  <a:srgbClr val="0070C0"/>
                </a:solidFill>
              </a:rPr>
              <a:t>2</a:t>
            </a:r>
            <a:r>
              <a:rPr lang="en-US" sz="3200" b="1">
                <a:solidFill>
                  <a:srgbClr val="0070C0"/>
                </a:solidFill>
              </a:rPr>
              <a:t> &gt; 0.975</a:t>
            </a:r>
          </a:p>
        </p:txBody>
      </p:sp>
      <p:sp>
        <p:nvSpPr>
          <p:cNvPr id="51" name="32-Point Star 50"/>
          <p:cNvSpPr/>
          <p:nvPr/>
        </p:nvSpPr>
        <p:spPr>
          <a:xfrm>
            <a:off x="4534688" y="2692401"/>
            <a:ext cx="55969" cy="80963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4751419" y="27828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4539451" y="32575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5199171" y="25019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5020547" y="1989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3195002" y="45132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71540" y="498475"/>
            <a:ext cx="7491523" cy="1025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1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dirty="0"/>
              <a:t> = (N</a:t>
            </a:r>
            <a:r>
              <a:rPr lang="el-GR" sz="3200" dirty="0"/>
              <a:t>Σ</a:t>
            </a:r>
            <a:r>
              <a:rPr lang="en-US" sz="3200" dirty="0"/>
              <a:t>XY - (</a:t>
            </a:r>
            <a:r>
              <a:rPr lang="el-GR" sz="3200" dirty="0"/>
              <a:t>Σ</a:t>
            </a:r>
            <a:r>
              <a:rPr lang="en-US" sz="3200" dirty="0"/>
              <a:t>X)(</a:t>
            </a:r>
            <a:r>
              <a:rPr lang="el-GR" sz="3200" dirty="0"/>
              <a:t>Σ</a:t>
            </a:r>
            <a:r>
              <a:rPr lang="en-US" sz="3200" dirty="0"/>
              <a:t>Y)) / (N</a:t>
            </a:r>
            <a:r>
              <a:rPr lang="el-GR" sz="3200" dirty="0"/>
              <a:t>Σ</a:t>
            </a:r>
            <a:r>
              <a:rPr lang="en-US" sz="3200" dirty="0"/>
              <a:t>X</a:t>
            </a:r>
            <a:r>
              <a:rPr lang="en-US" sz="3200" baseline="30000" dirty="0"/>
              <a:t>2</a:t>
            </a:r>
            <a:r>
              <a:rPr lang="en-US" sz="3200" dirty="0"/>
              <a:t> - (</a:t>
            </a:r>
            <a:r>
              <a:rPr lang="el-GR" sz="3200" dirty="0"/>
              <a:t>Σ</a:t>
            </a:r>
            <a:r>
              <a:rPr lang="en-US" sz="3200" dirty="0"/>
              <a:t>X)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 = (</a:t>
            </a:r>
            <a:r>
              <a:rPr lang="el-GR" sz="3200" dirty="0"/>
              <a:t>Σ</a:t>
            </a:r>
            <a:r>
              <a:rPr lang="en-US" sz="3200" dirty="0"/>
              <a:t>Y - b(</a:t>
            </a:r>
            <a:r>
              <a:rPr lang="el-GR" sz="3200" dirty="0"/>
              <a:t>Σ</a:t>
            </a:r>
            <a:r>
              <a:rPr lang="en-US" sz="3200" dirty="0"/>
              <a:t>X)) / 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  <p:bldP spid="11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26" y="247651"/>
            <a:ext cx="8864552" cy="6238875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Wingdings 3" charset="2"/>
              <a:buChar char=""/>
              <a:defRPr/>
            </a:pPr>
            <a:fld id="{884B08C8-4F98-4258-8E2A-1AB41890F273}" type="slidenum">
              <a:rPr lang="fa-IR" smtClean="0"/>
              <a:pPr algn="r" rtl="1" fontAlgn="auto">
                <a:spcAft>
                  <a:spcPts val="0"/>
                </a:spcAft>
                <a:buFont typeface="Wingdings 3" charset="2"/>
                <a:buChar char=""/>
                <a:defRPr/>
              </a:pPr>
              <a:t>3</a:t>
            </a:fld>
            <a:endParaRPr lang="fa-IR" dirty="0"/>
          </a:p>
        </p:txBody>
      </p:sp>
      <p:sp>
        <p:nvSpPr>
          <p:cNvPr id="4" name="Flowchart: Connector 3"/>
          <p:cNvSpPr/>
          <p:nvPr/>
        </p:nvSpPr>
        <p:spPr>
          <a:xfrm>
            <a:off x="3348619" y="1844676"/>
            <a:ext cx="2359038" cy="282416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b="1" dirty="0">
                <a:solidFill>
                  <a:schemeClr val="tx1"/>
                </a:solidFill>
              </a:rPr>
              <a:t>معیار‌های کیفیت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44513" y="361950"/>
            <a:ext cx="1440906" cy="7747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طراحی کیفیت</a:t>
            </a:r>
          </a:p>
        </p:txBody>
      </p:sp>
      <p:sp>
        <p:nvSpPr>
          <p:cNvPr id="14" name="Circular Arrow 13"/>
          <p:cNvSpPr/>
          <p:nvPr/>
        </p:nvSpPr>
        <p:spPr>
          <a:xfrm rot="14785948">
            <a:off x="1970339" y="2611920"/>
            <a:ext cx="1238250" cy="13134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94700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3055803">
            <a:off x="5010405" y="1459614"/>
            <a:ext cx="2054225" cy="10812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49104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5400000">
            <a:off x="5180411" y="4116883"/>
            <a:ext cx="1079500" cy="11515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873717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0800000">
            <a:off x="2649601" y="4418014"/>
            <a:ext cx="1080084" cy="1150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49104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18829603">
            <a:off x="3597597" y="994470"/>
            <a:ext cx="1081087" cy="11527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49104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6707" y="4030663"/>
            <a:ext cx="1440906" cy="773112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ارزیابی کیفیت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96432" y="4994276"/>
            <a:ext cx="1440906" cy="773113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پایش کیفیت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26741" y="3078163"/>
            <a:ext cx="1440906" cy="773112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فرآیندهای کیفیت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07713" y="1622425"/>
            <a:ext cx="1440906" cy="7747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بهبود کیفیت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54932" y="860426"/>
            <a:ext cx="1439715" cy="773113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tx1"/>
                </a:solidFill>
              </a:rPr>
              <a:t>بازطراحی کیفیت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6985419" y="-12700"/>
            <a:ext cx="1877942" cy="201295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</a:rPr>
              <a:t>ارزشیابی روش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12401" y="574643"/>
            <a:ext cx="1027977" cy="121801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7" name="TextBox 6"/>
          <p:cNvSpPr txBox="1">
            <a:spLocks noChangeArrowheads="1"/>
          </p:cNvSpPr>
          <p:nvPr/>
        </p:nvSpPr>
        <p:spPr bwMode="auto">
          <a:xfrm>
            <a:off x="222686" y="401638"/>
            <a:ext cx="2699615" cy="70802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4000" b="1" i="1">
                <a:solidFill>
                  <a:srgbClr val="FF0000"/>
                </a:solidFill>
              </a:rPr>
              <a:t>تضمین کیفیت</a:t>
            </a:r>
            <a:endParaRPr lang="en-US" sz="4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91" y="685800"/>
            <a:ext cx="8353880" cy="6172200"/>
          </a:xfrm>
          <a:gradFill flip="none"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3200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fa-IR" sz="3200" dirty="0">
                <a:solidFill>
                  <a:schemeClr val="tx1"/>
                </a:solidFill>
              </a:rPr>
              <a:t>: </a:t>
            </a:r>
            <a:r>
              <a:rPr lang="fa-IR" sz="3200" dirty="0" smtClean="0">
                <a:solidFill>
                  <a:schemeClr val="tx1"/>
                </a:solidFill>
              </a:rPr>
              <a:t>نمایانگر خطای </a:t>
            </a:r>
            <a:r>
              <a:rPr lang="fa-IR" sz="3200" dirty="0">
                <a:solidFill>
                  <a:schemeClr val="tx1"/>
                </a:solidFill>
              </a:rPr>
              <a:t>سامانمند </a:t>
            </a:r>
            <a:r>
              <a:rPr lang="fa-IR" sz="3200" b="1" dirty="0" smtClean="0">
                <a:solidFill>
                  <a:srgbClr val="FF0000"/>
                </a:solidFill>
              </a:rPr>
              <a:t>ثابت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SE = A</a:t>
            </a:r>
            <a:endParaRPr lang="fa-IR" sz="32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</a:t>
            </a:r>
            <a:r>
              <a:rPr lang="fa-IR" sz="3200" dirty="0" smtClean="0">
                <a:solidFill>
                  <a:schemeClr val="tx1"/>
                </a:solidFill>
              </a:rPr>
              <a:t>: نمایانگر خطای </a:t>
            </a:r>
            <a:r>
              <a:rPr lang="fa-IR" sz="3200" dirty="0">
                <a:solidFill>
                  <a:schemeClr val="tx1"/>
                </a:solidFill>
              </a:rPr>
              <a:t>سامانمند </a:t>
            </a:r>
            <a:r>
              <a:rPr lang="fa-IR" sz="3200" b="1" dirty="0" smtClean="0">
                <a:solidFill>
                  <a:srgbClr val="FF0000"/>
                </a:solidFill>
              </a:rPr>
              <a:t>نسبی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109728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SE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B-1   </a:t>
            </a:r>
            <a:endParaRPr lang="en-US" sz="3200" dirty="0">
              <a:ln w="1905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5241" y="2535238"/>
            <a:ext cx="0" cy="3790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5241" y="6326188"/>
            <a:ext cx="2886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809172" y="47164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935401" y="42275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103308" y="43608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229237" y="5651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353681" y="288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4157194" y="30972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3651090" y="3348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532007" y="3452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830607" y="4429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656746" y="49625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24832" y="3862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857104" y="3422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2445968" y="47656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3944035" y="29940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128315" y="4024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722540" y="3810000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194703" y="52276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78" name="TextBox 30"/>
          <p:cNvSpPr txBox="1">
            <a:spLocks noChangeArrowheads="1"/>
          </p:cNvSpPr>
          <p:nvPr/>
        </p:nvSpPr>
        <p:spPr bwMode="auto">
          <a:xfrm>
            <a:off x="3765410" y="6442075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45079" name="TextBox 31"/>
          <p:cNvSpPr txBox="1">
            <a:spLocks noChangeArrowheads="1"/>
          </p:cNvSpPr>
          <p:nvPr/>
        </p:nvSpPr>
        <p:spPr bwMode="auto">
          <a:xfrm>
            <a:off x="1066985" y="382905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5241" y="2725738"/>
            <a:ext cx="2715096" cy="36004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4798" y="749300"/>
            <a:ext cx="596964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latin typeface="+mn-lt"/>
                <a:cs typeface="+mn-cs"/>
              </a:rPr>
              <a:t>تفسیر معادله‌ی خط بازگشت</a:t>
            </a:r>
            <a:r>
              <a:rPr lang="en-US" sz="3200" dirty="0">
                <a:latin typeface="+mn-lt"/>
                <a:cs typeface="+mn-cs"/>
              </a:rPr>
              <a:t>Y = A + BX       </a:t>
            </a:r>
            <a:r>
              <a:rPr lang="fa-IR" sz="3200" dirty="0">
                <a:latin typeface="+mn-lt"/>
                <a:cs typeface="+mn-cs"/>
              </a:rPr>
              <a:t> 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98186" y="1409701"/>
            <a:ext cx="10955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 = 0</a:t>
            </a:r>
          </a:p>
          <a:p>
            <a:r>
              <a:rPr lang="en-US" sz="3200" b="1">
                <a:solidFill>
                  <a:srgbClr val="FF0000"/>
                </a:solidFill>
              </a:rPr>
              <a:t>B = 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63652" y="2644775"/>
            <a:ext cx="1095565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B050"/>
                </a:solidFill>
              </a:rPr>
              <a:t>Y = 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84" y="685800"/>
            <a:ext cx="8384647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>
                <a:solidFill>
                  <a:schemeClr val="tx1"/>
                </a:solidFill>
              </a:rPr>
              <a:t>فقط خطای سامانمند </a:t>
            </a:r>
            <a:r>
              <a:rPr lang="fa-IR" sz="3200" b="1" dirty="0" smtClean="0">
                <a:solidFill>
                  <a:srgbClr val="FF0000"/>
                </a:solidFill>
              </a:rPr>
              <a:t>ثابت</a:t>
            </a:r>
            <a:endParaRPr lang="fa-IR" sz="3200" b="1" dirty="0">
              <a:solidFill>
                <a:srgbClr val="FF000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98096" y="2287588"/>
            <a:ext cx="0" cy="4754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8096" y="6078538"/>
            <a:ext cx="2886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891339" y="49545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017568" y="44656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185475" y="45989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311405" y="5889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435849" y="3117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4239361" y="33337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3916646" y="32686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612984" y="36909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912774" y="46656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38913" y="51990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85565" y="4048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938081" y="36591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2528136" y="50022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163148" y="30289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210482" y="4260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804708" y="4048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276870" y="5465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102" name="TextBox 30"/>
          <p:cNvSpPr txBox="1">
            <a:spLocks noChangeArrowheads="1"/>
          </p:cNvSpPr>
          <p:nvPr/>
        </p:nvSpPr>
        <p:spPr bwMode="auto">
          <a:xfrm>
            <a:off x="2786546" y="6124575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46103" name="TextBox 31"/>
          <p:cNvSpPr txBox="1">
            <a:spLocks noChangeArrowheads="1"/>
          </p:cNvSpPr>
          <p:nvPr/>
        </p:nvSpPr>
        <p:spPr bwMode="auto">
          <a:xfrm>
            <a:off x="1066985" y="382905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5241" y="2701926"/>
            <a:ext cx="2992561" cy="39401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9845" y="3225800"/>
            <a:ext cx="261983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A + BX</a:t>
            </a:r>
          </a:p>
        </p:txBody>
      </p:sp>
      <p:sp>
        <p:nvSpPr>
          <p:cNvPr id="46106" name="TextBox 38"/>
          <p:cNvSpPr txBox="1">
            <a:spLocks noChangeArrowheads="1"/>
          </p:cNvSpPr>
          <p:nvPr/>
        </p:nvSpPr>
        <p:spPr bwMode="auto">
          <a:xfrm>
            <a:off x="2017269" y="2287588"/>
            <a:ext cx="102054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A ≠ 0</a:t>
            </a:r>
          </a:p>
          <a:p>
            <a:r>
              <a:rPr lang="en-US" sz="2400" b="1" i="1"/>
              <a:t>B = 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98097" y="1962150"/>
            <a:ext cx="3094972" cy="4116388"/>
          </a:xfrm>
          <a:prstGeom prst="line">
            <a:avLst/>
          </a:prstGeom>
          <a:ln w="190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598096" y="6078538"/>
            <a:ext cx="0" cy="563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59158" y="4570413"/>
            <a:ext cx="0" cy="563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23821" y="2903538"/>
            <a:ext cx="0" cy="565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59845" y="4111625"/>
            <a:ext cx="2186367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Y = -5 + 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80089" y="4779963"/>
            <a:ext cx="832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CE =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95570" y="5348288"/>
            <a:ext cx="15064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PE = B - 1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92415" y="5348288"/>
            <a:ext cx="16493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= 1 – 1 = 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5779" y="4794250"/>
            <a:ext cx="10312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 =</a:t>
            </a:r>
            <a:r>
              <a:rPr lang="en-US" sz="3200" b="1">
                <a:solidFill>
                  <a:srgbClr val="FF0000"/>
                </a:solidFill>
              </a:rPr>
              <a:t> -5</a:t>
            </a:r>
          </a:p>
        </p:txBody>
      </p:sp>
      <p:sp>
        <p:nvSpPr>
          <p:cNvPr id="46116" name="TextBox 39"/>
          <p:cNvSpPr txBox="1">
            <a:spLocks noChangeArrowheads="1"/>
          </p:cNvSpPr>
          <p:nvPr/>
        </p:nvSpPr>
        <p:spPr bwMode="auto">
          <a:xfrm>
            <a:off x="1303961" y="5765800"/>
            <a:ext cx="65972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36023" y="6311900"/>
            <a:ext cx="444181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-5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23044" y="6634163"/>
            <a:ext cx="206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37" grpId="0"/>
      <p:bldP spid="38" grpId="0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58" y="846138"/>
            <a:ext cx="8381074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>
                <a:solidFill>
                  <a:schemeClr val="tx1"/>
                </a:solidFill>
              </a:rPr>
              <a:t>فقط خطای سامانمند </a:t>
            </a:r>
            <a:r>
              <a:rPr lang="fa-IR" sz="3200" b="1" dirty="0" smtClean="0">
                <a:solidFill>
                  <a:srgbClr val="FF0000"/>
                </a:solidFill>
              </a:rPr>
              <a:t>نسبی</a:t>
            </a:r>
            <a:endParaRPr lang="fa-IR" sz="3200" b="1" dirty="0">
              <a:solidFill>
                <a:srgbClr val="FF000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5241" y="2535238"/>
            <a:ext cx="0" cy="3790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5241" y="6326188"/>
            <a:ext cx="3367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891339" y="49545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485565" y="45989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185475" y="45989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256627" y="5826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572794" y="31289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4319147" y="3392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278659" y="39322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4001195" y="41322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912774" y="46656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87737" y="52800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539152" y="41322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4001195" y="3698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105689" y="50466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457284" y="3613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362909" y="4333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804708" y="4048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276870" y="5465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26" name="TextBox 30"/>
          <p:cNvSpPr txBox="1">
            <a:spLocks noChangeArrowheads="1"/>
          </p:cNvSpPr>
          <p:nvPr/>
        </p:nvSpPr>
        <p:spPr bwMode="auto">
          <a:xfrm>
            <a:off x="3765410" y="6442075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47127" name="TextBox 31"/>
          <p:cNvSpPr txBox="1">
            <a:spLocks noChangeArrowheads="1"/>
          </p:cNvSpPr>
          <p:nvPr/>
        </p:nvSpPr>
        <p:spPr bwMode="auto">
          <a:xfrm>
            <a:off x="1066985" y="382905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5241" y="2895600"/>
            <a:ext cx="3454603" cy="3430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9845" y="3225800"/>
            <a:ext cx="261983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A + BX</a:t>
            </a:r>
          </a:p>
        </p:txBody>
      </p:sp>
      <p:sp>
        <p:nvSpPr>
          <p:cNvPr id="47130" name="TextBox 38"/>
          <p:cNvSpPr txBox="1">
            <a:spLocks noChangeArrowheads="1"/>
          </p:cNvSpPr>
          <p:nvPr/>
        </p:nvSpPr>
        <p:spPr bwMode="auto">
          <a:xfrm>
            <a:off x="2017269" y="2287588"/>
            <a:ext cx="102054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A = 0</a:t>
            </a:r>
          </a:p>
          <a:p>
            <a:r>
              <a:rPr lang="en-US" sz="2400" b="1" i="1">
                <a:solidFill>
                  <a:srgbClr val="FF0000"/>
                </a:solidFill>
              </a:rPr>
              <a:t>B ≠ 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05242" y="2395538"/>
            <a:ext cx="3237872" cy="3930650"/>
          </a:xfrm>
          <a:prstGeom prst="line">
            <a:avLst/>
          </a:prstGeom>
          <a:ln w="190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92710" y="4017963"/>
            <a:ext cx="13099" cy="463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98664" y="4427538"/>
            <a:ext cx="7145" cy="187801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733557" y="2540000"/>
            <a:ext cx="8335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19267" y="3225801"/>
            <a:ext cx="22625" cy="307022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59845" y="4111625"/>
            <a:ext cx="2186367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Y = 0.8X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80088" y="4779963"/>
            <a:ext cx="160047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CE = 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95570" y="5348288"/>
            <a:ext cx="17707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PE = 0.8 - 1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36536" y="5381625"/>
            <a:ext cx="1005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= -0.2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36536" y="6149975"/>
            <a:ext cx="12110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= </a:t>
            </a:r>
            <a:r>
              <a:rPr lang="en-US" sz="3200" b="1">
                <a:solidFill>
                  <a:srgbClr val="FF0000"/>
                </a:solidFill>
              </a:rPr>
              <a:t>-20%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45" y="673100"/>
            <a:ext cx="8414417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>
                <a:solidFill>
                  <a:schemeClr val="tx1"/>
                </a:solidFill>
              </a:rPr>
              <a:t>خطای سامانمند </a:t>
            </a:r>
            <a:r>
              <a:rPr lang="fa-IR" sz="3200" b="1" dirty="0">
                <a:solidFill>
                  <a:srgbClr val="FF0000"/>
                </a:solidFill>
              </a:rPr>
              <a:t>ثابت و نسبی</a:t>
            </a: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5241" y="2535238"/>
            <a:ext cx="0" cy="3790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5241" y="6326188"/>
            <a:ext cx="3367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622212" y="53784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4612092" y="4078288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273597" y="48752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924683" y="5268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460856" y="37099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3963088" y="4229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183392" y="43846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653472" y="46847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3864249" y="47323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605540" y="58404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2912774" y="4927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679670" y="4889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256925" y="54689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108370" y="39798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780593" y="5730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181902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335221" y="5778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30249" y="3205164"/>
            <a:ext cx="3757074" cy="34385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8773" y="3282950"/>
            <a:ext cx="2621021" cy="585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A + BX</a:t>
            </a:r>
          </a:p>
        </p:txBody>
      </p:sp>
      <p:sp>
        <p:nvSpPr>
          <p:cNvPr id="48152" name="TextBox 38"/>
          <p:cNvSpPr txBox="1">
            <a:spLocks noChangeArrowheads="1"/>
          </p:cNvSpPr>
          <p:nvPr/>
        </p:nvSpPr>
        <p:spPr bwMode="auto">
          <a:xfrm>
            <a:off x="2007743" y="1279526"/>
            <a:ext cx="102173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A </a:t>
            </a:r>
            <a:r>
              <a:rPr lang="en-US" sz="2400" b="1" i="1">
                <a:solidFill>
                  <a:srgbClr val="FF0000"/>
                </a:solidFill>
              </a:rPr>
              <a:t>≠</a:t>
            </a:r>
            <a:r>
              <a:rPr lang="en-US" sz="2400" b="1" i="1"/>
              <a:t> 0</a:t>
            </a:r>
          </a:p>
          <a:p>
            <a:r>
              <a:rPr lang="en-US" sz="2400" b="1" i="1"/>
              <a:t>B</a:t>
            </a:r>
            <a:r>
              <a:rPr lang="en-US" sz="2400" b="1" i="1">
                <a:solidFill>
                  <a:srgbClr val="FF0000"/>
                </a:solidFill>
              </a:rPr>
              <a:t> ≠ </a:t>
            </a:r>
            <a:r>
              <a:rPr lang="en-US" sz="2400" b="1" i="1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13578" y="2389188"/>
            <a:ext cx="3237871" cy="3929062"/>
          </a:xfrm>
          <a:prstGeom prst="line">
            <a:avLst/>
          </a:prstGeom>
          <a:ln w="571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64071" y="4668838"/>
            <a:ext cx="21435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58116" y="5030789"/>
            <a:ext cx="26198" cy="127952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52580" y="3044826"/>
            <a:ext cx="14290" cy="8239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637099" y="3886201"/>
            <a:ext cx="40488" cy="246856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90952" y="6342064"/>
            <a:ext cx="3573" cy="357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280742" y="4311650"/>
            <a:ext cx="4763" cy="357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0672" y="2678114"/>
            <a:ext cx="4763" cy="357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590952" y="2517776"/>
            <a:ext cx="3442695" cy="4144963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162" name="TextBox 46"/>
          <p:cNvSpPr txBox="1">
            <a:spLocks noChangeArrowheads="1"/>
          </p:cNvSpPr>
          <p:nvPr/>
        </p:nvSpPr>
        <p:spPr bwMode="auto">
          <a:xfrm>
            <a:off x="2958026" y="6462713"/>
            <a:ext cx="5156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Xc1</a:t>
            </a:r>
          </a:p>
        </p:txBody>
      </p:sp>
      <p:sp>
        <p:nvSpPr>
          <p:cNvPr id="48163" name="TextBox 47"/>
          <p:cNvSpPr txBox="1">
            <a:spLocks noChangeArrowheads="1"/>
          </p:cNvSpPr>
          <p:nvPr/>
        </p:nvSpPr>
        <p:spPr bwMode="auto">
          <a:xfrm>
            <a:off x="4435849" y="6378575"/>
            <a:ext cx="5156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Xc2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38286" y="5167313"/>
            <a:ext cx="2632929" cy="6985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83538" y="4292600"/>
            <a:ext cx="2580533" cy="333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09766" y="3822700"/>
            <a:ext cx="3822570" cy="2063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3538" y="2679700"/>
            <a:ext cx="3928554" cy="158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8286" y="4633914"/>
            <a:ext cx="2597204" cy="14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2118" y="4270375"/>
            <a:ext cx="457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3538" y="4713288"/>
            <a:ext cx="457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PE</a:t>
            </a:r>
            <a:endParaRPr lang="en-US" b="1" i="1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83538" y="3022600"/>
            <a:ext cx="3942844" cy="31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96637" y="2700338"/>
            <a:ext cx="457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78714" y="3013076"/>
            <a:ext cx="6632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/>
              <a:t>PE</a:t>
            </a:r>
            <a:endParaRPr lang="en-US" sz="4400" b="1" i="1"/>
          </a:p>
        </p:txBody>
      </p:sp>
      <p:sp>
        <p:nvSpPr>
          <p:cNvPr id="66" name="Down Arrow 65"/>
          <p:cNvSpPr/>
          <p:nvPr/>
        </p:nvSpPr>
        <p:spPr>
          <a:xfrm>
            <a:off x="1041978" y="4338638"/>
            <a:ext cx="479905" cy="855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SE</a:t>
            </a:r>
            <a:endParaRPr lang="en-US" b="1" dirty="0"/>
          </a:p>
        </p:txBody>
      </p:sp>
      <p:sp>
        <p:nvSpPr>
          <p:cNvPr id="67" name="Down Arrow 66"/>
          <p:cNvSpPr/>
          <p:nvPr/>
        </p:nvSpPr>
        <p:spPr>
          <a:xfrm>
            <a:off x="956239" y="2689226"/>
            <a:ext cx="674011" cy="1166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SE</a:t>
            </a:r>
            <a:endParaRPr lang="en-US" sz="3200" b="1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40911" y="4167188"/>
            <a:ext cx="2186367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Y = -5 + 0.8X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61155" y="4835525"/>
            <a:ext cx="1601669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CE = -5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477827" y="5403850"/>
            <a:ext cx="17707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PE = 0.8 - 1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118793" y="5437189"/>
            <a:ext cx="12039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= -20%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/>
      <p:bldP spid="57" grpId="0"/>
      <p:bldP spid="58" grpId="0"/>
      <p:bldP spid="66" grpId="0" animBg="1"/>
      <p:bldP spid="67" grpId="0" animBg="1"/>
      <p:bldP spid="60" grpId="0" animBg="1"/>
      <p:bldP spid="63" grpId="0"/>
      <p:bldP spid="64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9888"/>
            <a:ext cx="8850262" cy="647541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>
                <a:solidFill>
                  <a:schemeClr val="tx1"/>
                </a:solidFill>
              </a:rPr>
              <a:t>خطای سامانمند </a:t>
            </a:r>
            <a:r>
              <a:rPr lang="fa-IR" sz="3200" b="1" dirty="0">
                <a:solidFill>
                  <a:srgbClr val="FF0000"/>
                </a:solidFill>
              </a:rPr>
              <a:t>ثابت و نسبی</a:t>
            </a: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605241" y="2925764"/>
            <a:ext cx="4763" cy="3400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5241" y="6326188"/>
            <a:ext cx="3367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594823" y="46402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4584702" y="33385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973209" y="55483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898484" y="45307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433467" y="2971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3935699" y="3490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157194" y="3646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623701" y="3748088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3838051" y="3994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579342" y="51022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2886576" y="41894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529625" y="4238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930339" y="5403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080981" y="32416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753203" y="49926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181902" y="462280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309023" y="5040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11076" y="5035551"/>
            <a:ext cx="4858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35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2860" y="1992313"/>
            <a:ext cx="4232216" cy="3913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4922" y="1704975"/>
            <a:ext cx="262102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A + BX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+mn-cs"/>
              </a:rPr>
              <a:t>Glucose: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Y = 8 + 0.9X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CE =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8</a:t>
            </a:r>
            <a:r>
              <a:rPr lang="en-US" sz="3200" b="1" dirty="0">
                <a:latin typeface="+mn-lt"/>
                <a:cs typeface="+mn-cs"/>
              </a:rPr>
              <a:t> mg/dL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PE = 0.9-1 =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-0.1</a:t>
            </a:r>
          </a:p>
        </p:txBody>
      </p:sp>
      <p:sp>
        <p:nvSpPr>
          <p:cNvPr id="49177" name="TextBox 38"/>
          <p:cNvSpPr txBox="1">
            <a:spLocks noChangeArrowheads="1"/>
          </p:cNvSpPr>
          <p:nvPr/>
        </p:nvSpPr>
        <p:spPr bwMode="auto">
          <a:xfrm>
            <a:off x="4759756" y="547688"/>
            <a:ext cx="102054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A </a:t>
            </a:r>
            <a:r>
              <a:rPr lang="en-US" sz="2400" b="1" i="1">
                <a:solidFill>
                  <a:srgbClr val="FF0000"/>
                </a:solidFill>
              </a:rPr>
              <a:t>≠</a:t>
            </a:r>
            <a:r>
              <a:rPr lang="en-US" sz="2400" b="1" i="1"/>
              <a:t> 0</a:t>
            </a:r>
          </a:p>
          <a:p>
            <a:r>
              <a:rPr lang="en-US" sz="2400" b="1" i="1"/>
              <a:t>B</a:t>
            </a:r>
            <a:r>
              <a:rPr lang="en-US" sz="2400" b="1" i="1">
                <a:solidFill>
                  <a:srgbClr val="FF0000"/>
                </a:solidFill>
              </a:rPr>
              <a:t> ≠ </a:t>
            </a:r>
            <a:r>
              <a:rPr lang="en-US" sz="2400" b="1" i="1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13577" y="1363664"/>
            <a:ext cx="4166720" cy="4954587"/>
          </a:xfrm>
          <a:prstGeom prst="line">
            <a:avLst/>
          </a:prstGeom>
          <a:ln w="571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60497" y="3836989"/>
            <a:ext cx="20245" cy="5476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89078" y="4381500"/>
            <a:ext cx="55969" cy="19510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48978" y="2262189"/>
            <a:ext cx="8336" cy="974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610901" y="3179763"/>
            <a:ext cx="1191" cy="3111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94524" y="5905501"/>
            <a:ext cx="19053" cy="436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51953" y="6364288"/>
            <a:ext cx="132896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Xc =100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765411" y="6330950"/>
            <a:ext cx="133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Xc = 200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610004" y="4346576"/>
            <a:ext cx="1686218" cy="2222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610005" y="5248275"/>
            <a:ext cx="741889" cy="254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87230" y="2925763"/>
            <a:ext cx="56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188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610005" y="3194051"/>
            <a:ext cx="2974698" cy="952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328375" y="3779838"/>
            <a:ext cx="19053" cy="436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511166" y="6330950"/>
            <a:ext cx="132777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Xc =30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360229" y="4970463"/>
            <a:ext cx="19053" cy="436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351893" y="5453063"/>
            <a:ext cx="8335" cy="8636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261390" y="5046664"/>
            <a:ext cx="20244" cy="2746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640672" y="2193925"/>
            <a:ext cx="19053" cy="438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87260" y="4087813"/>
            <a:ext cx="4858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98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117005" y="6313488"/>
            <a:ext cx="7180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10005" y="1725614"/>
            <a:ext cx="0" cy="10239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028883" y="6311901"/>
            <a:ext cx="1336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450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715993" y="2066925"/>
            <a:ext cx="29771" cy="43005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615959" y="2071688"/>
            <a:ext cx="4095270" cy="3175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087230" y="1870076"/>
            <a:ext cx="56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413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8426" y="5062538"/>
            <a:ext cx="1172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SE = +17%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83418" y="1962150"/>
            <a:ext cx="989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SE = -8%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77464" y="3063875"/>
            <a:ext cx="98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SE = -6%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7464" y="4148138"/>
            <a:ext cx="98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SE = -2%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8" grpId="0"/>
      <p:bldP spid="60" grpId="0"/>
      <p:bldP spid="57" grpId="0"/>
      <p:bldP spid="67" grpId="0"/>
      <p:bldP spid="82" grpId="0"/>
      <p:bldP spid="89" grpId="0"/>
      <p:bldP spid="2" grpId="0"/>
      <p:bldP spid="52" grpId="0"/>
      <p:bldP spid="5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9888"/>
            <a:ext cx="8850262" cy="647541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>
                <a:solidFill>
                  <a:schemeClr val="tx1"/>
                </a:solidFill>
              </a:rPr>
              <a:t>خطای سامانمند </a:t>
            </a:r>
            <a:r>
              <a:rPr lang="fa-IR" sz="3200" b="1" dirty="0">
                <a:solidFill>
                  <a:srgbClr val="FF0000"/>
                </a:solidFill>
              </a:rPr>
              <a:t>ثابت و نسبی</a:t>
            </a: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86188" y="1939926"/>
            <a:ext cx="19053" cy="4386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5241" y="6326188"/>
            <a:ext cx="3367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704379" y="52292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4228644" y="2270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2049422" y="61722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688898" y="4749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502237" y="3340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3846387" y="3436938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3449840" y="37576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4123851" y="28368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4373925" y="24669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475740" y="5184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2994942" y="47767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098544" y="41624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2039895" y="5992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3714205" y="3168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185177" y="56562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2568624" y="55213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309023" y="5040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8" name="TextBox 31"/>
          <p:cNvSpPr txBox="1">
            <a:spLocks noChangeArrowheads="1"/>
          </p:cNvSpPr>
          <p:nvPr/>
        </p:nvSpPr>
        <p:spPr bwMode="auto">
          <a:xfrm>
            <a:off x="1176542" y="553085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26</a:t>
            </a:r>
            <a:endParaRPr lang="en-US" sz="2400" b="1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31439" y="1704976"/>
            <a:ext cx="3200956" cy="508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4922" y="1704975"/>
            <a:ext cx="262102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165100" dist="266700" dir="1680000" sx="106000" sy="106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A + BX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+mn-cs"/>
              </a:rPr>
              <a:t>Glucose: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Y = -10 + 1.2X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CE = -10 mg/dL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PE = 0.2</a:t>
            </a:r>
          </a:p>
        </p:txBody>
      </p:sp>
      <p:sp>
        <p:nvSpPr>
          <p:cNvPr id="50201" name="TextBox 38"/>
          <p:cNvSpPr txBox="1">
            <a:spLocks noChangeArrowheads="1"/>
          </p:cNvSpPr>
          <p:nvPr/>
        </p:nvSpPr>
        <p:spPr bwMode="auto">
          <a:xfrm>
            <a:off x="4814534" y="428625"/>
            <a:ext cx="102054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A </a:t>
            </a:r>
            <a:r>
              <a:rPr lang="en-US" sz="2400" b="1" i="1">
                <a:solidFill>
                  <a:srgbClr val="FF0000"/>
                </a:solidFill>
              </a:rPr>
              <a:t>≠</a:t>
            </a:r>
            <a:r>
              <a:rPr lang="en-US" sz="2400" b="1" i="1"/>
              <a:t> 0</a:t>
            </a:r>
          </a:p>
          <a:p>
            <a:r>
              <a:rPr lang="en-US" sz="2400" b="1" i="1"/>
              <a:t>B</a:t>
            </a:r>
            <a:r>
              <a:rPr lang="en-US" sz="2400" b="1" i="1">
                <a:solidFill>
                  <a:srgbClr val="FF0000"/>
                </a:solidFill>
              </a:rPr>
              <a:t> ≠ </a:t>
            </a:r>
            <a:r>
              <a:rPr lang="en-US" sz="2400" b="1" i="1"/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31440" y="2024063"/>
            <a:ext cx="3618938" cy="4316412"/>
          </a:xfrm>
          <a:prstGeom prst="line">
            <a:avLst/>
          </a:prstGeom>
          <a:ln w="57150">
            <a:solidFill>
              <a:srgbClr val="005C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81425" y="6342063"/>
            <a:ext cx="13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4" name="TextBox 46"/>
          <p:cNvSpPr txBox="1">
            <a:spLocks noChangeArrowheads="1"/>
          </p:cNvSpPr>
          <p:nvPr/>
        </p:nvSpPr>
        <p:spPr bwMode="auto">
          <a:xfrm>
            <a:off x="3021141" y="6353175"/>
            <a:ext cx="538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100</a:t>
            </a:r>
          </a:p>
        </p:txBody>
      </p:sp>
      <p:sp>
        <p:nvSpPr>
          <p:cNvPr id="50205" name="TextBox 47"/>
          <p:cNvSpPr txBox="1">
            <a:spLocks noChangeArrowheads="1"/>
          </p:cNvSpPr>
          <p:nvPr/>
        </p:nvSpPr>
        <p:spPr bwMode="auto">
          <a:xfrm>
            <a:off x="4284613" y="6319839"/>
            <a:ext cx="547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200</a:t>
            </a:r>
          </a:p>
        </p:txBody>
      </p:sp>
      <p:sp>
        <p:nvSpPr>
          <p:cNvPr id="50206" name="TextBox 59"/>
          <p:cNvSpPr txBox="1">
            <a:spLocks noChangeArrowheads="1"/>
          </p:cNvSpPr>
          <p:nvPr/>
        </p:nvSpPr>
        <p:spPr bwMode="auto">
          <a:xfrm>
            <a:off x="1038406" y="1906589"/>
            <a:ext cx="565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230</a:t>
            </a:r>
            <a:endParaRPr lang="en-US" sz="2400" b="1"/>
          </a:p>
        </p:txBody>
      </p:sp>
      <p:sp>
        <p:nvSpPr>
          <p:cNvPr id="50207" name="TextBox 56"/>
          <p:cNvSpPr txBox="1">
            <a:spLocks noChangeArrowheads="1"/>
          </p:cNvSpPr>
          <p:nvPr/>
        </p:nvSpPr>
        <p:spPr bwMode="auto">
          <a:xfrm>
            <a:off x="1977972" y="628650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30</a:t>
            </a:r>
          </a:p>
        </p:txBody>
      </p:sp>
      <p:sp>
        <p:nvSpPr>
          <p:cNvPr id="50208" name="TextBox 66"/>
          <p:cNvSpPr txBox="1">
            <a:spLocks noChangeArrowheads="1"/>
          </p:cNvSpPr>
          <p:nvPr/>
        </p:nvSpPr>
        <p:spPr bwMode="auto">
          <a:xfrm>
            <a:off x="1103901" y="3959225"/>
            <a:ext cx="5525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110</a:t>
            </a:r>
            <a:endParaRPr lang="en-US" sz="2400" b="1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117005" y="6313488"/>
            <a:ext cx="7180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581425" y="1258888"/>
            <a:ext cx="0" cy="501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211" name="TextBox 81"/>
          <p:cNvSpPr txBox="1">
            <a:spLocks noChangeArrowheads="1"/>
          </p:cNvSpPr>
          <p:nvPr/>
        </p:nvSpPr>
        <p:spPr bwMode="auto">
          <a:xfrm>
            <a:off x="4925281" y="6335713"/>
            <a:ext cx="13373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400</a:t>
            </a:r>
          </a:p>
        </p:txBody>
      </p:sp>
      <p:sp>
        <p:nvSpPr>
          <p:cNvPr id="50212" name="TextBox 88"/>
          <p:cNvSpPr txBox="1">
            <a:spLocks noChangeArrowheads="1"/>
          </p:cNvSpPr>
          <p:nvPr/>
        </p:nvSpPr>
        <p:spPr bwMode="auto">
          <a:xfrm>
            <a:off x="1056268" y="1214438"/>
            <a:ext cx="56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470</a:t>
            </a:r>
          </a:p>
        </p:txBody>
      </p:sp>
      <p:sp>
        <p:nvSpPr>
          <p:cNvPr id="62" name="32-Point Star 61"/>
          <p:cNvSpPr/>
          <p:nvPr/>
        </p:nvSpPr>
        <p:spPr>
          <a:xfrm>
            <a:off x="3952371" y="2817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74489" y="6311900"/>
            <a:ext cx="48466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58680" y="5040313"/>
            <a:ext cx="55254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50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554335" y="5326063"/>
            <a:ext cx="11908" cy="9652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604051" y="5229225"/>
            <a:ext cx="955047" cy="2698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54544" y="4102100"/>
            <a:ext cx="45252" cy="217805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569517" y="4102101"/>
            <a:ext cx="1707653" cy="317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601374" y="2036763"/>
            <a:ext cx="34534" cy="429736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624294" y="2011363"/>
            <a:ext cx="2996133" cy="254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543323" y="1906588"/>
            <a:ext cx="11908" cy="440055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573090" y="1446213"/>
            <a:ext cx="2693661" cy="11112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1538554" y="5727700"/>
            <a:ext cx="791904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303069" y="5753100"/>
            <a:ext cx="2382" cy="5667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9313" y="5541963"/>
            <a:ext cx="1311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Bias</a:t>
            </a:r>
            <a:r>
              <a:rPr lang="en-US" sz="2000"/>
              <a:t> = -13%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15511" y="1927225"/>
            <a:ext cx="1125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Bias</a:t>
            </a:r>
            <a:r>
              <a:rPr lang="en-US"/>
              <a:t> </a:t>
            </a:r>
            <a:r>
              <a:rPr lang="en-US" sz="2000" i="1"/>
              <a:t>= 15%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97649" y="3890963"/>
            <a:ext cx="113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Bias</a:t>
            </a:r>
            <a:r>
              <a:rPr lang="en-US"/>
              <a:t> </a:t>
            </a:r>
            <a:r>
              <a:rPr lang="en-US" sz="2000" i="1"/>
              <a:t>= 10%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6932" y="4953000"/>
            <a:ext cx="113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Bias</a:t>
            </a:r>
            <a:r>
              <a:rPr lang="en-US"/>
              <a:t> </a:t>
            </a:r>
            <a:r>
              <a:rPr lang="en-US" sz="2000" i="1"/>
              <a:t>= 0%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53618" y="981075"/>
            <a:ext cx="1281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Bias</a:t>
            </a:r>
            <a:r>
              <a:rPr lang="en-US"/>
              <a:t> </a:t>
            </a:r>
            <a:r>
              <a:rPr lang="en-US" sz="2000" i="1"/>
              <a:t>= 17.5%</a:t>
            </a:r>
          </a:p>
        </p:txBody>
      </p:sp>
      <p:sp>
        <p:nvSpPr>
          <p:cNvPr id="56" name="Wave 55"/>
          <p:cNvSpPr/>
          <p:nvPr/>
        </p:nvSpPr>
        <p:spPr>
          <a:xfrm>
            <a:off x="1652874" y="269876"/>
            <a:ext cx="7264074" cy="1241425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bg1"/>
                </a:solidFill>
              </a:rPr>
              <a:t>چرا برای ب</a:t>
            </a:r>
            <a:r>
              <a:rPr lang="fa-IR" sz="4000" dirty="0"/>
              <a:t>ازه‌ی وسیع نباید از آزمون </a:t>
            </a:r>
            <a:r>
              <a:rPr lang="en-US" sz="4000" b="1" dirty="0">
                <a:latin typeface="Agency FB" pitchFamily="34" charset="0"/>
              </a:rPr>
              <a:t>t</a:t>
            </a:r>
            <a:r>
              <a:rPr lang="fa-IR" sz="4000" dirty="0"/>
              <a:t> استفاده کرد؟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75" grpId="0"/>
      <p:bldP spid="76" grpId="0"/>
      <p:bldP spid="77" grpId="0"/>
      <p:bldP spid="79" grpId="0"/>
      <p:bldP spid="55" grpId="0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mtClean="0"/>
              <a:t>پرسش: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12" y="2366963"/>
            <a:ext cx="8387028" cy="4254500"/>
          </a:xfrm>
          <a:gradFill flip="none"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rtl="1" fontAlgn="auto">
              <a:spcBef>
                <a:spcPts val="108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6600" b="1" dirty="0" smtClean="0">
                <a:solidFill>
                  <a:srgbClr val="FF0000"/>
                </a:solidFill>
              </a:rPr>
              <a:t>اگر </a:t>
            </a:r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6600" b="1" dirty="0" smtClean="0">
                <a:solidFill>
                  <a:srgbClr val="FF0000"/>
                </a:solidFill>
              </a:rPr>
              <a:t> &lt; 0.975</a:t>
            </a:r>
            <a:r>
              <a:rPr lang="fa-IR" sz="6600" b="1" dirty="0" smtClean="0">
                <a:solidFill>
                  <a:srgbClr val="FF0000"/>
                </a:solidFill>
              </a:rPr>
              <a:t> شد چه؟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6" y="414338"/>
            <a:ext cx="8691881" cy="6340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86337" y="1700214"/>
            <a:ext cx="0" cy="45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6337" y="6237288"/>
            <a:ext cx="49169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640373" y="53975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5727901" y="39497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535580" y="4672014"/>
            <a:ext cx="85740" cy="9842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2250672" y="53975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4972913" y="25146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6625788" y="2708276"/>
            <a:ext cx="85740" cy="9842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627572" y="3998914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4248888" y="4338639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478121" y="4565651"/>
            <a:ext cx="85740" cy="98425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247399" y="5462589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118789" y="39370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4915753" y="5084764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4228644" y="5456239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4142904" y="3357564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904738" y="3871914"/>
            <a:ext cx="85740" cy="9683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5330163" y="3476625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574578" y="5876925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46" name="TextBox 30"/>
          <p:cNvSpPr txBox="1">
            <a:spLocks noChangeArrowheads="1"/>
          </p:cNvSpPr>
          <p:nvPr/>
        </p:nvSpPr>
        <p:spPr bwMode="auto">
          <a:xfrm>
            <a:off x="3429596" y="6354763"/>
            <a:ext cx="17505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/>
              <a:t>؛ روش مرجع (مقیاس)</a:t>
            </a:r>
            <a:r>
              <a:rPr lang="en-US" sz="2000" b="1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6568" y="2375556"/>
            <a:ext cx="492443" cy="331725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Y</a:t>
            </a:r>
            <a:r>
              <a:rPr lang="fa-IR" sz="2000" b="1" dirty="0">
                <a:latin typeface="+mn-lt"/>
                <a:cs typeface="+mn-cs"/>
              </a:rPr>
              <a:t>؛ روش مورد ارزشیابی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16378" y="639764"/>
            <a:ext cx="17779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800" b="1">
                <a:solidFill>
                  <a:srgbClr val="7030A0"/>
                </a:solidFill>
              </a:rPr>
              <a:t>همبستگی ضعیف</a:t>
            </a:r>
            <a:endParaRPr lang="en-US" sz="2800" b="1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>
            <a:endCxn id="29" idx="1"/>
          </p:cNvCxnSpPr>
          <p:nvPr/>
        </p:nvCxnSpPr>
        <p:spPr>
          <a:xfrm flipV="1">
            <a:off x="2114918" y="5926138"/>
            <a:ext cx="459661" cy="174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2"/>
          </p:cNvCxnSpPr>
          <p:nvPr/>
        </p:nvCxnSpPr>
        <p:spPr>
          <a:xfrm rot="16200000" flipH="1">
            <a:off x="2486084" y="6105128"/>
            <a:ext cx="274637" cy="1190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1" idx="1"/>
          </p:cNvCxnSpPr>
          <p:nvPr/>
        </p:nvCxnSpPr>
        <p:spPr>
          <a:xfrm flipV="1">
            <a:off x="2114917" y="3478214"/>
            <a:ext cx="571599" cy="26987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410772" y="4914305"/>
            <a:ext cx="2667000" cy="1191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32-Point Star 47"/>
          <p:cNvSpPr/>
          <p:nvPr/>
        </p:nvSpPr>
        <p:spPr>
          <a:xfrm>
            <a:off x="3658235" y="57912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5601673" y="47244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3429595" y="28194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2686516" y="3429000"/>
            <a:ext cx="85740" cy="9683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57" name="TextBox 1"/>
          <p:cNvSpPr txBox="1">
            <a:spLocks noChangeArrowheads="1"/>
          </p:cNvSpPr>
          <p:nvPr/>
        </p:nvSpPr>
        <p:spPr bwMode="auto">
          <a:xfrm>
            <a:off x="2459068" y="6200775"/>
            <a:ext cx="402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52258" name="TextBox 36"/>
          <p:cNvSpPr txBox="1">
            <a:spLocks noChangeArrowheads="1"/>
          </p:cNvSpPr>
          <p:nvPr/>
        </p:nvSpPr>
        <p:spPr bwMode="auto">
          <a:xfrm>
            <a:off x="1754096" y="3306764"/>
            <a:ext cx="402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50</a:t>
            </a:r>
          </a:p>
        </p:txBody>
      </p:sp>
      <p:sp>
        <p:nvSpPr>
          <p:cNvPr id="52259" name="TextBox 37"/>
          <p:cNvSpPr txBox="1">
            <a:spLocks noChangeArrowheads="1"/>
          </p:cNvSpPr>
          <p:nvPr/>
        </p:nvSpPr>
        <p:spPr bwMode="auto">
          <a:xfrm>
            <a:off x="3110453" y="6273800"/>
            <a:ext cx="402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52260" name="TextBox 38"/>
          <p:cNvSpPr txBox="1">
            <a:spLocks noChangeArrowheads="1"/>
          </p:cNvSpPr>
          <p:nvPr/>
        </p:nvSpPr>
        <p:spPr bwMode="auto">
          <a:xfrm>
            <a:off x="1740996" y="5773738"/>
            <a:ext cx="4025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52261" name="TextBox 41"/>
          <p:cNvSpPr txBox="1">
            <a:spLocks noChangeArrowheads="1"/>
          </p:cNvSpPr>
          <p:nvPr/>
        </p:nvSpPr>
        <p:spPr bwMode="auto">
          <a:xfrm>
            <a:off x="1746951" y="5229225"/>
            <a:ext cx="402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086338" y="5521326"/>
            <a:ext cx="1164633" cy="317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2" idx="2"/>
          </p:cNvCxnSpPr>
          <p:nvPr/>
        </p:nvCxnSpPr>
        <p:spPr>
          <a:xfrm flipV="1">
            <a:off x="3290269" y="5559426"/>
            <a:ext cx="0" cy="64611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02117" y="1262063"/>
            <a:ext cx="143852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+mn-lt"/>
                <a:cs typeface="+mn-cs"/>
              </a:rPr>
              <a:t>r</a:t>
            </a:r>
            <a:r>
              <a:rPr lang="en-US" sz="3200" b="1" i="1" baseline="30000" dirty="0">
                <a:latin typeface="+mn-lt"/>
                <a:cs typeface="+mn-cs"/>
              </a:rPr>
              <a:t>2</a:t>
            </a:r>
            <a:r>
              <a:rPr lang="en-US" sz="3200" b="1" i="1" dirty="0">
                <a:latin typeface="+mn-lt"/>
                <a:cs typeface="+mn-cs"/>
              </a:rPr>
              <a:t> = 0.65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50672" y="1909763"/>
            <a:ext cx="4242934" cy="4202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3820189" y="2252663"/>
            <a:ext cx="1170588" cy="3440112"/>
          </a:xfrm>
          <a:prstGeom prst="mathMultiply">
            <a:avLst>
              <a:gd name="adj1" fmla="val 180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84998" y="2092325"/>
            <a:ext cx="6750825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3200" b="1" i="1"/>
              <a:t>نباید از معادله‌ی این خط برای محاسبه‌ی نامیزانی استفاده کرد.</a:t>
            </a:r>
            <a:endParaRPr lang="en-US" sz="3200" b="1" i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7" y="1398589"/>
            <a:ext cx="8477531" cy="5318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064902" y="4479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630846" y="23050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361121" y="55213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241444" y="2387600"/>
            <a:ext cx="66687" cy="841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912774" y="28368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2451923" y="3940175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256627" y="3803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1488540" y="48085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53412" y="2551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2422152" y="3475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270618" y="5160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2688898" y="3313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307832" y="415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2731768" y="3744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096756" y="58229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70" name="TextBox 30"/>
          <p:cNvSpPr txBox="1">
            <a:spLocks noChangeArrowheads="1"/>
          </p:cNvSpPr>
          <p:nvPr/>
        </p:nvSpPr>
        <p:spPr bwMode="auto">
          <a:xfrm>
            <a:off x="2792501" y="6310313"/>
            <a:ext cx="93480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53271" name="TextBox 31"/>
          <p:cNvSpPr txBox="1">
            <a:spLocks noChangeArrowheads="1"/>
          </p:cNvSpPr>
          <p:nvPr/>
        </p:nvSpPr>
        <p:spPr bwMode="auto">
          <a:xfrm>
            <a:off x="94076" y="3695700"/>
            <a:ext cx="48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2866" y="2108200"/>
            <a:ext cx="2850851" cy="39687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3273" name="TextBox 10"/>
          <p:cNvSpPr txBox="1">
            <a:spLocks noChangeArrowheads="1"/>
          </p:cNvSpPr>
          <p:nvPr/>
        </p:nvSpPr>
        <p:spPr bwMode="auto">
          <a:xfrm>
            <a:off x="940757" y="1660526"/>
            <a:ext cx="156713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r</a:t>
            </a:r>
            <a:r>
              <a:rPr lang="en-US" sz="2400" b="1" baseline="30000">
                <a:solidFill>
                  <a:srgbClr val="0070C0"/>
                </a:solidFill>
              </a:rPr>
              <a:t>2</a:t>
            </a:r>
            <a:r>
              <a:rPr lang="en-US" sz="2400" b="1">
                <a:solidFill>
                  <a:srgbClr val="0070C0"/>
                </a:solidFill>
              </a:rPr>
              <a:t> </a:t>
            </a:r>
            <a:r>
              <a:rPr lang="fa-IR" sz="2400" b="1">
                <a:solidFill>
                  <a:srgbClr val="0070C0"/>
                </a:solidFill>
              </a:rPr>
              <a:t>&lt;</a:t>
            </a:r>
            <a:r>
              <a:rPr lang="en-US" sz="2400" b="1">
                <a:solidFill>
                  <a:srgbClr val="0070C0"/>
                </a:solidFill>
              </a:rPr>
              <a:t> 0.975</a:t>
            </a:r>
          </a:p>
        </p:txBody>
      </p:sp>
      <p:sp>
        <p:nvSpPr>
          <p:cNvPr id="51" name="32-Point Star 50"/>
          <p:cNvSpPr/>
          <p:nvPr/>
        </p:nvSpPr>
        <p:spPr>
          <a:xfrm>
            <a:off x="3081873" y="2647951"/>
            <a:ext cx="55969" cy="80963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3298604" y="2738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3085445" y="321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3745166" y="2457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3567732" y="19446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4772854" y="1671639"/>
            <a:ext cx="0" cy="45354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72854" y="6192839"/>
            <a:ext cx="3784463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32-Point Star 80"/>
          <p:cNvSpPr/>
          <p:nvPr/>
        </p:nvSpPr>
        <p:spPr>
          <a:xfrm>
            <a:off x="6086341" y="5291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32-Point Star 81"/>
          <p:cNvSpPr/>
          <p:nvPr/>
        </p:nvSpPr>
        <p:spPr>
          <a:xfrm>
            <a:off x="7889261" y="27559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32-Point Star 82"/>
          <p:cNvSpPr/>
          <p:nvPr/>
        </p:nvSpPr>
        <p:spPr>
          <a:xfrm>
            <a:off x="5767199" y="4332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32-Point Star 83"/>
          <p:cNvSpPr/>
          <p:nvPr/>
        </p:nvSpPr>
        <p:spPr>
          <a:xfrm>
            <a:off x="5124149" y="53482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32-Point Star 84"/>
          <p:cNvSpPr/>
          <p:nvPr/>
        </p:nvSpPr>
        <p:spPr>
          <a:xfrm>
            <a:off x="7221204" y="2122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32-Point Star 85"/>
          <p:cNvSpPr/>
          <p:nvPr/>
        </p:nvSpPr>
        <p:spPr>
          <a:xfrm>
            <a:off x="7053297" y="2851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32-Point Star 86"/>
          <p:cNvSpPr/>
          <p:nvPr/>
        </p:nvSpPr>
        <p:spPr>
          <a:xfrm>
            <a:off x="6622216" y="3484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32-Point Star 87"/>
          <p:cNvSpPr/>
          <p:nvPr/>
        </p:nvSpPr>
        <p:spPr>
          <a:xfrm>
            <a:off x="6311408" y="36322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32-Point Star 88"/>
          <p:cNvSpPr/>
          <p:nvPr/>
        </p:nvSpPr>
        <p:spPr>
          <a:xfrm>
            <a:off x="5738619" y="4870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32-Point Star 89"/>
          <p:cNvSpPr/>
          <p:nvPr/>
        </p:nvSpPr>
        <p:spPr>
          <a:xfrm>
            <a:off x="7225967" y="3262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32-Point Star 90"/>
          <p:cNvSpPr/>
          <p:nvPr/>
        </p:nvSpPr>
        <p:spPr>
          <a:xfrm>
            <a:off x="5389705" y="47656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32-Point Star 91"/>
          <p:cNvSpPr/>
          <p:nvPr/>
        </p:nvSpPr>
        <p:spPr>
          <a:xfrm>
            <a:off x="6828229" y="33274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32-Point Star 92"/>
          <p:cNvSpPr/>
          <p:nvPr/>
        </p:nvSpPr>
        <p:spPr>
          <a:xfrm>
            <a:off x="6504323" y="43307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32-Point Star 93"/>
          <p:cNvSpPr/>
          <p:nvPr/>
        </p:nvSpPr>
        <p:spPr>
          <a:xfrm>
            <a:off x="6871099" y="37592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32-Point Star 94"/>
          <p:cNvSpPr/>
          <p:nvPr/>
        </p:nvSpPr>
        <p:spPr>
          <a:xfrm>
            <a:off x="4851449" y="52609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933023" y="6324600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233408" y="3711575"/>
            <a:ext cx="48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4894319" y="1676400"/>
            <a:ext cx="3129506" cy="4384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32-Point Star 98"/>
          <p:cNvSpPr/>
          <p:nvPr/>
        </p:nvSpPr>
        <p:spPr>
          <a:xfrm>
            <a:off x="7221204" y="2662238"/>
            <a:ext cx="55969" cy="8255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32-Point Star 99"/>
          <p:cNvSpPr/>
          <p:nvPr/>
        </p:nvSpPr>
        <p:spPr>
          <a:xfrm>
            <a:off x="7437935" y="2754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32-Point Star 100"/>
          <p:cNvSpPr/>
          <p:nvPr/>
        </p:nvSpPr>
        <p:spPr>
          <a:xfrm>
            <a:off x="6124448" y="46513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32-Point Star 101"/>
          <p:cNvSpPr/>
          <p:nvPr/>
        </p:nvSpPr>
        <p:spPr>
          <a:xfrm>
            <a:off x="6098250" y="4275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32-Point Star 102"/>
          <p:cNvSpPr/>
          <p:nvPr/>
        </p:nvSpPr>
        <p:spPr>
          <a:xfrm>
            <a:off x="7866635" y="22082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32-Point Star 103"/>
          <p:cNvSpPr/>
          <p:nvPr/>
        </p:nvSpPr>
        <p:spPr>
          <a:xfrm>
            <a:off x="6008937" y="37036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25310" y="1627189"/>
            <a:ext cx="156713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fa-IR" sz="2400" b="1">
                <a:solidFill>
                  <a:srgbClr val="FF0000"/>
                </a:solidFill>
              </a:rPr>
              <a:t>&gt;</a:t>
            </a:r>
            <a:r>
              <a:rPr lang="en-US" sz="2400" b="1">
                <a:solidFill>
                  <a:srgbClr val="FF0000"/>
                </a:solidFill>
              </a:rPr>
              <a:t> 0.975</a:t>
            </a:r>
          </a:p>
        </p:txBody>
      </p:sp>
      <p:sp>
        <p:nvSpPr>
          <p:cNvPr id="106" name="32-Point Star 105"/>
          <p:cNvSpPr/>
          <p:nvPr/>
        </p:nvSpPr>
        <p:spPr>
          <a:xfrm>
            <a:off x="6587681" y="43783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32-Point Star 106"/>
          <p:cNvSpPr/>
          <p:nvPr/>
        </p:nvSpPr>
        <p:spPr>
          <a:xfrm>
            <a:off x="5814832" y="51943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32-Point Star 107"/>
          <p:cNvSpPr/>
          <p:nvPr/>
        </p:nvSpPr>
        <p:spPr>
          <a:xfrm>
            <a:off x="7547492" y="1985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32-Point Star 108"/>
          <p:cNvSpPr/>
          <p:nvPr/>
        </p:nvSpPr>
        <p:spPr>
          <a:xfrm>
            <a:off x="7361722" y="25209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32-Point Star 109"/>
          <p:cNvSpPr/>
          <p:nvPr/>
        </p:nvSpPr>
        <p:spPr>
          <a:xfrm>
            <a:off x="6929450" y="3687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32-Point Star 110"/>
          <p:cNvSpPr/>
          <p:nvPr/>
        </p:nvSpPr>
        <p:spPr>
          <a:xfrm>
            <a:off x="6563865" y="3086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32-Point Star 111"/>
          <p:cNvSpPr/>
          <p:nvPr/>
        </p:nvSpPr>
        <p:spPr>
          <a:xfrm>
            <a:off x="5338499" y="60118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32-Point Star 112"/>
          <p:cNvSpPr/>
          <p:nvPr/>
        </p:nvSpPr>
        <p:spPr>
          <a:xfrm>
            <a:off x="5598100" y="43592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32-Point Star 113"/>
          <p:cNvSpPr/>
          <p:nvPr/>
        </p:nvSpPr>
        <p:spPr>
          <a:xfrm>
            <a:off x="5512361" y="53022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32-Point Star 114"/>
          <p:cNvSpPr/>
          <p:nvPr/>
        </p:nvSpPr>
        <p:spPr>
          <a:xfrm>
            <a:off x="7610606" y="31654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32-Point Star 115"/>
          <p:cNvSpPr/>
          <p:nvPr/>
        </p:nvSpPr>
        <p:spPr>
          <a:xfrm>
            <a:off x="6534094" y="3911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32-Point Star 116"/>
          <p:cNvSpPr/>
          <p:nvPr/>
        </p:nvSpPr>
        <p:spPr>
          <a:xfrm>
            <a:off x="6250676" y="31654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32-Point Star 117"/>
          <p:cNvSpPr/>
          <p:nvPr/>
        </p:nvSpPr>
        <p:spPr>
          <a:xfrm>
            <a:off x="6124448" y="4916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32-Point Star 118"/>
          <p:cNvSpPr/>
          <p:nvPr/>
        </p:nvSpPr>
        <p:spPr>
          <a:xfrm>
            <a:off x="5038410" y="56149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32-Point Star 119"/>
          <p:cNvSpPr/>
          <p:nvPr/>
        </p:nvSpPr>
        <p:spPr>
          <a:xfrm>
            <a:off x="6967557" y="40179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32-Point Star 120"/>
          <p:cNvSpPr/>
          <p:nvPr/>
        </p:nvSpPr>
        <p:spPr>
          <a:xfrm>
            <a:off x="6874672" y="29098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32-Point Star 121"/>
          <p:cNvSpPr/>
          <p:nvPr/>
        </p:nvSpPr>
        <p:spPr>
          <a:xfrm>
            <a:off x="6671040" y="2681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32-Point Star 122"/>
          <p:cNvSpPr/>
          <p:nvPr/>
        </p:nvSpPr>
        <p:spPr>
          <a:xfrm>
            <a:off x="6228050" y="38528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32-Point Star 123"/>
          <p:cNvSpPr/>
          <p:nvPr/>
        </p:nvSpPr>
        <p:spPr>
          <a:xfrm>
            <a:off x="5493307" y="54737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32-Point Star 124"/>
          <p:cNvSpPr/>
          <p:nvPr/>
        </p:nvSpPr>
        <p:spPr>
          <a:xfrm>
            <a:off x="5124149" y="4830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32-Point Star 125"/>
          <p:cNvSpPr/>
          <p:nvPr/>
        </p:nvSpPr>
        <p:spPr>
          <a:xfrm>
            <a:off x="5082470" y="59070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32-Point Star 126"/>
          <p:cNvSpPr/>
          <p:nvPr/>
        </p:nvSpPr>
        <p:spPr>
          <a:xfrm>
            <a:off x="7164044" y="3589338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32-Point Star 127"/>
          <p:cNvSpPr/>
          <p:nvPr/>
        </p:nvSpPr>
        <p:spPr>
          <a:xfrm>
            <a:off x="8207213" y="23606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32-Point Star 128"/>
          <p:cNvSpPr/>
          <p:nvPr/>
        </p:nvSpPr>
        <p:spPr>
          <a:xfrm>
            <a:off x="6441209" y="45545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033647" y="1709738"/>
            <a:ext cx="1568325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r</a:t>
            </a:r>
            <a:r>
              <a:rPr lang="en-US" sz="2400" b="1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+mn-lt"/>
                <a:cs typeface="+mn-cs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 0.975</a:t>
            </a:r>
          </a:p>
        </p:txBody>
      </p:sp>
      <p:sp>
        <p:nvSpPr>
          <p:cNvPr id="53332" name="TextBox 40"/>
          <p:cNvSpPr txBox="1">
            <a:spLocks noChangeArrowheads="1"/>
          </p:cNvSpPr>
          <p:nvPr/>
        </p:nvSpPr>
        <p:spPr bwMode="auto">
          <a:xfrm>
            <a:off x="4348918" y="358776"/>
            <a:ext cx="35951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5400">
                <a:solidFill>
                  <a:schemeClr val="bg1"/>
                </a:solidFill>
              </a:rPr>
              <a:t>چرا </a:t>
            </a:r>
            <a:r>
              <a:rPr lang="en-US" sz="5400">
                <a:solidFill>
                  <a:schemeClr val="bg1"/>
                </a:solidFill>
              </a:rPr>
              <a:t>r</a:t>
            </a:r>
            <a:r>
              <a:rPr lang="en-US" sz="5400" baseline="30000">
                <a:solidFill>
                  <a:schemeClr val="bg1"/>
                </a:solidFill>
              </a:rPr>
              <a:t>2</a:t>
            </a:r>
            <a:r>
              <a:rPr lang="en-US" sz="5400">
                <a:solidFill>
                  <a:schemeClr val="bg1"/>
                </a:solidFill>
              </a:rPr>
              <a:t> &lt; 0.975</a:t>
            </a:r>
            <a:r>
              <a:rPr lang="fa-IR" sz="5400">
                <a:solidFill>
                  <a:schemeClr val="bg1"/>
                </a:solidFill>
              </a:rPr>
              <a:t> ؟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925" y="577851"/>
            <a:ext cx="3029476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rgbClr val="FF0000"/>
                </a:solidFill>
                <a:latin typeface="+mn-lt"/>
                <a:cs typeface="+mn-cs"/>
              </a:rPr>
              <a:t>نوسان بالای نتایج</a:t>
            </a:r>
            <a:endParaRPr lang="en-US" sz="36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4760946" y="1836738"/>
            <a:ext cx="3489137" cy="40941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7" y="1398589"/>
            <a:ext cx="8477531" cy="5318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2064902" y="4479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630846" y="23050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361121" y="55213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241444" y="2387600"/>
            <a:ext cx="66687" cy="841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912774" y="28368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2451923" y="3940175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256627" y="3803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1488540" y="48085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53412" y="2551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2422152" y="3475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270618" y="5160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2688898" y="3313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307832" y="415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2731768" y="3744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096756" y="58229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94" name="TextBox 30"/>
          <p:cNvSpPr txBox="1">
            <a:spLocks noChangeArrowheads="1"/>
          </p:cNvSpPr>
          <p:nvPr/>
        </p:nvSpPr>
        <p:spPr bwMode="auto">
          <a:xfrm>
            <a:off x="2792501" y="6310313"/>
            <a:ext cx="93480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54295" name="TextBox 31"/>
          <p:cNvSpPr txBox="1">
            <a:spLocks noChangeArrowheads="1"/>
          </p:cNvSpPr>
          <p:nvPr/>
        </p:nvSpPr>
        <p:spPr bwMode="auto">
          <a:xfrm>
            <a:off x="94076" y="3695700"/>
            <a:ext cx="48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2866" y="2108200"/>
            <a:ext cx="2850851" cy="39687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297" name="TextBox 10"/>
          <p:cNvSpPr txBox="1">
            <a:spLocks noChangeArrowheads="1"/>
          </p:cNvSpPr>
          <p:nvPr/>
        </p:nvSpPr>
        <p:spPr bwMode="auto">
          <a:xfrm>
            <a:off x="940757" y="1660526"/>
            <a:ext cx="156713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r</a:t>
            </a:r>
            <a:r>
              <a:rPr lang="en-US" sz="2400" b="1" baseline="30000">
                <a:solidFill>
                  <a:srgbClr val="0070C0"/>
                </a:solidFill>
              </a:rPr>
              <a:t>2</a:t>
            </a:r>
            <a:r>
              <a:rPr lang="en-US" sz="2400" b="1">
                <a:solidFill>
                  <a:srgbClr val="0070C0"/>
                </a:solidFill>
              </a:rPr>
              <a:t> = 0.986</a:t>
            </a:r>
          </a:p>
        </p:txBody>
      </p:sp>
      <p:sp>
        <p:nvSpPr>
          <p:cNvPr id="51" name="32-Point Star 50"/>
          <p:cNvSpPr/>
          <p:nvPr/>
        </p:nvSpPr>
        <p:spPr>
          <a:xfrm>
            <a:off x="3081873" y="2647951"/>
            <a:ext cx="55969" cy="80963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3298604" y="2738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3085445" y="321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3745166" y="2457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3567732" y="19446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4772854" y="1671639"/>
            <a:ext cx="0" cy="45354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72854" y="6192839"/>
            <a:ext cx="3784463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32-Point Star 81"/>
          <p:cNvSpPr/>
          <p:nvPr/>
        </p:nvSpPr>
        <p:spPr>
          <a:xfrm>
            <a:off x="6307836" y="44069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32-Point Star 82"/>
          <p:cNvSpPr/>
          <p:nvPr/>
        </p:nvSpPr>
        <p:spPr>
          <a:xfrm>
            <a:off x="5892236" y="4429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32-Point Star 85"/>
          <p:cNvSpPr/>
          <p:nvPr/>
        </p:nvSpPr>
        <p:spPr>
          <a:xfrm>
            <a:off x="5558803" y="49831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32-Point Star 86"/>
          <p:cNvSpPr/>
          <p:nvPr/>
        </p:nvSpPr>
        <p:spPr>
          <a:xfrm>
            <a:off x="6492415" y="38274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32-Point Star 88"/>
          <p:cNvSpPr/>
          <p:nvPr/>
        </p:nvSpPr>
        <p:spPr>
          <a:xfrm>
            <a:off x="5738619" y="4870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32-Point Star 91"/>
          <p:cNvSpPr/>
          <p:nvPr/>
        </p:nvSpPr>
        <p:spPr>
          <a:xfrm>
            <a:off x="6322126" y="4295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32-Point Star 92"/>
          <p:cNvSpPr/>
          <p:nvPr/>
        </p:nvSpPr>
        <p:spPr>
          <a:xfrm>
            <a:off x="6180417" y="448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32-Point Star 93"/>
          <p:cNvSpPr/>
          <p:nvPr/>
        </p:nvSpPr>
        <p:spPr>
          <a:xfrm>
            <a:off x="6395958" y="38814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32-Point Star 94"/>
          <p:cNvSpPr/>
          <p:nvPr/>
        </p:nvSpPr>
        <p:spPr>
          <a:xfrm>
            <a:off x="5846984" y="4967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315" name="TextBox 95"/>
          <p:cNvSpPr txBox="1">
            <a:spLocks noChangeArrowheads="1"/>
          </p:cNvSpPr>
          <p:nvPr/>
        </p:nvSpPr>
        <p:spPr bwMode="auto">
          <a:xfrm>
            <a:off x="6933023" y="6324600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54316" name="TextBox 96"/>
          <p:cNvSpPr txBox="1">
            <a:spLocks noChangeArrowheads="1"/>
          </p:cNvSpPr>
          <p:nvPr/>
        </p:nvSpPr>
        <p:spPr bwMode="auto">
          <a:xfrm>
            <a:off x="4233408" y="3711575"/>
            <a:ext cx="48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4962196" y="1944688"/>
            <a:ext cx="2981843" cy="414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32-Point Star 98"/>
          <p:cNvSpPr/>
          <p:nvPr/>
        </p:nvSpPr>
        <p:spPr>
          <a:xfrm>
            <a:off x="5758863" y="4749800"/>
            <a:ext cx="55969" cy="8255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32-Point Star 99"/>
          <p:cNvSpPr/>
          <p:nvPr/>
        </p:nvSpPr>
        <p:spPr>
          <a:xfrm>
            <a:off x="5975594" y="4841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32-Point Star 100"/>
          <p:cNvSpPr/>
          <p:nvPr/>
        </p:nvSpPr>
        <p:spPr>
          <a:xfrm>
            <a:off x="6073242" y="4641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32-Point Star 101"/>
          <p:cNvSpPr/>
          <p:nvPr/>
        </p:nvSpPr>
        <p:spPr>
          <a:xfrm>
            <a:off x="6098250" y="4275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32-Point Star 102"/>
          <p:cNvSpPr/>
          <p:nvPr/>
        </p:nvSpPr>
        <p:spPr>
          <a:xfrm>
            <a:off x="6244722" y="40465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323" name="TextBox 104"/>
          <p:cNvSpPr txBox="1">
            <a:spLocks noChangeArrowheads="1"/>
          </p:cNvSpPr>
          <p:nvPr/>
        </p:nvSpPr>
        <p:spPr bwMode="auto">
          <a:xfrm>
            <a:off x="5025310" y="1627189"/>
            <a:ext cx="156713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= 0.764</a:t>
            </a:r>
          </a:p>
        </p:txBody>
      </p:sp>
      <p:sp>
        <p:nvSpPr>
          <p:cNvPr id="109" name="32-Point Star 108"/>
          <p:cNvSpPr/>
          <p:nvPr/>
        </p:nvSpPr>
        <p:spPr>
          <a:xfrm>
            <a:off x="5998220" y="43481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32-Point Star 111"/>
          <p:cNvSpPr/>
          <p:nvPr/>
        </p:nvSpPr>
        <p:spPr>
          <a:xfrm>
            <a:off x="6001792" y="47450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32-Point Star 113"/>
          <p:cNvSpPr/>
          <p:nvPr/>
        </p:nvSpPr>
        <p:spPr>
          <a:xfrm>
            <a:off x="6267348" y="41036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32-Point Star 115"/>
          <p:cNvSpPr/>
          <p:nvPr/>
        </p:nvSpPr>
        <p:spPr>
          <a:xfrm>
            <a:off x="6534094" y="3911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32-Point Star 120"/>
          <p:cNvSpPr/>
          <p:nvPr/>
        </p:nvSpPr>
        <p:spPr>
          <a:xfrm>
            <a:off x="6008937" y="46085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32-Point Star 121"/>
          <p:cNvSpPr/>
          <p:nvPr/>
        </p:nvSpPr>
        <p:spPr>
          <a:xfrm>
            <a:off x="6434064" y="41068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32-Point Star 122"/>
          <p:cNvSpPr/>
          <p:nvPr/>
        </p:nvSpPr>
        <p:spPr>
          <a:xfrm>
            <a:off x="6279256" y="3914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32-Point Star 125"/>
          <p:cNvSpPr/>
          <p:nvPr/>
        </p:nvSpPr>
        <p:spPr>
          <a:xfrm>
            <a:off x="5837457" y="4635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045555" y="1701801"/>
            <a:ext cx="1568325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r</a:t>
            </a:r>
            <a:r>
              <a:rPr lang="en-US" sz="2400" b="1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 = 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0.990</a:t>
            </a:r>
          </a:p>
        </p:txBody>
      </p:sp>
      <p:sp>
        <p:nvSpPr>
          <p:cNvPr id="54333" name="TextBox 40"/>
          <p:cNvSpPr txBox="1">
            <a:spLocks noChangeArrowheads="1"/>
          </p:cNvSpPr>
          <p:nvPr/>
        </p:nvSpPr>
        <p:spPr bwMode="auto">
          <a:xfrm>
            <a:off x="4348918" y="358776"/>
            <a:ext cx="35951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5400">
                <a:solidFill>
                  <a:schemeClr val="bg1"/>
                </a:solidFill>
              </a:rPr>
              <a:t>چرا </a:t>
            </a:r>
            <a:r>
              <a:rPr lang="en-US" sz="5400">
                <a:solidFill>
                  <a:schemeClr val="bg1"/>
                </a:solidFill>
              </a:rPr>
              <a:t>r</a:t>
            </a:r>
            <a:r>
              <a:rPr lang="en-US" sz="5400" baseline="30000">
                <a:solidFill>
                  <a:schemeClr val="bg1"/>
                </a:solidFill>
              </a:rPr>
              <a:t>2</a:t>
            </a:r>
            <a:r>
              <a:rPr lang="en-US" sz="5400">
                <a:solidFill>
                  <a:schemeClr val="bg1"/>
                </a:solidFill>
              </a:rPr>
              <a:t> &lt; 0.975</a:t>
            </a:r>
            <a:r>
              <a:rPr lang="fa-IR" sz="5400">
                <a:solidFill>
                  <a:schemeClr val="bg1"/>
                </a:solidFill>
              </a:rPr>
              <a:t> ؟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50" name="32-Point Star 149"/>
          <p:cNvSpPr/>
          <p:nvPr/>
        </p:nvSpPr>
        <p:spPr>
          <a:xfrm>
            <a:off x="7183097" y="29051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32-Point Star 156"/>
          <p:cNvSpPr/>
          <p:nvPr/>
        </p:nvSpPr>
        <p:spPr>
          <a:xfrm>
            <a:off x="7225967" y="3262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32-Point Star 157"/>
          <p:cNvSpPr/>
          <p:nvPr/>
        </p:nvSpPr>
        <p:spPr>
          <a:xfrm>
            <a:off x="6807986" y="37592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32-Point Star 158"/>
          <p:cNvSpPr/>
          <p:nvPr/>
        </p:nvSpPr>
        <p:spPr>
          <a:xfrm>
            <a:off x="5401613" y="5348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32-Point Star 159"/>
          <p:cNvSpPr/>
          <p:nvPr/>
        </p:nvSpPr>
        <p:spPr>
          <a:xfrm>
            <a:off x="5305156" y="50911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32-Point Star 160"/>
          <p:cNvSpPr/>
          <p:nvPr/>
        </p:nvSpPr>
        <p:spPr>
          <a:xfrm>
            <a:off x="7533202" y="2849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32-Point Star 161"/>
          <p:cNvSpPr/>
          <p:nvPr/>
        </p:nvSpPr>
        <p:spPr>
          <a:xfrm>
            <a:off x="7470088" y="26003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32-Point Star 162"/>
          <p:cNvSpPr/>
          <p:nvPr/>
        </p:nvSpPr>
        <p:spPr>
          <a:xfrm>
            <a:off x="5059845" y="54689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32-Point Star 163"/>
          <p:cNvSpPr/>
          <p:nvPr/>
        </p:nvSpPr>
        <p:spPr>
          <a:xfrm>
            <a:off x="5059845" y="5767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32-Point Star 164"/>
          <p:cNvSpPr/>
          <p:nvPr/>
        </p:nvSpPr>
        <p:spPr>
          <a:xfrm>
            <a:off x="7069969" y="35369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32-Point Star 167"/>
          <p:cNvSpPr/>
          <p:nvPr/>
        </p:nvSpPr>
        <p:spPr>
          <a:xfrm>
            <a:off x="6609116" y="3492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32-Point Star 168"/>
          <p:cNvSpPr/>
          <p:nvPr/>
        </p:nvSpPr>
        <p:spPr>
          <a:xfrm>
            <a:off x="5132485" y="5259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32-Point Star 169"/>
          <p:cNvSpPr/>
          <p:nvPr/>
        </p:nvSpPr>
        <p:spPr>
          <a:xfrm>
            <a:off x="7507003" y="2249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32-Point Star 170"/>
          <p:cNvSpPr/>
          <p:nvPr/>
        </p:nvSpPr>
        <p:spPr>
          <a:xfrm>
            <a:off x="7729689" y="25812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1022925" y="577851"/>
            <a:ext cx="3029476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rgbClr val="FF0000"/>
                </a:solidFill>
                <a:latin typeface="+mn-lt"/>
                <a:cs typeface="+mn-cs"/>
              </a:rPr>
              <a:t>انباشته بودن نتایج</a:t>
            </a:r>
            <a:endParaRPr lang="en-US" sz="36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61679" y="2339830"/>
            <a:ext cx="4617802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 i="1" baseline="30000" dirty="0">
                <a:latin typeface="+mn-lt"/>
                <a:cs typeface="+mn-cs"/>
              </a:rPr>
              <a:t> </a:t>
            </a:r>
            <a:r>
              <a:rPr lang="en-US" sz="5400" b="1" i="1" dirty="0">
                <a:latin typeface="+mn-lt"/>
                <a:cs typeface="+mn-cs"/>
              </a:rPr>
              <a:t>: </a:t>
            </a: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Range/SD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793098" y="2020888"/>
            <a:ext cx="3358146" cy="38989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30" grpId="0" animBg="1"/>
      <p:bldP spid="150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8" grpId="0" animBg="1"/>
      <p:bldP spid="169" grpId="0" animBg="1"/>
      <p:bldP spid="170" grpId="0" animBg="1"/>
      <p:bldP spid="171" grpId="0" animBg="1"/>
      <p:bldP spid="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87" y="97972"/>
            <a:ext cx="8709756" cy="64790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033463" indent="-522288" algn="r" rtl="1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4000" dirty="0" smtClean="0"/>
              <a:t>ارزشیابی یعنی </a:t>
            </a:r>
            <a:r>
              <a:rPr lang="fa-IR" sz="40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برآورد</a:t>
            </a:r>
            <a:r>
              <a:rPr lang="fa-IR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a-IR" sz="4000" b="1" dirty="0" smtClean="0">
                <a:solidFill>
                  <a:srgbClr val="FF0000"/>
                </a:solidFill>
              </a:rPr>
              <a:t>انحراف</a:t>
            </a:r>
            <a:r>
              <a:rPr lang="fa-IR" sz="4000" dirty="0" smtClean="0"/>
              <a:t>:</a:t>
            </a:r>
          </a:p>
          <a:p>
            <a:pPr marL="0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4000" dirty="0"/>
          </a:p>
          <a:p>
            <a:pPr marL="1719263" algn="r" rtl="1" fontAlgn="auto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a-IR" sz="2800" dirty="0" smtClean="0"/>
              <a:t>نتایجی که تولید خواهیم کرد چقدر با مقدار واقعی </a:t>
            </a:r>
            <a:r>
              <a:rPr lang="fa-IR" sz="2800" i="1" dirty="0" smtClean="0">
                <a:solidFill>
                  <a:srgbClr val="FF0000"/>
                </a:solidFill>
              </a:rPr>
              <a:t>اختلاف</a:t>
            </a:r>
            <a:r>
              <a:rPr lang="fa-IR" sz="2800" dirty="0" smtClean="0"/>
              <a:t> خواهد داشت؟</a:t>
            </a:r>
          </a:p>
          <a:p>
            <a:pPr marL="1719263" algn="r" rtl="1" fontAlgn="auto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a-IR" sz="2800" dirty="0" smtClean="0"/>
              <a:t> آیا این مقدار انحراف به </a:t>
            </a:r>
            <a:r>
              <a:rPr lang="fa-IR" sz="2800" dirty="0"/>
              <a:t>اندازه‌‌ای</a:t>
            </a:r>
            <a:r>
              <a:rPr lang="fa-IR" sz="2800" dirty="0" smtClean="0"/>
              <a:t> هست که </a:t>
            </a:r>
            <a:r>
              <a:rPr lang="fa-IR" sz="2800" i="1" dirty="0" smtClean="0">
                <a:solidFill>
                  <a:srgbClr val="FF0000"/>
                </a:solidFill>
              </a:rPr>
              <a:t>به کاربرد جواب آسیب بزند </a:t>
            </a:r>
            <a:r>
              <a:rPr lang="fa-IR" sz="2800" dirty="0" smtClean="0"/>
              <a:t>یا نه؟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7" y="468313"/>
            <a:ext cx="8477531" cy="6248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sp>
        <p:nvSpPr>
          <p:cNvPr id="81" name="32-Point Star 80"/>
          <p:cNvSpPr/>
          <p:nvPr/>
        </p:nvSpPr>
        <p:spPr>
          <a:xfrm>
            <a:off x="2217329" y="51514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32-Point Star 81"/>
          <p:cNvSpPr/>
          <p:nvPr/>
        </p:nvSpPr>
        <p:spPr>
          <a:xfrm>
            <a:off x="3685625" y="26130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32-Point Star 82"/>
          <p:cNvSpPr/>
          <p:nvPr/>
        </p:nvSpPr>
        <p:spPr>
          <a:xfrm>
            <a:off x="1682646" y="46259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32-Point Star 83"/>
          <p:cNvSpPr/>
          <p:nvPr/>
        </p:nvSpPr>
        <p:spPr>
          <a:xfrm>
            <a:off x="1434953" y="60229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32-Point Star 84"/>
          <p:cNvSpPr/>
          <p:nvPr/>
        </p:nvSpPr>
        <p:spPr>
          <a:xfrm>
            <a:off x="2925874" y="2347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32-Point Star 85"/>
          <p:cNvSpPr/>
          <p:nvPr/>
        </p:nvSpPr>
        <p:spPr>
          <a:xfrm>
            <a:off x="2968744" y="31448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32-Point Star 86"/>
          <p:cNvSpPr/>
          <p:nvPr/>
        </p:nvSpPr>
        <p:spPr>
          <a:xfrm>
            <a:off x="2537663" y="37782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32-Point Star 87"/>
          <p:cNvSpPr/>
          <p:nvPr/>
        </p:nvSpPr>
        <p:spPr>
          <a:xfrm>
            <a:off x="2226855" y="39258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32-Point Star 88"/>
          <p:cNvSpPr/>
          <p:nvPr/>
        </p:nvSpPr>
        <p:spPr>
          <a:xfrm>
            <a:off x="1654066" y="5164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32-Point Star 89"/>
          <p:cNvSpPr/>
          <p:nvPr/>
        </p:nvSpPr>
        <p:spPr>
          <a:xfrm>
            <a:off x="3141414" y="35560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32-Point Star 90"/>
          <p:cNvSpPr/>
          <p:nvPr/>
        </p:nvSpPr>
        <p:spPr>
          <a:xfrm>
            <a:off x="1261091" y="51990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32-Point Star 91"/>
          <p:cNvSpPr/>
          <p:nvPr/>
        </p:nvSpPr>
        <p:spPr>
          <a:xfrm>
            <a:off x="2743676" y="36210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32-Point Star 92"/>
          <p:cNvSpPr/>
          <p:nvPr/>
        </p:nvSpPr>
        <p:spPr>
          <a:xfrm>
            <a:off x="2378091" y="46132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32-Point Star 93"/>
          <p:cNvSpPr/>
          <p:nvPr/>
        </p:nvSpPr>
        <p:spPr>
          <a:xfrm>
            <a:off x="2786546" y="40528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32-Point Star 94"/>
          <p:cNvSpPr/>
          <p:nvPr/>
        </p:nvSpPr>
        <p:spPr>
          <a:xfrm>
            <a:off x="1133672" y="61293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32-Point Star 98"/>
          <p:cNvSpPr/>
          <p:nvPr/>
        </p:nvSpPr>
        <p:spPr>
          <a:xfrm>
            <a:off x="3136651" y="2955925"/>
            <a:ext cx="55969" cy="8255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32-Point Star 99"/>
          <p:cNvSpPr/>
          <p:nvPr/>
        </p:nvSpPr>
        <p:spPr>
          <a:xfrm>
            <a:off x="3353382" y="30480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32-Point Star 100"/>
          <p:cNvSpPr/>
          <p:nvPr/>
        </p:nvSpPr>
        <p:spPr>
          <a:xfrm>
            <a:off x="2039895" y="49450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32-Point Star 101"/>
          <p:cNvSpPr/>
          <p:nvPr/>
        </p:nvSpPr>
        <p:spPr>
          <a:xfrm>
            <a:off x="2013697" y="45688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32-Point Star 102"/>
          <p:cNvSpPr/>
          <p:nvPr/>
        </p:nvSpPr>
        <p:spPr>
          <a:xfrm>
            <a:off x="3622510" y="22542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32-Point Star 103"/>
          <p:cNvSpPr/>
          <p:nvPr/>
        </p:nvSpPr>
        <p:spPr>
          <a:xfrm>
            <a:off x="1924384" y="39973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32-Point Star 105"/>
          <p:cNvSpPr/>
          <p:nvPr/>
        </p:nvSpPr>
        <p:spPr>
          <a:xfrm>
            <a:off x="2469785" y="46053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32-Point Star 106"/>
          <p:cNvSpPr/>
          <p:nvPr/>
        </p:nvSpPr>
        <p:spPr>
          <a:xfrm>
            <a:off x="1687409" y="5476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32-Point Star 107"/>
          <p:cNvSpPr/>
          <p:nvPr/>
        </p:nvSpPr>
        <p:spPr>
          <a:xfrm>
            <a:off x="3272406" y="20399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32-Point Star 108"/>
          <p:cNvSpPr/>
          <p:nvPr/>
        </p:nvSpPr>
        <p:spPr>
          <a:xfrm>
            <a:off x="3220009" y="25987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32-Point Star 109"/>
          <p:cNvSpPr/>
          <p:nvPr/>
        </p:nvSpPr>
        <p:spPr>
          <a:xfrm>
            <a:off x="2844897" y="3981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32-Point Star 110"/>
          <p:cNvSpPr/>
          <p:nvPr/>
        </p:nvSpPr>
        <p:spPr>
          <a:xfrm>
            <a:off x="2479312" y="33797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32-Point Star 111"/>
          <p:cNvSpPr/>
          <p:nvPr/>
        </p:nvSpPr>
        <p:spPr>
          <a:xfrm>
            <a:off x="2051803" y="51831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32-Point Star 112"/>
          <p:cNvSpPr/>
          <p:nvPr/>
        </p:nvSpPr>
        <p:spPr>
          <a:xfrm>
            <a:off x="1513547" y="46529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32-Point Star 113"/>
          <p:cNvSpPr/>
          <p:nvPr/>
        </p:nvSpPr>
        <p:spPr>
          <a:xfrm>
            <a:off x="1427808" y="55959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32-Point Star 114"/>
          <p:cNvSpPr/>
          <p:nvPr/>
        </p:nvSpPr>
        <p:spPr>
          <a:xfrm>
            <a:off x="3509382" y="327660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32-Point Star 115"/>
          <p:cNvSpPr/>
          <p:nvPr/>
        </p:nvSpPr>
        <p:spPr>
          <a:xfrm>
            <a:off x="2449541" y="4205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32-Point Star 116"/>
          <p:cNvSpPr/>
          <p:nvPr/>
        </p:nvSpPr>
        <p:spPr>
          <a:xfrm>
            <a:off x="2051803" y="3589338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32-Point Star 117"/>
          <p:cNvSpPr/>
          <p:nvPr/>
        </p:nvSpPr>
        <p:spPr>
          <a:xfrm>
            <a:off x="1997025" y="51974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32-Point Star 118"/>
          <p:cNvSpPr/>
          <p:nvPr/>
        </p:nvSpPr>
        <p:spPr>
          <a:xfrm>
            <a:off x="1336113" y="6202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32-Point Star 119"/>
          <p:cNvSpPr/>
          <p:nvPr/>
        </p:nvSpPr>
        <p:spPr>
          <a:xfrm>
            <a:off x="2747249" y="2406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32-Point Star 120"/>
          <p:cNvSpPr/>
          <p:nvPr/>
        </p:nvSpPr>
        <p:spPr>
          <a:xfrm>
            <a:off x="2790119" y="32035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32-Point Star 121"/>
          <p:cNvSpPr/>
          <p:nvPr/>
        </p:nvSpPr>
        <p:spPr>
          <a:xfrm>
            <a:off x="2413816" y="4587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32-Point Star 122"/>
          <p:cNvSpPr/>
          <p:nvPr/>
        </p:nvSpPr>
        <p:spPr>
          <a:xfrm>
            <a:off x="2143497" y="41465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32-Point Star 123"/>
          <p:cNvSpPr/>
          <p:nvPr/>
        </p:nvSpPr>
        <p:spPr>
          <a:xfrm>
            <a:off x="1621913" y="57880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32-Point Star 124"/>
          <p:cNvSpPr/>
          <p:nvPr/>
        </p:nvSpPr>
        <p:spPr>
          <a:xfrm>
            <a:off x="1083657" y="5259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32-Point Star 125"/>
          <p:cNvSpPr/>
          <p:nvPr/>
        </p:nvSpPr>
        <p:spPr>
          <a:xfrm>
            <a:off x="955047" y="61896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32-Point Star 126"/>
          <p:cNvSpPr/>
          <p:nvPr/>
        </p:nvSpPr>
        <p:spPr>
          <a:xfrm>
            <a:off x="3079491" y="38830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32-Point Star 127"/>
          <p:cNvSpPr/>
          <p:nvPr/>
        </p:nvSpPr>
        <p:spPr>
          <a:xfrm>
            <a:off x="3773746" y="3276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32-Point Star 128"/>
          <p:cNvSpPr/>
          <p:nvPr/>
        </p:nvSpPr>
        <p:spPr>
          <a:xfrm>
            <a:off x="1620722" y="4195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44" name="TextBox 40"/>
          <p:cNvSpPr txBox="1">
            <a:spLocks noChangeArrowheads="1"/>
          </p:cNvSpPr>
          <p:nvPr/>
        </p:nvSpPr>
        <p:spPr bwMode="auto">
          <a:xfrm>
            <a:off x="1127718" y="531814"/>
            <a:ext cx="24566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5400" b="1">
                <a:solidFill>
                  <a:srgbClr val="FF0000"/>
                </a:solidFill>
              </a:rPr>
              <a:t>r</a:t>
            </a:r>
            <a:r>
              <a:rPr lang="en-US" sz="5400" b="1" baseline="30000">
                <a:solidFill>
                  <a:srgbClr val="FF0000"/>
                </a:solidFill>
              </a:rPr>
              <a:t>2</a:t>
            </a:r>
            <a:r>
              <a:rPr lang="en-US" sz="5400" b="1">
                <a:solidFill>
                  <a:srgbClr val="FF0000"/>
                </a:solidFill>
              </a:rPr>
              <a:t> &lt; 0.975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707354" y="1901825"/>
            <a:ext cx="0" cy="45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707355" y="6443664"/>
            <a:ext cx="3784463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32-Point Star 139"/>
          <p:cNvSpPr/>
          <p:nvPr/>
        </p:nvSpPr>
        <p:spPr>
          <a:xfrm>
            <a:off x="1496876" y="60340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32-Point Star 140"/>
          <p:cNvSpPr/>
          <p:nvPr/>
        </p:nvSpPr>
        <p:spPr>
          <a:xfrm>
            <a:off x="1194405" y="6142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32-Point Star 141"/>
          <p:cNvSpPr/>
          <p:nvPr/>
        </p:nvSpPr>
        <p:spPr>
          <a:xfrm>
            <a:off x="1748141" y="54879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32-Point Star 142"/>
          <p:cNvSpPr/>
          <p:nvPr/>
        </p:nvSpPr>
        <p:spPr>
          <a:xfrm>
            <a:off x="2057757" y="52101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32-Point Star 143"/>
          <p:cNvSpPr/>
          <p:nvPr/>
        </p:nvSpPr>
        <p:spPr>
          <a:xfrm>
            <a:off x="1396846" y="62134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32-Point Star 144"/>
          <p:cNvSpPr/>
          <p:nvPr/>
        </p:nvSpPr>
        <p:spPr>
          <a:xfrm>
            <a:off x="1682646" y="58007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32-Point Star 145"/>
          <p:cNvSpPr/>
          <p:nvPr/>
        </p:nvSpPr>
        <p:spPr>
          <a:xfrm>
            <a:off x="1015780" y="6200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4802625" y="1825626"/>
            <a:ext cx="0" cy="45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32-Point Star 147"/>
          <p:cNvSpPr/>
          <p:nvPr/>
        </p:nvSpPr>
        <p:spPr>
          <a:xfrm>
            <a:off x="6307836" y="44069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32-Point Star 148"/>
          <p:cNvSpPr/>
          <p:nvPr/>
        </p:nvSpPr>
        <p:spPr>
          <a:xfrm>
            <a:off x="5892236" y="44291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32-Point Star 149"/>
          <p:cNvSpPr/>
          <p:nvPr/>
        </p:nvSpPr>
        <p:spPr>
          <a:xfrm>
            <a:off x="5558803" y="49831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32-Point Star 150"/>
          <p:cNvSpPr/>
          <p:nvPr/>
        </p:nvSpPr>
        <p:spPr>
          <a:xfrm>
            <a:off x="6322126" y="4295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32-Point Star 151"/>
          <p:cNvSpPr/>
          <p:nvPr/>
        </p:nvSpPr>
        <p:spPr>
          <a:xfrm>
            <a:off x="6180417" y="448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32-Point Star 152"/>
          <p:cNvSpPr/>
          <p:nvPr/>
        </p:nvSpPr>
        <p:spPr>
          <a:xfrm>
            <a:off x="6395958" y="38814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32-Point Star 153"/>
          <p:cNvSpPr/>
          <p:nvPr/>
        </p:nvSpPr>
        <p:spPr>
          <a:xfrm>
            <a:off x="5870801" y="49244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32-Point Star 157"/>
          <p:cNvSpPr/>
          <p:nvPr/>
        </p:nvSpPr>
        <p:spPr>
          <a:xfrm>
            <a:off x="5758863" y="4749800"/>
            <a:ext cx="55969" cy="8255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32-Point Star 158"/>
          <p:cNvSpPr/>
          <p:nvPr/>
        </p:nvSpPr>
        <p:spPr>
          <a:xfrm>
            <a:off x="5975594" y="4841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32-Point Star 159"/>
          <p:cNvSpPr/>
          <p:nvPr/>
        </p:nvSpPr>
        <p:spPr>
          <a:xfrm>
            <a:off x="6073242" y="4641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32-Point Star 160"/>
          <p:cNvSpPr/>
          <p:nvPr/>
        </p:nvSpPr>
        <p:spPr>
          <a:xfrm>
            <a:off x="6098250" y="4275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32-Point Star 161"/>
          <p:cNvSpPr/>
          <p:nvPr/>
        </p:nvSpPr>
        <p:spPr>
          <a:xfrm>
            <a:off x="5998220" y="43481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32-Point Star 162"/>
          <p:cNvSpPr/>
          <p:nvPr/>
        </p:nvSpPr>
        <p:spPr>
          <a:xfrm>
            <a:off x="6001792" y="47450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32-Point Star 163"/>
          <p:cNvSpPr/>
          <p:nvPr/>
        </p:nvSpPr>
        <p:spPr>
          <a:xfrm>
            <a:off x="6267348" y="41036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32-Point Star 164"/>
          <p:cNvSpPr/>
          <p:nvPr/>
        </p:nvSpPr>
        <p:spPr>
          <a:xfrm>
            <a:off x="6534094" y="3911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32-Point Star 165"/>
          <p:cNvSpPr/>
          <p:nvPr/>
        </p:nvSpPr>
        <p:spPr>
          <a:xfrm>
            <a:off x="6434064" y="41068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32-Point Star 166"/>
          <p:cNvSpPr/>
          <p:nvPr/>
        </p:nvSpPr>
        <p:spPr>
          <a:xfrm>
            <a:off x="6279256" y="39147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32-Point Star 167"/>
          <p:cNvSpPr/>
          <p:nvPr/>
        </p:nvSpPr>
        <p:spPr>
          <a:xfrm>
            <a:off x="5837457" y="46355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32-Point Star 168"/>
          <p:cNvSpPr/>
          <p:nvPr/>
        </p:nvSpPr>
        <p:spPr>
          <a:xfrm>
            <a:off x="7098549" y="26209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32-Point Star 169"/>
          <p:cNvSpPr/>
          <p:nvPr/>
        </p:nvSpPr>
        <p:spPr>
          <a:xfrm>
            <a:off x="6872290" y="30432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32-Point Star 170"/>
          <p:cNvSpPr/>
          <p:nvPr/>
        </p:nvSpPr>
        <p:spPr>
          <a:xfrm>
            <a:off x="6400721" y="36528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32-Point Star 171"/>
          <p:cNvSpPr/>
          <p:nvPr/>
        </p:nvSpPr>
        <p:spPr>
          <a:xfrm>
            <a:off x="5508788" y="57181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32-Point Star 172"/>
          <p:cNvSpPr/>
          <p:nvPr/>
        </p:nvSpPr>
        <p:spPr>
          <a:xfrm>
            <a:off x="5512361" y="5264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32-Point Star 173"/>
          <p:cNvSpPr/>
          <p:nvPr/>
        </p:nvSpPr>
        <p:spPr>
          <a:xfrm>
            <a:off x="7008045" y="2357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32-Point Star 174"/>
          <p:cNvSpPr/>
          <p:nvPr/>
        </p:nvSpPr>
        <p:spPr>
          <a:xfrm>
            <a:off x="7228349" y="22415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32-Point Star 175"/>
          <p:cNvSpPr/>
          <p:nvPr/>
        </p:nvSpPr>
        <p:spPr>
          <a:xfrm>
            <a:off x="5197981" y="57483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32-Point Star 176"/>
          <p:cNvSpPr/>
          <p:nvPr/>
        </p:nvSpPr>
        <p:spPr>
          <a:xfrm>
            <a:off x="5236088" y="60531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32-Point Star 177"/>
          <p:cNvSpPr/>
          <p:nvPr/>
        </p:nvSpPr>
        <p:spPr>
          <a:xfrm>
            <a:off x="6721054" y="32829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32-Point Star 178"/>
          <p:cNvSpPr/>
          <p:nvPr/>
        </p:nvSpPr>
        <p:spPr>
          <a:xfrm>
            <a:off x="6829421" y="3567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32-Point Star 179"/>
          <p:cNvSpPr/>
          <p:nvPr/>
        </p:nvSpPr>
        <p:spPr>
          <a:xfrm>
            <a:off x="5294438" y="5476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32-Point Star 180"/>
          <p:cNvSpPr/>
          <p:nvPr/>
        </p:nvSpPr>
        <p:spPr>
          <a:xfrm>
            <a:off x="7481996" y="20859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32-Point Star 181"/>
          <p:cNvSpPr/>
          <p:nvPr/>
        </p:nvSpPr>
        <p:spPr>
          <a:xfrm>
            <a:off x="6678185" y="27670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4802625" y="6391275"/>
            <a:ext cx="3784463" cy="14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" name="32-Point Star 183"/>
          <p:cNvSpPr/>
          <p:nvPr/>
        </p:nvSpPr>
        <p:spPr>
          <a:xfrm>
            <a:off x="6492415" y="38274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32-Point Star 184"/>
          <p:cNvSpPr/>
          <p:nvPr/>
        </p:nvSpPr>
        <p:spPr>
          <a:xfrm>
            <a:off x="5738619" y="4870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32-Point Star 185"/>
          <p:cNvSpPr/>
          <p:nvPr/>
        </p:nvSpPr>
        <p:spPr>
          <a:xfrm>
            <a:off x="6244722" y="40465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32-Point Star 186"/>
          <p:cNvSpPr/>
          <p:nvPr/>
        </p:nvSpPr>
        <p:spPr>
          <a:xfrm>
            <a:off x="6008937" y="46085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TextBox 187"/>
          <p:cNvSpPr txBox="1">
            <a:spLocks noChangeArrowheads="1"/>
          </p:cNvSpPr>
          <p:nvPr/>
        </p:nvSpPr>
        <p:spPr bwMode="auto">
          <a:xfrm>
            <a:off x="3584403" y="468313"/>
            <a:ext cx="36772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5400" b="1"/>
              <a:t>=&gt;</a:t>
            </a:r>
            <a:r>
              <a:rPr lang="en-US" sz="5400"/>
              <a:t> </a:t>
            </a:r>
            <a:r>
              <a:rPr lang="en-US" sz="5400" b="1">
                <a:solidFill>
                  <a:srgbClr val="00B050"/>
                </a:solidFill>
              </a:rPr>
              <a:t>r</a:t>
            </a:r>
            <a:r>
              <a:rPr lang="en-US" sz="5400" b="1" baseline="30000">
                <a:solidFill>
                  <a:srgbClr val="00B050"/>
                </a:solidFill>
              </a:rPr>
              <a:t>2</a:t>
            </a:r>
            <a:r>
              <a:rPr lang="en-US" sz="5400" b="1">
                <a:solidFill>
                  <a:srgbClr val="00B050"/>
                </a:solidFill>
              </a:rPr>
              <a:t> &lt; 0.975</a:t>
            </a:r>
          </a:p>
        </p:txBody>
      </p:sp>
      <p:sp>
        <p:nvSpPr>
          <p:cNvPr id="190" name="Wave 189"/>
          <p:cNvSpPr/>
          <p:nvPr/>
        </p:nvSpPr>
        <p:spPr>
          <a:xfrm>
            <a:off x="943139" y="965201"/>
            <a:ext cx="5184882" cy="2087563"/>
          </a:xfrm>
          <a:prstGeom prst="wav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آیا به این معنی است که روش ما اول غیرقابل قبول بود و با ادامه‌ی</a:t>
            </a:r>
            <a:r>
              <a:rPr lang="fa-IR" sz="3600" dirty="0"/>
              <a:t> </a:t>
            </a:r>
            <a:r>
              <a:rPr lang="fa-IR" sz="3600" dirty="0">
                <a:solidFill>
                  <a:schemeClr val="tx1"/>
                </a:solidFill>
              </a:rPr>
              <a:t>بررسی قابل قبول ‌شد 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1" name="Explosion 1 190"/>
          <p:cNvSpPr/>
          <p:nvPr/>
        </p:nvSpPr>
        <p:spPr>
          <a:xfrm rot="21444520">
            <a:off x="6106586" y="114300"/>
            <a:ext cx="2074429" cy="2741613"/>
          </a:xfrm>
          <a:prstGeom prst="irregularSeal1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tx1"/>
                </a:solidFill>
              </a:rPr>
              <a:t>پرسش؟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3" name="Explosion 2 192"/>
          <p:cNvSpPr/>
          <p:nvPr/>
        </p:nvSpPr>
        <p:spPr>
          <a:xfrm rot="21444520">
            <a:off x="2491220" y="293688"/>
            <a:ext cx="2073238" cy="2741612"/>
          </a:xfrm>
          <a:prstGeom prst="irregularSeal2">
            <a:avLst/>
          </a:prstGeom>
          <a:solidFill>
            <a:srgbClr val="FFFF00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b="1" dirty="0">
                <a:solidFill>
                  <a:schemeClr val="tx1"/>
                </a:solidFill>
              </a:rPr>
              <a:t>نه!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94" name="Wave 193"/>
          <p:cNvSpPr/>
          <p:nvPr/>
        </p:nvSpPr>
        <p:spPr>
          <a:xfrm>
            <a:off x="721644" y="2111376"/>
            <a:ext cx="7966665" cy="3730625"/>
          </a:xfrm>
          <a:prstGeom prst="wav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dirty="0">
                <a:solidFill>
                  <a:schemeClr val="tx1"/>
                </a:solidFill>
              </a:rPr>
              <a:t>یعنی حالا برآورد ما </a:t>
            </a:r>
            <a:r>
              <a:rPr lang="fa-IR" sz="6000" dirty="0">
                <a:solidFill>
                  <a:srgbClr val="FF0000"/>
                </a:solidFill>
              </a:rPr>
              <a:t>قابل اطمینان </a:t>
            </a:r>
            <a:r>
              <a:rPr lang="fa-IR" sz="6000" dirty="0">
                <a:solidFill>
                  <a:schemeClr val="tx1"/>
                </a:solidFill>
              </a:rPr>
              <a:t>است!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5397" name="TextBox 104"/>
          <p:cNvSpPr txBox="1">
            <a:spLocks noChangeArrowheads="1"/>
          </p:cNvSpPr>
          <p:nvPr/>
        </p:nvSpPr>
        <p:spPr bwMode="auto">
          <a:xfrm>
            <a:off x="5821977" y="5748339"/>
            <a:ext cx="1420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b="1" i="1">
                <a:solidFill>
                  <a:srgbClr val="C00000"/>
                </a:solidFill>
              </a:rPr>
              <a:t>انباشتگی</a:t>
            </a:r>
            <a:endParaRPr lang="en-US" sz="2800" b="1" i="1">
              <a:solidFill>
                <a:srgbClr val="C00000"/>
              </a:solidFill>
            </a:endParaRPr>
          </a:p>
        </p:txBody>
      </p:sp>
      <p:sp>
        <p:nvSpPr>
          <p:cNvPr id="55398" name="TextBox 129"/>
          <p:cNvSpPr txBox="1">
            <a:spLocks noChangeArrowheads="1"/>
          </p:cNvSpPr>
          <p:nvPr/>
        </p:nvSpPr>
        <p:spPr bwMode="auto">
          <a:xfrm>
            <a:off x="1762431" y="5743575"/>
            <a:ext cx="14194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b="1" i="1">
                <a:solidFill>
                  <a:srgbClr val="C00000"/>
                </a:solidFill>
              </a:rPr>
              <a:t>پراکندگلی زیاد</a:t>
            </a:r>
            <a:endParaRPr lang="en-US" sz="28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50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8" grpId="0"/>
      <p:bldP spid="190" grpId="0" animBg="1"/>
      <p:bldP spid="191" grpId="0" animBg="1"/>
      <p:bldP spid="193" grpId="0" animBg="1"/>
      <p:bldP spid="1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1"/>
            <a:ext cx="8774048" cy="5091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1640966" y="4119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1744569" y="41576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879132" y="38417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000299" y="49815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058056" y="2233614"/>
            <a:ext cx="67878" cy="841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743676" y="27908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952964" y="37147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197085" y="34178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1264663" y="46513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1477823" y="45735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1574280" y="42878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2385236" y="32750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178923" y="47783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853827" y="5170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1757668" y="39528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2074429" y="35480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2219710" y="35988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42" name="TextBox 30"/>
          <p:cNvSpPr txBox="1">
            <a:spLocks noChangeArrowheads="1"/>
          </p:cNvSpPr>
          <p:nvPr/>
        </p:nvSpPr>
        <p:spPr bwMode="auto">
          <a:xfrm>
            <a:off x="2004170" y="6234113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56343" name="TextBox 31"/>
          <p:cNvSpPr txBox="1">
            <a:spLocks noChangeArrowheads="1"/>
          </p:cNvSpPr>
          <p:nvPr/>
        </p:nvSpPr>
        <p:spPr bwMode="auto">
          <a:xfrm>
            <a:off x="206014" y="3695700"/>
            <a:ext cx="4858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2103" y="1581151"/>
            <a:ext cx="3036621" cy="39989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345" name="TextBox 10"/>
          <p:cNvSpPr txBox="1">
            <a:spLocks noChangeArrowheads="1"/>
          </p:cNvSpPr>
          <p:nvPr/>
        </p:nvSpPr>
        <p:spPr bwMode="auto">
          <a:xfrm>
            <a:off x="965765" y="1654175"/>
            <a:ext cx="156713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r</a:t>
            </a:r>
            <a:r>
              <a:rPr lang="en-US" sz="2400" b="1" baseline="30000">
                <a:solidFill>
                  <a:srgbClr val="00B050"/>
                </a:solidFill>
              </a:rPr>
              <a:t>2</a:t>
            </a:r>
            <a:r>
              <a:rPr lang="en-US" sz="2400" b="1">
                <a:solidFill>
                  <a:srgbClr val="00B050"/>
                </a:solidFill>
              </a:rPr>
              <a:t> = 0.999</a:t>
            </a:r>
          </a:p>
        </p:txBody>
      </p:sp>
      <p:sp>
        <p:nvSpPr>
          <p:cNvPr id="51" name="32-Point Star 50"/>
          <p:cNvSpPr/>
          <p:nvPr/>
        </p:nvSpPr>
        <p:spPr>
          <a:xfrm>
            <a:off x="2544808" y="3074988"/>
            <a:ext cx="67877" cy="80962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3217627" y="2197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2874668" y="24082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3285505" y="18907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3536770" y="1816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1462341" y="43434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4772854" y="1671639"/>
            <a:ext cx="0" cy="45354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72854" y="6192839"/>
            <a:ext cx="3784463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32-Point Star 80"/>
          <p:cNvSpPr/>
          <p:nvPr/>
        </p:nvSpPr>
        <p:spPr>
          <a:xfrm>
            <a:off x="5682649" y="46609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32-Point Star 82"/>
          <p:cNvSpPr/>
          <p:nvPr/>
        </p:nvSpPr>
        <p:spPr>
          <a:xfrm>
            <a:off x="5767199" y="43322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32-Point Star 83"/>
          <p:cNvSpPr/>
          <p:nvPr/>
        </p:nvSpPr>
        <p:spPr>
          <a:xfrm>
            <a:off x="4900273" y="5508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32-Point Star 84"/>
          <p:cNvSpPr/>
          <p:nvPr/>
        </p:nvSpPr>
        <p:spPr>
          <a:xfrm>
            <a:off x="7010427" y="2052638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32-Point Star 88"/>
          <p:cNvSpPr/>
          <p:nvPr/>
        </p:nvSpPr>
        <p:spPr>
          <a:xfrm>
            <a:off x="5738619" y="4870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32-Point Star 89"/>
          <p:cNvSpPr/>
          <p:nvPr/>
        </p:nvSpPr>
        <p:spPr>
          <a:xfrm>
            <a:off x="7225967" y="3262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32-Point Star 91"/>
          <p:cNvSpPr/>
          <p:nvPr/>
        </p:nvSpPr>
        <p:spPr>
          <a:xfrm>
            <a:off x="6828229" y="33274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32-Point Star 94"/>
          <p:cNvSpPr/>
          <p:nvPr/>
        </p:nvSpPr>
        <p:spPr>
          <a:xfrm>
            <a:off x="5259904" y="58483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62" name="TextBox 95"/>
          <p:cNvSpPr txBox="1">
            <a:spLocks noChangeArrowheads="1"/>
          </p:cNvSpPr>
          <p:nvPr/>
        </p:nvSpPr>
        <p:spPr bwMode="auto">
          <a:xfrm>
            <a:off x="6462644" y="6292850"/>
            <a:ext cx="9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X</a:t>
            </a:r>
          </a:p>
        </p:txBody>
      </p:sp>
      <p:sp>
        <p:nvSpPr>
          <p:cNvPr id="56363" name="TextBox 96"/>
          <p:cNvSpPr txBox="1">
            <a:spLocks noChangeArrowheads="1"/>
          </p:cNvSpPr>
          <p:nvPr/>
        </p:nvSpPr>
        <p:spPr bwMode="auto">
          <a:xfrm>
            <a:off x="4390597" y="3700463"/>
            <a:ext cx="48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Y</a:t>
            </a:r>
          </a:p>
        </p:txBody>
      </p:sp>
      <p:sp>
        <p:nvSpPr>
          <p:cNvPr id="99" name="32-Point Star 98"/>
          <p:cNvSpPr/>
          <p:nvPr/>
        </p:nvSpPr>
        <p:spPr>
          <a:xfrm>
            <a:off x="7221204" y="2662238"/>
            <a:ext cx="55969" cy="82550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32-Point Star 100"/>
          <p:cNvSpPr/>
          <p:nvPr/>
        </p:nvSpPr>
        <p:spPr>
          <a:xfrm>
            <a:off x="6124448" y="46513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32-Point Star 102"/>
          <p:cNvSpPr/>
          <p:nvPr/>
        </p:nvSpPr>
        <p:spPr>
          <a:xfrm>
            <a:off x="7707063" y="19589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32-Point Star 103"/>
          <p:cNvSpPr/>
          <p:nvPr/>
        </p:nvSpPr>
        <p:spPr>
          <a:xfrm>
            <a:off x="6008937" y="37036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68" name="TextBox 104"/>
          <p:cNvSpPr txBox="1">
            <a:spLocks noChangeArrowheads="1"/>
          </p:cNvSpPr>
          <p:nvPr/>
        </p:nvSpPr>
        <p:spPr bwMode="auto">
          <a:xfrm>
            <a:off x="5025310" y="1627189"/>
            <a:ext cx="156713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= 0.8</a:t>
            </a:r>
          </a:p>
        </p:txBody>
      </p:sp>
      <p:sp>
        <p:nvSpPr>
          <p:cNvPr id="106" name="32-Point Star 105"/>
          <p:cNvSpPr/>
          <p:nvPr/>
        </p:nvSpPr>
        <p:spPr>
          <a:xfrm>
            <a:off x="6554338" y="43100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32-Point Star 112"/>
          <p:cNvSpPr/>
          <p:nvPr/>
        </p:nvSpPr>
        <p:spPr>
          <a:xfrm>
            <a:off x="5598100" y="43592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32-Point Star 113"/>
          <p:cNvSpPr/>
          <p:nvPr/>
        </p:nvSpPr>
        <p:spPr>
          <a:xfrm>
            <a:off x="5512361" y="53022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32-Point Star 114"/>
          <p:cNvSpPr/>
          <p:nvPr/>
        </p:nvSpPr>
        <p:spPr>
          <a:xfrm>
            <a:off x="7593935" y="2982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32-Point Star 115"/>
          <p:cNvSpPr/>
          <p:nvPr/>
        </p:nvSpPr>
        <p:spPr>
          <a:xfrm>
            <a:off x="6534094" y="3911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32-Point Star 117"/>
          <p:cNvSpPr/>
          <p:nvPr/>
        </p:nvSpPr>
        <p:spPr>
          <a:xfrm>
            <a:off x="6124448" y="49164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32-Point Star 118"/>
          <p:cNvSpPr/>
          <p:nvPr/>
        </p:nvSpPr>
        <p:spPr>
          <a:xfrm>
            <a:off x="5462346" y="59197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32-Point Star 120"/>
          <p:cNvSpPr/>
          <p:nvPr/>
        </p:nvSpPr>
        <p:spPr>
          <a:xfrm>
            <a:off x="6874672" y="29098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32-Point Star 128"/>
          <p:cNvSpPr/>
          <p:nvPr/>
        </p:nvSpPr>
        <p:spPr>
          <a:xfrm>
            <a:off x="5705275" y="39004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32-Point Star 130"/>
          <p:cNvSpPr/>
          <p:nvPr/>
        </p:nvSpPr>
        <p:spPr>
          <a:xfrm>
            <a:off x="2532899" y="2900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876452" y="2198688"/>
            <a:ext cx="1786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Y = 15 + 1.1 X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1418281" y="5016500"/>
            <a:ext cx="156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</a:t>
            </a:r>
            <a:r>
              <a:rPr lang="en-US" sz="2800" b="1" baseline="-25000"/>
              <a:t>50</a:t>
            </a:r>
            <a:r>
              <a:rPr lang="en-US" sz="2800" b="1"/>
              <a:t> = 70</a:t>
            </a:r>
            <a:endParaRPr lang="fa-IR" sz="2800" b="1"/>
          </a:p>
          <a:p>
            <a:r>
              <a:rPr lang="en-US" sz="2800" b="1">
                <a:solidFill>
                  <a:srgbClr val="FF0000"/>
                </a:solidFill>
              </a:rPr>
              <a:t>Bias = 40%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615066" y="3868738"/>
            <a:ext cx="15671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</a:t>
            </a:r>
            <a:r>
              <a:rPr lang="en-US" sz="2800" b="1" baseline="-25000"/>
              <a:t>100</a:t>
            </a:r>
            <a:r>
              <a:rPr lang="en-US" sz="2800" b="1"/>
              <a:t> = 125</a:t>
            </a:r>
          </a:p>
          <a:p>
            <a:r>
              <a:rPr lang="en-US" sz="2800" b="1">
                <a:solidFill>
                  <a:srgbClr val="FF0000"/>
                </a:solidFill>
              </a:rPr>
              <a:t>Bias = 25%</a:t>
            </a:r>
          </a:p>
        </p:txBody>
      </p:sp>
      <p:sp>
        <p:nvSpPr>
          <p:cNvPr id="56382" name="TextBox 75"/>
          <p:cNvSpPr txBox="1">
            <a:spLocks noChangeArrowheads="1"/>
          </p:cNvSpPr>
          <p:nvPr/>
        </p:nvSpPr>
        <p:spPr bwMode="auto">
          <a:xfrm>
            <a:off x="691874" y="725489"/>
            <a:ext cx="7670147" cy="1261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4000" b="1" i="1"/>
              <a:t>مهم:</a:t>
            </a:r>
            <a:r>
              <a:rPr lang="fa-IR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FF0000"/>
                </a:solidFill>
              </a:rPr>
              <a:t>r</a:t>
            </a:r>
            <a:r>
              <a:rPr lang="en-US" sz="3600" baseline="30000">
                <a:solidFill>
                  <a:srgbClr val="FF0000"/>
                </a:solidFill>
              </a:rPr>
              <a:t>2</a:t>
            </a:r>
            <a:r>
              <a:rPr lang="en-US" sz="3600">
                <a:solidFill>
                  <a:srgbClr val="FF0000"/>
                </a:solidFill>
              </a:rPr>
              <a:t> &gt; 0.975</a:t>
            </a:r>
            <a:r>
              <a:rPr lang="fa-IR" sz="3600">
                <a:solidFill>
                  <a:srgbClr val="FF0000"/>
                </a:solidFill>
              </a:rPr>
              <a:t> دلیل میزان بودن روش نیست؛ حتا </a:t>
            </a:r>
            <a:r>
              <a:rPr lang="en-US" sz="3600">
                <a:solidFill>
                  <a:srgbClr val="FF0000"/>
                </a:solidFill>
              </a:rPr>
              <a:t>r</a:t>
            </a:r>
            <a:r>
              <a:rPr lang="en-US" sz="3600" baseline="30000">
                <a:solidFill>
                  <a:srgbClr val="FF0000"/>
                </a:solidFill>
              </a:rPr>
              <a:t>2</a:t>
            </a:r>
            <a:r>
              <a:rPr lang="en-US" sz="3600">
                <a:solidFill>
                  <a:srgbClr val="FF0000"/>
                </a:solidFill>
              </a:rPr>
              <a:t> = 1</a:t>
            </a:r>
            <a:r>
              <a:rPr lang="fa-IR" sz="3600">
                <a:solidFill>
                  <a:srgbClr val="FF0000"/>
                </a:solidFill>
              </a:rPr>
              <a:t> !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7" name="32-Point Star 76"/>
          <p:cNvSpPr/>
          <p:nvPr/>
        </p:nvSpPr>
        <p:spPr>
          <a:xfrm>
            <a:off x="7770178" y="23193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32-Point Star 77"/>
          <p:cNvSpPr/>
          <p:nvPr/>
        </p:nvSpPr>
        <p:spPr>
          <a:xfrm>
            <a:off x="7053297" y="2851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32-Point Star 87"/>
          <p:cNvSpPr/>
          <p:nvPr/>
        </p:nvSpPr>
        <p:spPr>
          <a:xfrm>
            <a:off x="6622216" y="34845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32-Point Star 90"/>
          <p:cNvSpPr/>
          <p:nvPr/>
        </p:nvSpPr>
        <p:spPr>
          <a:xfrm>
            <a:off x="6504323" y="43307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32-Point Star 93"/>
          <p:cNvSpPr/>
          <p:nvPr/>
        </p:nvSpPr>
        <p:spPr>
          <a:xfrm>
            <a:off x="6098250" y="42751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32-Point Star 99"/>
          <p:cNvSpPr/>
          <p:nvPr/>
        </p:nvSpPr>
        <p:spPr>
          <a:xfrm>
            <a:off x="5814832" y="51943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32-Point Star 107"/>
          <p:cNvSpPr/>
          <p:nvPr/>
        </p:nvSpPr>
        <p:spPr>
          <a:xfrm>
            <a:off x="6929450" y="3687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32-Point Star 108"/>
          <p:cNvSpPr/>
          <p:nvPr/>
        </p:nvSpPr>
        <p:spPr>
          <a:xfrm>
            <a:off x="6136356" y="3295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32-Point Star 110"/>
          <p:cNvSpPr/>
          <p:nvPr/>
        </p:nvSpPr>
        <p:spPr>
          <a:xfrm>
            <a:off x="6831802" y="21129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32-Point Star 111"/>
          <p:cNvSpPr/>
          <p:nvPr/>
        </p:nvSpPr>
        <p:spPr>
          <a:xfrm>
            <a:off x="5168210" y="49641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32-Point Star 121"/>
          <p:cNvSpPr/>
          <p:nvPr/>
        </p:nvSpPr>
        <p:spPr>
          <a:xfrm>
            <a:off x="7858299" y="2982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32-Point Star 141"/>
          <p:cNvSpPr/>
          <p:nvPr/>
        </p:nvSpPr>
        <p:spPr>
          <a:xfrm>
            <a:off x="7714208" y="276542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32-Point Star 142"/>
          <p:cNvSpPr/>
          <p:nvPr/>
        </p:nvSpPr>
        <p:spPr>
          <a:xfrm>
            <a:off x="6996137" y="32972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32-Point Star 143"/>
          <p:cNvSpPr/>
          <p:nvPr/>
        </p:nvSpPr>
        <p:spPr>
          <a:xfrm>
            <a:off x="6566246" y="3930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32-Point Star 144"/>
          <p:cNvSpPr/>
          <p:nvPr/>
        </p:nvSpPr>
        <p:spPr>
          <a:xfrm>
            <a:off x="6448354" y="47783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32-Point Star 145"/>
          <p:cNvSpPr/>
          <p:nvPr/>
        </p:nvSpPr>
        <p:spPr>
          <a:xfrm>
            <a:off x="6041090" y="47212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32-Point Star 146"/>
          <p:cNvSpPr/>
          <p:nvPr/>
        </p:nvSpPr>
        <p:spPr>
          <a:xfrm>
            <a:off x="5499261" y="487680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32-Point Star 147"/>
          <p:cNvSpPr/>
          <p:nvPr/>
        </p:nvSpPr>
        <p:spPr>
          <a:xfrm>
            <a:off x="6873481" y="41338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32-Point Star 148"/>
          <p:cNvSpPr/>
          <p:nvPr/>
        </p:nvSpPr>
        <p:spPr>
          <a:xfrm>
            <a:off x="6079197" y="37417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32-Point Star 149"/>
          <p:cNvSpPr/>
          <p:nvPr/>
        </p:nvSpPr>
        <p:spPr>
          <a:xfrm>
            <a:off x="6775833" y="25590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32-Point Star 150"/>
          <p:cNvSpPr/>
          <p:nvPr/>
        </p:nvSpPr>
        <p:spPr>
          <a:xfrm>
            <a:off x="5111050" y="54117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32-Point Star 151"/>
          <p:cNvSpPr/>
          <p:nvPr/>
        </p:nvSpPr>
        <p:spPr>
          <a:xfrm>
            <a:off x="6241150" y="29194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32-Point Star 152"/>
          <p:cNvSpPr/>
          <p:nvPr/>
        </p:nvSpPr>
        <p:spPr>
          <a:xfrm>
            <a:off x="8163152" y="24828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32-Point Star 153"/>
          <p:cNvSpPr/>
          <p:nvPr/>
        </p:nvSpPr>
        <p:spPr>
          <a:xfrm>
            <a:off x="7445080" y="30146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32-Point Star 154"/>
          <p:cNvSpPr/>
          <p:nvPr/>
        </p:nvSpPr>
        <p:spPr>
          <a:xfrm>
            <a:off x="7186670" y="3733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32-Point Star 155"/>
          <p:cNvSpPr/>
          <p:nvPr/>
        </p:nvSpPr>
        <p:spPr>
          <a:xfrm>
            <a:off x="5395659" y="45624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32-Point Star 156"/>
          <p:cNvSpPr/>
          <p:nvPr/>
        </p:nvSpPr>
        <p:spPr>
          <a:xfrm>
            <a:off x="5714802" y="408781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32-Point Star 157"/>
          <p:cNvSpPr/>
          <p:nvPr/>
        </p:nvSpPr>
        <p:spPr>
          <a:xfrm>
            <a:off x="6107776" y="55578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32-Point Star 158"/>
          <p:cNvSpPr/>
          <p:nvPr/>
        </p:nvSpPr>
        <p:spPr>
          <a:xfrm>
            <a:off x="6260203" y="37846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32-Point Star 159"/>
          <p:cNvSpPr/>
          <p:nvPr/>
        </p:nvSpPr>
        <p:spPr>
          <a:xfrm>
            <a:off x="6528140" y="3459163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32-Point Star 160"/>
          <p:cNvSpPr/>
          <p:nvPr/>
        </p:nvSpPr>
        <p:spPr>
          <a:xfrm>
            <a:off x="7223585" y="22748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32-Point Star 161"/>
          <p:cNvSpPr/>
          <p:nvPr/>
        </p:nvSpPr>
        <p:spPr>
          <a:xfrm>
            <a:off x="5559994" y="5127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32-Point Star 162"/>
          <p:cNvSpPr/>
          <p:nvPr/>
        </p:nvSpPr>
        <p:spPr>
          <a:xfrm>
            <a:off x="7621323" y="35147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32-Point Star 163"/>
          <p:cNvSpPr/>
          <p:nvPr/>
        </p:nvSpPr>
        <p:spPr>
          <a:xfrm>
            <a:off x="7884497" y="24717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32-Point Star 164"/>
          <p:cNvSpPr/>
          <p:nvPr/>
        </p:nvSpPr>
        <p:spPr>
          <a:xfrm>
            <a:off x="7167617" y="30035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32-Point Star 165"/>
          <p:cNvSpPr/>
          <p:nvPr/>
        </p:nvSpPr>
        <p:spPr>
          <a:xfrm>
            <a:off x="6736536" y="36369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32-Point Star 166"/>
          <p:cNvSpPr/>
          <p:nvPr/>
        </p:nvSpPr>
        <p:spPr>
          <a:xfrm>
            <a:off x="6618643" y="448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32-Point Star 167"/>
          <p:cNvSpPr/>
          <p:nvPr/>
        </p:nvSpPr>
        <p:spPr>
          <a:xfrm>
            <a:off x="6212570" y="44275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32-Point Star 168"/>
          <p:cNvSpPr/>
          <p:nvPr/>
        </p:nvSpPr>
        <p:spPr>
          <a:xfrm>
            <a:off x="5929152" y="53467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32-Point Star 169"/>
          <p:cNvSpPr/>
          <p:nvPr/>
        </p:nvSpPr>
        <p:spPr>
          <a:xfrm>
            <a:off x="7043770" y="38401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32-Point Star 170"/>
          <p:cNvSpPr/>
          <p:nvPr/>
        </p:nvSpPr>
        <p:spPr>
          <a:xfrm>
            <a:off x="6250676" y="34480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32-Point Star 171"/>
          <p:cNvSpPr/>
          <p:nvPr/>
        </p:nvSpPr>
        <p:spPr>
          <a:xfrm>
            <a:off x="6946122" y="2265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32-Point Star 172"/>
          <p:cNvSpPr/>
          <p:nvPr/>
        </p:nvSpPr>
        <p:spPr>
          <a:xfrm>
            <a:off x="5282530" y="51165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32-Point Star 173"/>
          <p:cNvSpPr/>
          <p:nvPr/>
        </p:nvSpPr>
        <p:spPr>
          <a:xfrm>
            <a:off x="8153625" y="2900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4870502" y="2241551"/>
            <a:ext cx="1785057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Y = 1 + 1.02 X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4870502" y="1654175"/>
            <a:ext cx="1567135" cy="461963"/>
          </a:xfrm>
          <a:prstGeom prst="rect">
            <a:avLst/>
          </a:prstGeom>
          <a:solidFill>
            <a:srgbClr val="FFD44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r</a:t>
            </a:r>
            <a:r>
              <a:rPr lang="en-US" sz="2400" b="1" baseline="30000">
                <a:solidFill>
                  <a:srgbClr val="00B050"/>
                </a:solidFill>
              </a:rPr>
              <a:t>2</a:t>
            </a:r>
            <a:r>
              <a:rPr lang="en-US" sz="2400" b="1">
                <a:solidFill>
                  <a:srgbClr val="00B050"/>
                </a:solidFill>
              </a:rPr>
              <a:t> = 0.983</a:t>
            </a:r>
          </a:p>
        </p:txBody>
      </p:sp>
      <p:cxnSp>
        <p:nvCxnSpPr>
          <p:cNvPr id="177" name="Straight Connector 176"/>
          <p:cNvCxnSpPr/>
          <p:nvPr/>
        </p:nvCxnSpPr>
        <p:spPr>
          <a:xfrm flipV="1">
            <a:off x="4808579" y="2028825"/>
            <a:ext cx="3185475" cy="40830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37577" y="5213350"/>
            <a:ext cx="15671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</a:t>
            </a:r>
            <a:r>
              <a:rPr lang="en-US" sz="2800" b="1" baseline="-25000"/>
              <a:t>50</a:t>
            </a:r>
            <a:r>
              <a:rPr lang="en-US" sz="2800" b="1"/>
              <a:t> = 52</a:t>
            </a:r>
            <a:endParaRPr lang="fa-IR" sz="2800" b="1"/>
          </a:p>
          <a:p>
            <a:r>
              <a:rPr lang="en-US" sz="2800" b="1">
                <a:solidFill>
                  <a:srgbClr val="FF0000"/>
                </a:solidFill>
              </a:rPr>
              <a:t>Bias = 4%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7296226" y="4108450"/>
            <a:ext cx="15671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</a:t>
            </a:r>
            <a:r>
              <a:rPr lang="en-US" sz="2800" b="1" baseline="-25000"/>
              <a:t>100</a:t>
            </a:r>
            <a:r>
              <a:rPr lang="en-US" sz="2800" b="1"/>
              <a:t> = 103</a:t>
            </a:r>
          </a:p>
          <a:p>
            <a:r>
              <a:rPr lang="en-US" sz="2800" b="1">
                <a:solidFill>
                  <a:srgbClr val="FF0000"/>
                </a:solidFill>
              </a:rPr>
              <a:t>Bias = 3%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5" grpId="0"/>
      <p:bldP spid="77" grpId="0" animBg="1"/>
      <p:bldP spid="78" grpId="0" animBg="1"/>
      <p:bldP spid="88" grpId="0" animBg="1"/>
      <p:bldP spid="91" grpId="0" animBg="1"/>
      <p:bldP spid="94" grpId="0" animBg="1"/>
      <p:bldP spid="100" grpId="0" animBg="1"/>
      <p:bldP spid="108" grpId="0" animBg="1"/>
      <p:bldP spid="109" grpId="0" animBg="1"/>
      <p:bldP spid="111" grpId="0" animBg="1"/>
      <p:bldP spid="112" grpId="0" animBg="1"/>
      <p:bldP spid="122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80" grpId="0"/>
      <p:bldP spid="1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0488" y="736601"/>
            <a:ext cx="8641867" cy="708025"/>
          </a:xfrm>
        </p:spPr>
        <p:txBody>
          <a:bodyPr/>
          <a:lstStyle/>
          <a:p>
            <a:pPr algn="r" rtl="1"/>
            <a:r>
              <a:rPr lang="fa-IR" sz="5400" smtClean="0"/>
              <a:t>اگر ادامه‌ی بررسی و افزایش نمونه‌ها ممکن نبود؟</a:t>
            </a:r>
            <a:endParaRPr lang="en-US" sz="5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45" y="2316164"/>
            <a:ext cx="8668065" cy="4397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317625" indent="-228600" algn="r" rtl="1" fontAlgn="auto">
              <a:spcAft>
                <a:spcPts val="4200"/>
              </a:spcAft>
              <a:buFont typeface="Wingdings" panose="05000000000000000000" pitchFamily="2" charset="2"/>
              <a:buChar char="Ø"/>
              <a:defRPr/>
            </a:pPr>
            <a:r>
              <a:rPr lang="fa-IR" sz="3800" b="1" dirty="0">
                <a:solidFill>
                  <a:schemeClr val="accent5">
                    <a:lumMod val="50000"/>
                  </a:schemeClr>
                </a:solidFill>
              </a:rPr>
              <a:t>دسته‌بندی داده‌ها و آزمون </a:t>
            </a: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  <a:latin typeface="Agency FB" pitchFamily="34" charset="0"/>
              </a:rPr>
              <a:t>t</a:t>
            </a:r>
            <a:r>
              <a:rPr lang="fa-IR" sz="3800" b="1" dirty="0">
                <a:solidFill>
                  <a:schemeClr val="accent5">
                    <a:lumMod val="50000"/>
                  </a:schemeClr>
                </a:solidFill>
              </a:rPr>
              <a:t> جداگانه برای هر سطح تصمیم‌گیری</a:t>
            </a:r>
          </a:p>
          <a:p>
            <a:pPr marL="1317625" indent="-2286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800" b="1" dirty="0" smtClean="0">
                <a:solidFill>
                  <a:schemeClr val="accent5">
                    <a:lumMod val="50000"/>
                  </a:schemeClr>
                </a:solidFill>
              </a:rPr>
              <a:t>میانگین </a:t>
            </a:r>
            <a:r>
              <a:rPr lang="fa-IR" sz="3800" b="1" dirty="0">
                <a:solidFill>
                  <a:schemeClr val="accent5">
                    <a:lumMod val="50000"/>
                  </a:schemeClr>
                </a:solidFill>
              </a:rPr>
              <a:t>داده‌ها نزدیک به سطح </a:t>
            </a:r>
            <a:r>
              <a:rPr lang="fa-IR" sz="3800" b="1" dirty="0" smtClean="0">
                <a:solidFill>
                  <a:schemeClr val="accent5">
                    <a:lumMod val="50000"/>
                  </a:schemeClr>
                </a:solidFill>
              </a:rPr>
              <a:t>تصمیم‌گیری؟ </a:t>
            </a:r>
            <a:r>
              <a:rPr lang="fa-IR" sz="3800" b="1" dirty="0">
                <a:solidFill>
                  <a:schemeClr val="accent5">
                    <a:lumMod val="50000"/>
                  </a:schemeClr>
                </a:solidFill>
              </a:rPr>
              <a:t>آزمون </a:t>
            </a:r>
            <a:r>
              <a:rPr lang="en-US" sz="3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a-IR" sz="3800" b="1" dirty="0" smtClean="0">
                <a:solidFill>
                  <a:schemeClr val="accent5">
                    <a:lumMod val="50000"/>
                  </a:schemeClr>
                </a:solidFill>
              </a:rPr>
              <a:t> میانگین و محدود </a:t>
            </a:r>
            <a:r>
              <a:rPr lang="fa-IR" sz="3800" b="1" dirty="0">
                <a:solidFill>
                  <a:schemeClr val="accent5">
                    <a:lumMod val="50000"/>
                  </a:schemeClr>
                </a:solidFill>
              </a:rPr>
              <a:t>کردن داوری به پیرامون </a:t>
            </a:r>
            <a:r>
              <a:rPr lang="fa-IR" sz="3800" b="1" dirty="0" smtClean="0">
                <a:solidFill>
                  <a:schemeClr val="accent5">
                    <a:lumMod val="50000"/>
                  </a:schemeClr>
                </a:solidFill>
              </a:rPr>
              <a:t>میانگین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-575172" y="685800"/>
            <a:ext cx="8247702" cy="706438"/>
          </a:xfrm>
        </p:spPr>
        <p:txBody>
          <a:bodyPr/>
          <a:lstStyle/>
          <a:p>
            <a:pPr algn="r" rtl="1"/>
            <a:r>
              <a:rPr lang="fa-IR" sz="5400" b="1" i="1" smtClean="0"/>
              <a:t>شرایط دیگر:</a:t>
            </a:r>
            <a:endParaRPr lang="en-US" sz="5400" b="1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96" y="1622425"/>
            <a:ext cx="8434661" cy="5235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700" dirty="0" smtClean="0">
                <a:solidFill>
                  <a:srgbClr val="0070C0"/>
                </a:solidFill>
              </a:rPr>
              <a:t>خطی بودن</a:t>
            </a:r>
          </a:p>
          <a:p>
            <a:pPr marL="347663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3700" dirty="0" smtClean="0">
              <a:solidFill>
                <a:schemeClr val="bg1"/>
              </a:solidFill>
            </a:endParaRPr>
          </a:p>
          <a:p>
            <a:pPr marL="347663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700" dirty="0" smtClean="0">
                <a:solidFill>
                  <a:schemeClr val="bg1"/>
                </a:solidFill>
              </a:rPr>
              <a:t>***</a:t>
            </a: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/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32-Point Star 6"/>
          <p:cNvSpPr/>
          <p:nvPr/>
        </p:nvSpPr>
        <p:spPr>
          <a:xfrm>
            <a:off x="2064902" y="4479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4132186" y="2333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011016" y="5259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3629655" y="2690814"/>
            <a:ext cx="67878" cy="841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828226" y="2971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451923" y="3940175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256627" y="3803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464723" y="4976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453412" y="2551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422152" y="3475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270618" y="5160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688898" y="3313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07832" y="415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31768" y="3744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1011016" y="5719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327184" y="3092451"/>
            <a:ext cx="67878" cy="9207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284314" y="28733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3085445" y="321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930936" y="25733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4413222" y="2265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33523" y="1828800"/>
            <a:ext cx="3659426" cy="4110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nut 29"/>
          <p:cNvSpPr/>
          <p:nvPr/>
        </p:nvSpPr>
        <p:spPr>
          <a:xfrm>
            <a:off x="3583213" y="1982788"/>
            <a:ext cx="1208694" cy="914400"/>
          </a:xfrm>
          <a:prstGeom prst="donut">
            <a:avLst>
              <a:gd name="adj" fmla="val 10739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96" y="1622425"/>
            <a:ext cx="8434661" cy="5235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700" dirty="0" smtClean="0">
                <a:solidFill>
                  <a:srgbClr val="0070C0"/>
                </a:solidFill>
              </a:rPr>
              <a:t>خطی بودن</a:t>
            </a:r>
          </a:p>
          <a:p>
            <a:pPr marL="347663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4000" dirty="0">
                <a:solidFill>
                  <a:schemeClr val="bg1"/>
                </a:solidFill>
              </a:rPr>
              <a:t>داده‌ی پرت</a:t>
            </a:r>
            <a:endParaRPr lang="fa-IR" sz="3700" dirty="0" smtClean="0">
              <a:solidFill>
                <a:schemeClr val="bg1"/>
              </a:solidFill>
            </a:endParaRPr>
          </a:p>
          <a:p>
            <a:pPr marL="347663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700" dirty="0" smtClean="0">
                <a:solidFill>
                  <a:schemeClr val="bg1"/>
                </a:solidFill>
              </a:rPr>
              <a:t>***</a:t>
            </a: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/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32-Point Star 6"/>
          <p:cNvSpPr/>
          <p:nvPr/>
        </p:nvSpPr>
        <p:spPr>
          <a:xfrm>
            <a:off x="2064902" y="4479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4132186" y="2333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011016" y="5259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3629655" y="2690814"/>
            <a:ext cx="67878" cy="841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828226" y="2971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451923" y="3940175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256627" y="3803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464723" y="4976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453412" y="2551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422152" y="3475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270618" y="5160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688898" y="3313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07832" y="415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31768" y="3744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1011016" y="5719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327184" y="3092451"/>
            <a:ext cx="67878" cy="9207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284314" y="28733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3085445" y="321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3930936" y="25733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4413222" y="22653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33523" y="1828800"/>
            <a:ext cx="3659426" cy="4110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33523" y="1657351"/>
            <a:ext cx="3599885" cy="44497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59423" name="Title 1"/>
          <p:cNvSpPr txBox="1">
            <a:spLocks/>
          </p:cNvSpPr>
          <p:nvPr/>
        </p:nvSpPr>
        <p:spPr bwMode="gray">
          <a:xfrm>
            <a:off x="-575172" y="685800"/>
            <a:ext cx="824770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 rtl="1"/>
            <a:r>
              <a:rPr lang="fa-IR" sz="5400" b="1" i="1">
                <a:solidFill>
                  <a:schemeClr val="bg2"/>
                </a:solidFill>
                <a:cs typeface="Times New Roman" pitchFamily="18" charset="0"/>
              </a:rPr>
              <a:t>شرایط دیگر:</a:t>
            </a:r>
            <a:endParaRPr lang="en-US" sz="54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96" y="1622425"/>
            <a:ext cx="8434661" cy="5235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700" dirty="0" smtClean="0">
                <a:solidFill>
                  <a:schemeClr val="bg1">
                    <a:lumMod val="75000"/>
                  </a:schemeClr>
                </a:solidFill>
              </a:rPr>
              <a:t>خطی بودن</a:t>
            </a: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4000" dirty="0">
                <a:solidFill>
                  <a:srgbClr val="0070C0"/>
                </a:solidFill>
              </a:rPr>
              <a:t>داده‌ی پرت</a:t>
            </a:r>
            <a:endParaRPr lang="fa-IR" sz="3700" dirty="0" smtClean="0">
              <a:solidFill>
                <a:srgbClr val="0070C0"/>
              </a:solidFill>
            </a:endParaRPr>
          </a:p>
          <a:p>
            <a:pPr marL="347663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700" dirty="0" smtClean="0">
                <a:solidFill>
                  <a:schemeClr val="bg1"/>
                </a:solidFill>
              </a:rPr>
              <a:t>***</a:t>
            </a: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/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3523" y="1657350"/>
            <a:ext cx="0" cy="4535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3523" y="6192839"/>
            <a:ext cx="3599885" cy="142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32-Point Star 6"/>
          <p:cNvSpPr/>
          <p:nvPr/>
        </p:nvSpPr>
        <p:spPr>
          <a:xfrm>
            <a:off x="2064902" y="44799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011016" y="525938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3629655" y="2690814"/>
            <a:ext cx="67878" cy="841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828226" y="29718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451923" y="3940175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256627" y="38036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464723" y="4976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453412" y="2551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422152" y="3475039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270618" y="51609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688898" y="33131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07832" y="4151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31768" y="37449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1011016" y="57197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327184" y="3092451"/>
            <a:ext cx="67878" cy="9207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284314" y="28733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3085445" y="32131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33523" y="1657351"/>
            <a:ext cx="3599885" cy="44497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2-Point Star 30"/>
          <p:cNvSpPr/>
          <p:nvPr/>
        </p:nvSpPr>
        <p:spPr>
          <a:xfrm>
            <a:off x="2611494" y="1787526"/>
            <a:ext cx="85740" cy="98425"/>
          </a:xfrm>
          <a:prstGeom prst="star3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94255" y="1539875"/>
            <a:ext cx="3339092" cy="4797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60445" name="Title 1"/>
          <p:cNvSpPr txBox="1">
            <a:spLocks/>
          </p:cNvSpPr>
          <p:nvPr/>
        </p:nvSpPr>
        <p:spPr bwMode="gray">
          <a:xfrm>
            <a:off x="-575172" y="685800"/>
            <a:ext cx="824770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 rtl="1"/>
            <a:r>
              <a:rPr lang="fa-IR" sz="5400" b="1" i="1">
                <a:solidFill>
                  <a:schemeClr val="bg2"/>
                </a:solidFill>
                <a:cs typeface="Times New Roman" pitchFamily="18" charset="0"/>
              </a:rPr>
              <a:t>شرایط دیگر:</a:t>
            </a:r>
            <a:endParaRPr lang="en-US" sz="54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96" y="1622425"/>
            <a:ext cx="8434661" cy="5235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700" dirty="0" smtClean="0">
                <a:solidFill>
                  <a:schemeClr val="bg1">
                    <a:lumMod val="75000"/>
                  </a:schemeClr>
                </a:solidFill>
              </a:rPr>
              <a:t>خطی بودن</a:t>
            </a: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4000" dirty="0" smtClean="0">
                <a:solidFill>
                  <a:schemeClr val="bg1">
                    <a:lumMod val="75000"/>
                  </a:schemeClr>
                </a:solidFill>
              </a:rPr>
              <a:t>داده‌ی </a:t>
            </a:r>
            <a:r>
              <a:rPr lang="fa-IR" sz="4000" dirty="0">
                <a:solidFill>
                  <a:schemeClr val="bg1">
                    <a:lumMod val="75000"/>
                  </a:schemeClr>
                </a:solidFill>
              </a:rPr>
              <a:t>پرت</a:t>
            </a:r>
            <a:endParaRPr lang="fa-IR" sz="37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4000" dirty="0">
                <a:solidFill>
                  <a:srgbClr val="0070C0"/>
                </a:solidFill>
              </a:rPr>
              <a:t>داده‌ی </a:t>
            </a:r>
            <a:r>
              <a:rPr lang="fa-IR" sz="4000" dirty="0" smtClean="0">
                <a:solidFill>
                  <a:srgbClr val="0070C0"/>
                </a:solidFill>
              </a:rPr>
              <a:t>تاثیرگذار</a:t>
            </a:r>
            <a:endParaRPr lang="fa-IR" sz="3700" dirty="0" smtClean="0">
              <a:solidFill>
                <a:srgbClr val="0070C0"/>
              </a:solidFill>
            </a:endParaRPr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/>
          </a:p>
          <a:p>
            <a:pPr marL="804863" indent="-457200" algn="r" rt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sz="37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3552" y="1547813"/>
            <a:ext cx="0" cy="453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3553" y="6061076"/>
            <a:ext cx="5124149" cy="23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32-Point Star 6"/>
          <p:cNvSpPr/>
          <p:nvPr/>
        </p:nvSpPr>
        <p:spPr>
          <a:xfrm>
            <a:off x="1944629" y="452278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835072" y="428307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785057" y="4410076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1786248" y="4794250"/>
            <a:ext cx="67878" cy="841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250672" y="377825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004170" y="42783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4070263" y="1846264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464723" y="497681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699317" y="5024439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1539746" y="48863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3746357" y="1947864"/>
            <a:ext cx="85740" cy="98425"/>
          </a:xfrm>
          <a:prstGeom prst="star32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448051" y="5156201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111345" y="411956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197085" y="42481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284015" y="4081464"/>
            <a:ext cx="85740" cy="96837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1785057" y="487045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2525755" y="3819525"/>
            <a:ext cx="67877" cy="9048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786248" y="45688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2482885" y="3984625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1742187" y="4468814"/>
            <a:ext cx="85740" cy="98425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33553" y="1698626"/>
            <a:ext cx="3379581" cy="4386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2-Point Star 31"/>
          <p:cNvSpPr/>
          <p:nvPr/>
        </p:nvSpPr>
        <p:spPr>
          <a:xfrm>
            <a:off x="1663592" y="46990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1468296" y="4699000"/>
            <a:ext cx="85740" cy="96838"/>
          </a:xfrm>
          <a:prstGeom prst="star3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68" name="TextBox 7"/>
          <p:cNvSpPr txBox="1">
            <a:spLocks noChangeArrowheads="1"/>
          </p:cNvSpPr>
          <p:nvPr/>
        </p:nvSpPr>
        <p:spPr bwMode="auto">
          <a:xfrm>
            <a:off x="988390" y="2046289"/>
            <a:ext cx="160524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TSH</a:t>
            </a:r>
            <a:endParaRPr lang="en-US" b="1"/>
          </a:p>
        </p:txBody>
      </p:sp>
      <p:sp>
        <p:nvSpPr>
          <p:cNvPr id="61469" name="TextBox 26"/>
          <p:cNvSpPr txBox="1">
            <a:spLocks noChangeArrowheads="1"/>
          </p:cNvSpPr>
          <p:nvPr/>
        </p:nvSpPr>
        <p:spPr bwMode="auto">
          <a:xfrm>
            <a:off x="1393273" y="6084889"/>
            <a:ext cx="29413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61470" name="TextBox 34"/>
          <p:cNvSpPr txBox="1">
            <a:spLocks noChangeArrowheads="1"/>
          </p:cNvSpPr>
          <p:nvPr/>
        </p:nvSpPr>
        <p:spPr bwMode="auto">
          <a:xfrm>
            <a:off x="1005062" y="6078539"/>
            <a:ext cx="29413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61471" name="TextBox 35"/>
          <p:cNvSpPr txBox="1">
            <a:spLocks noChangeArrowheads="1"/>
          </p:cNvSpPr>
          <p:nvPr/>
        </p:nvSpPr>
        <p:spPr bwMode="auto">
          <a:xfrm>
            <a:off x="2166123" y="6073775"/>
            <a:ext cx="29413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61472" name="TextBox 36"/>
          <p:cNvSpPr txBox="1">
            <a:spLocks noChangeArrowheads="1"/>
          </p:cNvSpPr>
          <p:nvPr/>
        </p:nvSpPr>
        <p:spPr bwMode="auto">
          <a:xfrm>
            <a:off x="1782676" y="6061075"/>
            <a:ext cx="2941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61473" name="TextBox 37"/>
          <p:cNvSpPr txBox="1">
            <a:spLocks noChangeArrowheads="1"/>
          </p:cNvSpPr>
          <p:nvPr/>
        </p:nvSpPr>
        <p:spPr bwMode="auto">
          <a:xfrm>
            <a:off x="2549571" y="6092825"/>
            <a:ext cx="2941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61474" name="TextBox 38"/>
          <p:cNvSpPr txBox="1">
            <a:spLocks noChangeArrowheads="1"/>
          </p:cNvSpPr>
          <p:nvPr/>
        </p:nvSpPr>
        <p:spPr bwMode="auto">
          <a:xfrm>
            <a:off x="4113133" y="6061075"/>
            <a:ext cx="389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61475" name="TextBox 39"/>
          <p:cNvSpPr txBox="1">
            <a:spLocks noChangeArrowheads="1"/>
          </p:cNvSpPr>
          <p:nvPr/>
        </p:nvSpPr>
        <p:spPr bwMode="auto">
          <a:xfrm>
            <a:off x="955047" y="2513014"/>
            <a:ext cx="160643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</a:t>
            </a:r>
            <a:r>
              <a:rPr lang="en-US" sz="2800" b="1" baseline="30000"/>
              <a:t>2</a:t>
            </a:r>
            <a:r>
              <a:rPr lang="en-US" sz="2800" b="1"/>
              <a:t> = 0.99</a:t>
            </a:r>
            <a:endParaRPr lang="en-US" b="1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20663" y="2451101"/>
            <a:ext cx="915749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0.77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83597" y="3055939"/>
            <a:ext cx="1606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 = 1.03X</a:t>
            </a:r>
            <a:endParaRPr lang="en-US" b="1"/>
          </a:p>
        </p:txBody>
      </p:sp>
      <p:sp>
        <p:nvSpPr>
          <p:cNvPr id="45" name="32-Point Star 44"/>
          <p:cNvSpPr/>
          <p:nvPr/>
        </p:nvSpPr>
        <p:spPr>
          <a:xfrm>
            <a:off x="1832690" y="448945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1723134" y="4249739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1962491" y="424180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2124444" y="4148138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1671928" y="4837114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2413817" y="3784601"/>
            <a:ext cx="67877" cy="92075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2370946" y="3951289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1629058" y="443547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1551654" y="4664076"/>
            <a:ext cx="85740" cy="98425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1356358" y="4664076"/>
            <a:ext cx="85740" cy="98425"/>
          </a:xfrm>
          <a:prstGeom prst="star32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1577852" y="455295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1949392" y="443547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32-Point Star 56"/>
          <p:cNvSpPr/>
          <p:nvPr/>
        </p:nvSpPr>
        <p:spPr>
          <a:xfrm>
            <a:off x="1323014" y="5024439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32-Point Star 57"/>
          <p:cNvSpPr/>
          <p:nvPr/>
        </p:nvSpPr>
        <p:spPr>
          <a:xfrm>
            <a:off x="2114917" y="423862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32-Point Star 58"/>
          <p:cNvSpPr/>
          <p:nvPr/>
        </p:nvSpPr>
        <p:spPr>
          <a:xfrm>
            <a:off x="1849362" y="4903789"/>
            <a:ext cx="85740" cy="98425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32-Point Star 59"/>
          <p:cNvSpPr/>
          <p:nvPr/>
        </p:nvSpPr>
        <p:spPr>
          <a:xfrm>
            <a:off x="2640075" y="3971925"/>
            <a:ext cx="67877" cy="9048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32-Point Star 60"/>
          <p:cNvSpPr/>
          <p:nvPr/>
        </p:nvSpPr>
        <p:spPr>
          <a:xfrm>
            <a:off x="2149452" y="4040189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32-Point Star 61"/>
          <p:cNvSpPr/>
          <p:nvPr/>
        </p:nvSpPr>
        <p:spPr>
          <a:xfrm>
            <a:off x="1856507" y="4621214"/>
            <a:ext cx="85740" cy="98425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32-Point Star 62"/>
          <p:cNvSpPr/>
          <p:nvPr/>
        </p:nvSpPr>
        <p:spPr>
          <a:xfrm>
            <a:off x="2145879" y="411480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32-Point Star 63"/>
          <p:cNvSpPr/>
          <p:nvPr/>
        </p:nvSpPr>
        <p:spPr>
          <a:xfrm>
            <a:off x="1582616" y="485140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32-Point Star 64"/>
          <p:cNvSpPr/>
          <p:nvPr/>
        </p:nvSpPr>
        <p:spPr>
          <a:xfrm>
            <a:off x="1987499" y="4087813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32-Point Star 65"/>
          <p:cNvSpPr/>
          <p:nvPr/>
        </p:nvSpPr>
        <p:spPr>
          <a:xfrm>
            <a:off x="1746951" y="445770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32-Point Star 66"/>
          <p:cNvSpPr/>
          <p:nvPr/>
        </p:nvSpPr>
        <p:spPr>
          <a:xfrm>
            <a:off x="1611196" y="5199064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32-Point Star 67"/>
          <p:cNvSpPr/>
          <p:nvPr/>
        </p:nvSpPr>
        <p:spPr>
          <a:xfrm>
            <a:off x="2108963" y="442277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32-Point Star 68"/>
          <p:cNvSpPr/>
          <p:nvPr/>
        </p:nvSpPr>
        <p:spPr>
          <a:xfrm>
            <a:off x="1893422" y="4837114"/>
            <a:ext cx="85740" cy="96837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32-Point Star 69"/>
          <p:cNvSpPr/>
          <p:nvPr/>
        </p:nvSpPr>
        <p:spPr>
          <a:xfrm>
            <a:off x="2437633" y="3994150"/>
            <a:ext cx="67877" cy="9048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32-Point Star 70"/>
          <p:cNvSpPr/>
          <p:nvPr/>
        </p:nvSpPr>
        <p:spPr>
          <a:xfrm>
            <a:off x="2142307" y="387667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32-Point Star 71"/>
          <p:cNvSpPr/>
          <p:nvPr/>
        </p:nvSpPr>
        <p:spPr>
          <a:xfrm>
            <a:off x="2029177" y="389572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32-Point Star 72"/>
          <p:cNvSpPr/>
          <p:nvPr/>
        </p:nvSpPr>
        <p:spPr>
          <a:xfrm>
            <a:off x="1575471" y="487362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32-Point Star 73"/>
          <p:cNvSpPr/>
          <p:nvPr/>
        </p:nvSpPr>
        <p:spPr>
          <a:xfrm>
            <a:off x="1380174" y="4873625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32-Point Star 74"/>
          <p:cNvSpPr/>
          <p:nvPr/>
        </p:nvSpPr>
        <p:spPr>
          <a:xfrm>
            <a:off x="1692172" y="4705350"/>
            <a:ext cx="85740" cy="96838"/>
          </a:xfrm>
          <a:prstGeom prst="star32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61510" name="Title 1"/>
          <p:cNvSpPr txBox="1">
            <a:spLocks/>
          </p:cNvSpPr>
          <p:nvPr/>
        </p:nvSpPr>
        <p:spPr bwMode="gray">
          <a:xfrm>
            <a:off x="-575172" y="685800"/>
            <a:ext cx="824770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 rtl="1"/>
            <a:r>
              <a:rPr lang="fa-IR" sz="5400" b="1" i="1">
                <a:solidFill>
                  <a:schemeClr val="bg2"/>
                </a:solidFill>
                <a:cs typeface="Times New Roman" pitchFamily="18" charset="0"/>
              </a:rPr>
              <a:t>شرایط دیگر:</a:t>
            </a:r>
            <a:endParaRPr lang="en-US" sz="54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41" grpId="0" animBg="1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91" y="696036"/>
            <a:ext cx="8497207" cy="61619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09728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r2 </a:t>
            </a:r>
            <a:r>
              <a:rPr lang="en-US" sz="4000" b="1" i="1" dirty="0">
                <a:solidFill>
                  <a:srgbClr val="FF0000"/>
                </a:solidFill>
              </a:rPr>
              <a:t>&gt; 0.975</a:t>
            </a:r>
          </a:p>
          <a:p>
            <a:pPr marL="109728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600" b="1" dirty="0" smtClean="0"/>
              <a:t>برآورد «نامیزانی» از </a:t>
            </a:r>
            <a:r>
              <a:rPr lang="fa-IR" sz="3600" dirty="0"/>
              <a:t>معادله‌ی خط </a:t>
            </a:r>
            <a:r>
              <a:rPr lang="fa-IR" sz="3600" dirty="0" smtClean="0"/>
              <a:t>بازگشت </a:t>
            </a:r>
            <a:r>
              <a:rPr lang="fa-IR" sz="3600" dirty="0"/>
              <a:t>"قابل اطمینان" است. </a:t>
            </a:r>
            <a:endParaRPr lang="en-US" sz="3600" b="1" dirty="0" smtClean="0"/>
          </a:p>
          <a:p>
            <a:pPr marL="109728" indent="0"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000" b="1" dirty="0" smtClean="0"/>
          </a:p>
          <a:p>
            <a:pPr marL="109728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 </a:t>
            </a:r>
          </a:p>
          <a:p>
            <a:pPr marL="109728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sz="2000" b="1" dirty="0"/>
          </a:p>
          <a:p>
            <a:pPr marL="109728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72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Y</a:t>
            </a:r>
            <a:r>
              <a:rPr lang="en-US" sz="7200" b="1" baseline="-25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n-US" sz="72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= </a:t>
            </a:r>
            <a:r>
              <a:rPr lang="en-US" sz="72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+ BX</a:t>
            </a:r>
            <a:r>
              <a:rPr lang="en-US" sz="7200" b="1" baseline="-250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endParaRPr lang="en-US" sz="7200" b="1" baseline="-250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109728" indent="0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457" y="-31750"/>
            <a:ext cx="8585897" cy="768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/>
              <a:t>محاسبه‌ی نامیزانی</a:t>
            </a:r>
            <a:r>
              <a:rPr lang="fa-IR" sz="4400" dirty="0"/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151252" y="2995141"/>
            <a:ext cx="2455392" cy="193899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109728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latin typeface="+mn-lt"/>
                <a:cs typeface="+mn-cs"/>
              </a:rPr>
              <a:t>Y = A + BX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7" y="695326"/>
            <a:ext cx="8497776" cy="61626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</a:rPr>
              <a:t> = 0.98 ;  </a:t>
            </a:r>
            <a:r>
              <a:rPr lang="en-US" sz="2800" b="1" i="1" dirty="0" smtClean="0">
                <a:solidFill>
                  <a:srgbClr val="00B050"/>
                </a:solidFill>
              </a:rPr>
              <a:t>Y = -5 </a:t>
            </a:r>
            <a:r>
              <a:rPr lang="en-US" sz="2800" b="1" i="1" dirty="0">
                <a:solidFill>
                  <a:srgbClr val="00B050"/>
                </a:solidFill>
              </a:rPr>
              <a:t>+ </a:t>
            </a:r>
            <a:r>
              <a:rPr lang="en-US" sz="2800" b="1" i="1" dirty="0" smtClean="0">
                <a:solidFill>
                  <a:srgbClr val="00B050"/>
                </a:solidFill>
              </a:rPr>
              <a:t>1.05X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Y</a:t>
            </a:r>
            <a:r>
              <a:rPr lang="en-US" sz="2000" b="1" baseline="-25000" dirty="0" smtClean="0"/>
              <a:t>50</a:t>
            </a:r>
            <a:r>
              <a:rPr lang="en-US" sz="2000" b="1" dirty="0" smtClean="0"/>
              <a:t> = -5 + 1.05 * 50 = 47.5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Bias</a:t>
            </a:r>
            <a:r>
              <a:rPr lang="en-US" sz="2000" b="1" baseline="-25000" dirty="0" smtClean="0"/>
              <a:t>50</a:t>
            </a:r>
            <a:r>
              <a:rPr lang="en-US" sz="2000" b="1" dirty="0" smtClean="0"/>
              <a:t> = 47.5 – 50 = -2.5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%Bia</a:t>
            </a:r>
            <a:r>
              <a:rPr lang="en-US" sz="2000" b="1" dirty="0"/>
              <a:t>s</a:t>
            </a:r>
            <a:r>
              <a:rPr lang="en-US" sz="2000" b="1" baseline="-25000" dirty="0"/>
              <a:t>50</a:t>
            </a:r>
            <a:r>
              <a:rPr lang="en-US" sz="2000" b="1" dirty="0" smtClean="0"/>
              <a:t> = (2.5/50) * 100 = </a:t>
            </a:r>
            <a:r>
              <a:rPr lang="en-US" sz="2000" b="1" dirty="0" smtClean="0">
                <a:solidFill>
                  <a:srgbClr val="FF0000"/>
                </a:solidFill>
              </a:rPr>
              <a:t>5%</a:t>
            </a:r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000" b="1" dirty="0" smtClean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 Y</a:t>
            </a:r>
            <a:r>
              <a:rPr lang="en-US" sz="2000" b="1" baseline="-25000" dirty="0" smtClean="0"/>
              <a:t>100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-5 </a:t>
            </a:r>
            <a:r>
              <a:rPr lang="en-US" sz="2000" b="1" dirty="0"/>
              <a:t>+ </a:t>
            </a:r>
            <a:r>
              <a:rPr lang="en-US" sz="2000" b="1" dirty="0" smtClean="0"/>
              <a:t>1.05 </a:t>
            </a:r>
            <a:r>
              <a:rPr lang="en-US" sz="2000" b="1" dirty="0"/>
              <a:t>* </a:t>
            </a:r>
            <a:r>
              <a:rPr lang="en-US" sz="2000" b="1" dirty="0" smtClean="0"/>
              <a:t>100 = 100</a:t>
            </a:r>
            <a:endParaRPr lang="en-US" sz="2000" b="1" dirty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%Bias</a:t>
            </a:r>
            <a:r>
              <a:rPr lang="en-US" sz="2000" b="1" baseline="-25000" dirty="0" smtClean="0"/>
              <a:t>100</a:t>
            </a:r>
            <a:r>
              <a:rPr lang="en-US" sz="2000" b="1" dirty="0" smtClean="0"/>
              <a:t> = (0/100) * 100 = </a:t>
            </a:r>
            <a:r>
              <a:rPr lang="en-US" sz="2000" b="1" dirty="0" smtClean="0">
                <a:solidFill>
                  <a:srgbClr val="FF0000"/>
                </a:solidFill>
              </a:rPr>
              <a:t>0%</a:t>
            </a:r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sz="2000" b="1" dirty="0" smtClean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smtClean="0"/>
              <a:t>Y</a:t>
            </a:r>
            <a:r>
              <a:rPr lang="en-US" sz="2000" b="1" baseline="-25000" dirty="0" smtClean="0"/>
              <a:t>200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-5 </a:t>
            </a:r>
            <a:r>
              <a:rPr lang="en-US" sz="2000" b="1" dirty="0"/>
              <a:t>+ </a:t>
            </a:r>
            <a:r>
              <a:rPr lang="en-US" sz="2000" b="1" dirty="0" smtClean="0"/>
              <a:t>1.05* 200 </a:t>
            </a:r>
            <a:r>
              <a:rPr lang="en-US" sz="2000" b="1" dirty="0"/>
              <a:t>= </a:t>
            </a:r>
            <a:r>
              <a:rPr lang="en-US" sz="2000" b="1" dirty="0" smtClean="0"/>
              <a:t>205</a:t>
            </a:r>
            <a:endParaRPr lang="en-US" sz="2000" b="1" dirty="0"/>
          </a:p>
          <a:p>
            <a:pPr marL="109728" indent="0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/>
              <a:t>%</a:t>
            </a:r>
            <a:r>
              <a:rPr lang="en-US" sz="2000" b="1" dirty="0" smtClean="0"/>
              <a:t>Bias</a:t>
            </a:r>
            <a:r>
              <a:rPr lang="en-US" sz="2000" b="1" baseline="-25000" dirty="0" smtClean="0"/>
              <a:t>200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smtClean="0"/>
              <a:t>(5/200</a:t>
            </a:r>
            <a:r>
              <a:rPr lang="en-US" sz="2000" b="1" dirty="0"/>
              <a:t>) * 100 = </a:t>
            </a:r>
            <a:r>
              <a:rPr lang="en-US" sz="2000" b="1" dirty="0" smtClean="0">
                <a:solidFill>
                  <a:srgbClr val="FF0000"/>
                </a:solidFill>
              </a:rPr>
              <a:t>2.5%</a:t>
            </a:r>
            <a:endParaRPr lang="en-US" sz="2000" b="1" dirty="0">
              <a:solidFill>
                <a:srgbClr val="FF0000"/>
              </a:solidFill>
            </a:endParaRPr>
          </a:p>
          <a:p>
            <a:pPr marL="109728" indent="0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457" y="-31750"/>
            <a:ext cx="8585897" cy="768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/>
              <a:t>محاسبه‌ی نامیزانی؛ مثال</a:t>
            </a:r>
            <a:r>
              <a:rPr lang="fa-IR" sz="4400" dirty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41001" y="860425"/>
            <a:ext cx="2955644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سنجش گلوکز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2" y="1535114"/>
            <a:ext cx="8442997" cy="51387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763994" y="2492896"/>
          <a:ext cx="55095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149157" y="3417888"/>
            <a:ext cx="3239062" cy="2755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Y</a:t>
            </a:r>
            <a:r>
              <a:rPr lang="en-US" sz="2800" b="1" baseline="-25000" dirty="0" smtClean="0"/>
              <a:t>150</a:t>
            </a:r>
            <a:r>
              <a:rPr lang="en-US" sz="2800" b="1" dirty="0" smtClean="0"/>
              <a:t> = 158;  %B = 5.3% </a:t>
            </a:r>
          </a:p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Y</a:t>
            </a:r>
            <a:r>
              <a:rPr lang="en-US" sz="2800" b="1" baseline="-25000" dirty="0" smtClean="0"/>
              <a:t>240</a:t>
            </a:r>
            <a:r>
              <a:rPr lang="en-US" sz="2800" b="1" dirty="0" smtClean="0"/>
              <a:t> </a:t>
            </a:r>
            <a:r>
              <a:rPr lang="en-US" sz="2800" b="1" dirty="0"/>
              <a:t>= </a:t>
            </a:r>
            <a:r>
              <a:rPr lang="en-US" sz="2800" b="1" dirty="0" smtClean="0"/>
              <a:t>366 ;  </a:t>
            </a:r>
            <a:r>
              <a:rPr lang="en-US" sz="2800" b="1" dirty="0"/>
              <a:t>%B = </a:t>
            </a:r>
            <a:r>
              <a:rPr lang="en-US" sz="2800" b="1" dirty="0" smtClean="0"/>
              <a:t>4.6%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Average Bias = 5</a:t>
            </a:r>
            <a:r>
              <a:rPr lang="en-US" sz="3200" b="1" i="1" dirty="0" smtClean="0">
                <a:solidFill>
                  <a:srgbClr val="FF0000"/>
                </a:solidFill>
              </a:rPr>
              <a:t>%</a:t>
            </a:r>
            <a:endParaRPr lang="fa-IR" sz="3200" i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632" y="642939"/>
            <a:ext cx="8442997" cy="769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/>
              <a:t>محاسبه‌ی نامیزانی؛ مثال</a:t>
            </a:r>
            <a:r>
              <a:rPr lang="fa-IR" sz="4400" dirty="0"/>
              <a:t> </a:t>
            </a:r>
            <a:endParaRPr lang="en-US" sz="4400" dirty="0"/>
          </a:p>
        </p:txBody>
      </p:sp>
      <p:sp>
        <p:nvSpPr>
          <p:cNvPr id="64518" name="TextBox 3"/>
          <p:cNvSpPr txBox="1">
            <a:spLocks noChangeArrowheads="1"/>
          </p:cNvSpPr>
          <p:nvPr/>
        </p:nvSpPr>
        <p:spPr bwMode="auto">
          <a:xfrm>
            <a:off x="5576666" y="1628776"/>
            <a:ext cx="31199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000" b="1">
                <a:solidFill>
                  <a:srgbClr val="00B0F0"/>
                </a:solidFill>
              </a:rPr>
              <a:t>سنجش</a:t>
            </a:r>
            <a:r>
              <a:rPr lang="fa-IR" sz="4000" b="1"/>
              <a:t> </a:t>
            </a:r>
            <a:r>
              <a:rPr lang="fa-IR" sz="4000" b="1">
                <a:solidFill>
                  <a:srgbClr val="00B0F0"/>
                </a:solidFill>
              </a:rPr>
              <a:t>کورتیزول</a:t>
            </a:r>
            <a:endParaRPr lang="en-US" sz="2800" b="1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76008">
            <a:off x="651385" y="3495676"/>
            <a:ext cx="7267646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برآورد قابل اطمنیان «اختلاف»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0743" y="5705476"/>
            <a:ext cx="7266455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>
                <a:solidFill>
                  <a:srgbClr val="7030A0"/>
                </a:solidFill>
              </a:rPr>
              <a:t>داوری: آیا این مقدار نامیزانی </a:t>
            </a:r>
            <a:r>
              <a:rPr lang="fa-IR" sz="5400" b="1">
                <a:solidFill>
                  <a:srgbClr val="FF0000"/>
                </a:solidFill>
              </a:rPr>
              <a:t>مهم</a:t>
            </a:r>
            <a:r>
              <a:rPr lang="fa-IR" sz="5400" b="1">
                <a:solidFill>
                  <a:srgbClr val="7030A0"/>
                </a:solidFill>
              </a:rPr>
              <a:t> است؟</a:t>
            </a:r>
            <a:endParaRPr lang="en-US" sz="5400" b="1">
              <a:solidFill>
                <a:srgbClr val="7030A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0593" y="1685926"/>
            <a:ext cx="8382265" cy="50768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b="1" i="1" dirty="0">
                <a:solidFill>
                  <a:srgbClr val="FF0000"/>
                </a:solidFill>
              </a:rPr>
              <a:t>یادآوری:</a:t>
            </a:r>
            <a:r>
              <a:rPr lang="fa-IR" sz="3600" dirty="0">
                <a:solidFill>
                  <a:schemeClr val="tx1"/>
                </a:solidFill>
              </a:rPr>
              <a:t> </a:t>
            </a:r>
            <a:r>
              <a:rPr lang="fa-IR" sz="3600" b="1" dirty="0">
                <a:solidFill>
                  <a:srgbClr val="0070C0"/>
                </a:solidFill>
              </a:rPr>
              <a:t>سنجش هموگلوبین</a:t>
            </a: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تعداد نمونه: </a:t>
            </a:r>
            <a:r>
              <a:rPr lang="en-US" sz="2800" dirty="0">
                <a:solidFill>
                  <a:schemeClr val="tx1"/>
                </a:solidFill>
              </a:rPr>
              <a:t>45</a:t>
            </a:r>
            <a:endParaRPr lang="fa-IR" sz="2800" dirty="0">
              <a:solidFill>
                <a:schemeClr val="tx1"/>
              </a:solidFill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میانگین روش </a:t>
            </a:r>
            <a:r>
              <a:rPr lang="fa-IR" sz="2800" dirty="0">
                <a:solidFill>
                  <a:srgbClr val="FF0000"/>
                </a:solidFill>
              </a:rPr>
              <a:t>مرجع</a:t>
            </a:r>
            <a:r>
              <a:rPr lang="fa-IR" sz="2800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14.60 </a:t>
            </a:r>
            <a:r>
              <a:rPr lang="en-US" sz="2800" dirty="0">
                <a:solidFill>
                  <a:schemeClr val="tx1"/>
                </a:solidFill>
              </a:rPr>
              <a:t>g/dL</a:t>
            </a:r>
            <a:r>
              <a:rPr lang="fa-IR" sz="2800" dirty="0">
                <a:solidFill>
                  <a:schemeClr val="tx1"/>
                </a:solidFill>
              </a:rPr>
              <a:t>؛        میانگین آزمایشگاه فلان: </a:t>
            </a:r>
            <a:r>
              <a:rPr lang="en-US" sz="2800" dirty="0">
                <a:solidFill>
                  <a:srgbClr val="FF0000"/>
                </a:solidFill>
              </a:rPr>
              <a:t>14.75 </a:t>
            </a:r>
            <a:r>
              <a:rPr lang="en-US" sz="2800" dirty="0" err="1">
                <a:solidFill>
                  <a:schemeClr val="tx1"/>
                </a:solidFill>
              </a:rPr>
              <a:t>meq</a:t>
            </a:r>
            <a:r>
              <a:rPr lang="en-US" sz="2800" dirty="0">
                <a:solidFill>
                  <a:schemeClr val="tx1"/>
                </a:solidFill>
              </a:rPr>
              <a:t>/L</a:t>
            </a:r>
            <a:endParaRPr lang="fa-IR" sz="2800" dirty="0">
              <a:solidFill>
                <a:schemeClr val="tx1"/>
              </a:solidFill>
            </a:endParaRPr>
          </a:p>
          <a:p>
            <a:pPr marL="682625" indent="-395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023938" algn="l"/>
              </a:tabLst>
              <a:defRPr/>
            </a:pPr>
            <a:r>
              <a:rPr lang="en-US" sz="2800" dirty="0">
                <a:solidFill>
                  <a:schemeClr val="tx1"/>
                </a:solidFill>
              </a:rPr>
              <a:t>t </a:t>
            </a:r>
            <a:r>
              <a:rPr lang="en-US" sz="2800" dirty="0" err="1">
                <a:solidFill>
                  <a:schemeClr val="tx1"/>
                </a:solidFill>
              </a:rPr>
              <a:t>cal</a:t>
            </a:r>
            <a:r>
              <a:rPr lang="en-US" sz="2800" dirty="0">
                <a:solidFill>
                  <a:schemeClr val="tx1"/>
                </a:solidFill>
              </a:rPr>
              <a:t> &gt; t </a:t>
            </a:r>
            <a:r>
              <a:rPr lang="en-US" sz="2800" dirty="0" err="1">
                <a:solidFill>
                  <a:schemeClr val="tx1"/>
                </a:solidFill>
              </a:rPr>
              <a:t>crit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476008">
            <a:off x="1818401" y="4137025"/>
            <a:ext cx="7266455" cy="92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برآورد قابل اطمنیان «اختلاف»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6408" y="5370514"/>
            <a:ext cx="7266455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5400" b="1">
                <a:solidFill>
                  <a:srgbClr val="7030A0"/>
                </a:solidFill>
              </a:rPr>
              <a:t>داوری: آیا این مقدار نامیزانی </a:t>
            </a:r>
            <a:r>
              <a:rPr lang="fa-IR" sz="5400" b="1">
                <a:solidFill>
                  <a:srgbClr val="FF0000"/>
                </a:solidFill>
              </a:rPr>
              <a:t>مهم</a:t>
            </a:r>
            <a:r>
              <a:rPr lang="fa-IR" sz="5400" b="1">
                <a:solidFill>
                  <a:srgbClr val="7030A0"/>
                </a:solidFill>
              </a:rPr>
              <a:t> است؟</a:t>
            </a:r>
            <a:endParaRPr lang="en-US" sz="5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11"/>
          <p:cNvSpPr/>
          <p:nvPr/>
        </p:nvSpPr>
        <p:spPr>
          <a:xfrm>
            <a:off x="214867" y="408004"/>
            <a:ext cx="8976079" cy="6605752"/>
          </a:xfrm>
          <a:custGeom>
            <a:avLst/>
            <a:gdLst>
              <a:gd name="connsiteX0" fmla="*/ 0 w 8884086"/>
              <a:gd name="connsiteY0" fmla="*/ 377190 h 6035040"/>
              <a:gd name="connsiteX1" fmla="*/ 4429339 w 8884086"/>
              <a:gd name="connsiteY1" fmla="*/ 377190 h 6035040"/>
              <a:gd name="connsiteX2" fmla="*/ 8858678 w 8884086"/>
              <a:gd name="connsiteY2" fmla="*/ 377190 h 6035040"/>
              <a:gd name="connsiteX3" fmla="*/ 8884086 w 8884086"/>
              <a:gd name="connsiteY3" fmla="*/ 5657850 h 6035040"/>
              <a:gd name="connsiteX4" fmla="*/ 4454747 w 8884086"/>
              <a:gd name="connsiteY4" fmla="*/ 5657850 h 6035040"/>
              <a:gd name="connsiteX5" fmla="*/ 25408 w 8884086"/>
              <a:gd name="connsiteY5" fmla="*/ 5657850 h 6035040"/>
              <a:gd name="connsiteX6" fmla="*/ 0 w 8884086"/>
              <a:gd name="connsiteY6" fmla="*/ 377190 h 6035040"/>
              <a:gd name="connsiteX0" fmla="*/ 0 w 8884086"/>
              <a:gd name="connsiteY0" fmla="*/ 362952 h 6129182"/>
              <a:gd name="connsiteX1" fmla="*/ 4429339 w 8884086"/>
              <a:gd name="connsiteY1" fmla="*/ 362952 h 6129182"/>
              <a:gd name="connsiteX2" fmla="*/ 8858678 w 8884086"/>
              <a:gd name="connsiteY2" fmla="*/ 362952 h 6129182"/>
              <a:gd name="connsiteX3" fmla="*/ 8884086 w 8884086"/>
              <a:gd name="connsiteY3" fmla="*/ 5643612 h 6129182"/>
              <a:gd name="connsiteX4" fmla="*/ 4692741 w 8884086"/>
              <a:gd name="connsiteY4" fmla="*/ 5781398 h 6129182"/>
              <a:gd name="connsiteX5" fmla="*/ 25408 w 8884086"/>
              <a:gd name="connsiteY5" fmla="*/ 5643612 h 6129182"/>
              <a:gd name="connsiteX6" fmla="*/ 0 w 8884086"/>
              <a:gd name="connsiteY6" fmla="*/ 362952 h 6129182"/>
              <a:gd name="connsiteX0" fmla="*/ 0 w 8884086"/>
              <a:gd name="connsiteY0" fmla="*/ 362952 h 6275714"/>
              <a:gd name="connsiteX1" fmla="*/ 4429339 w 8884086"/>
              <a:gd name="connsiteY1" fmla="*/ 362952 h 6275714"/>
              <a:gd name="connsiteX2" fmla="*/ 8858678 w 8884086"/>
              <a:gd name="connsiteY2" fmla="*/ 362952 h 6275714"/>
              <a:gd name="connsiteX3" fmla="*/ 8884086 w 8884086"/>
              <a:gd name="connsiteY3" fmla="*/ 5643612 h 6275714"/>
              <a:gd name="connsiteX4" fmla="*/ 5319043 w 8884086"/>
              <a:gd name="connsiteY4" fmla="*/ 5944237 h 6275714"/>
              <a:gd name="connsiteX5" fmla="*/ 25408 w 8884086"/>
              <a:gd name="connsiteY5" fmla="*/ 5643612 h 6275714"/>
              <a:gd name="connsiteX6" fmla="*/ 0 w 8884086"/>
              <a:gd name="connsiteY6" fmla="*/ 362952 h 6275714"/>
              <a:gd name="connsiteX0" fmla="*/ 0 w 8884086"/>
              <a:gd name="connsiteY0" fmla="*/ 362952 h 6275714"/>
              <a:gd name="connsiteX1" fmla="*/ 4429339 w 8884086"/>
              <a:gd name="connsiteY1" fmla="*/ 362952 h 6275714"/>
              <a:gd name="connsiteX2" fmla="*/ 8858678 w 8884086"/>
              <a:gd name="connsiteY2" fmla="*/ 362952 h 6275714"/>
              <a:gd name="connsiteX3" fmla="*/ 8884086 w 8884086"/>
              <a:gd name="connsiteY3" fmla="*/ 5643612 h 6275714"/>
              <a:gd name="connsiteX4" fmla="*/ 5319043 w 8884086"/>
              <a:gd name="connsiteY4" fmla="*/ 5944237 h 6275714"/>
              <a:gd name="connsiteX5" fmla="*/ 25408 w 8884086"/>
              <a:gd name="connsiteY5" fmla="*/ 5643612 h 6275714"/>
              <a:gd name="connsiteX6" fmla="*/ 0 w 8884086"/>
              <a:gd name="connsiteY6" fmla="*/ 362952 h 62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086" h="6275714">
                <a:moveTo>
                  <a:pt x="0" y="362952"/>
                </a:moveTo>
                <a:cubicBezTo>
                  <a:pt x="1476446" y="-894348"/>
                  <a:pt x="2952893" y="1620252"/>
                  <a:pt x="4429339" y="362952"/>
                </a:cubicBezTo>
                <a:cubicBezTo>
                  <a:pt x="5905785" y="-894348"/>
                  <a:pt x="7382231" y="1620252"/>
                  <a:pt x="8858678" y="362952"/>
                </a:cubicBezTo>
                <a:lnTo>
                  <a:pt x="8884086" y="5643612"/>
                </a:lnTo>
                <a:cubicBezTo>
                  <a:pt x="7407640" y="6900912"/>
                  <a:pt x="7046010" y="5012614"/>
                  <a:pt x="5319043" y="5944237"/>
                </a:cubicBezTo>
                <a:cubicBezTo>
                  <a:pt x="3842597" y="7201537"/>
                  <a:pt x="1501855" y="4386312"/>
                  <a:pt x="25408" y="5643612"/>
                </a:cubicBezTo>
                <a:lnTo>
                  <a:pt x="0" y="362952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36950" lvl="7" indent="-2797175" algn="r" rtl="1">
              <a:spcAft>
                <a:spcPts val="1800"/>
              </a:spcAft>
              <a:defRPr/>
            </a:pPr>
            <a:r>
              <a:rPr lang="fa-IR" sz="3600" b="1" dirty="0">
                <a:solidFill>
                  <a:srgbClr val="0070C0"/>
                </a:solidFill>
              </a:rPr>
              <a:t>وستگارد:</a:t>
            </a:r>
            <a:endParaRPr lang="fa-IR" sz="3600" b="1" dirty="0">
              <a:solidFill>
                <a:srgbClr val="7030A0"/>
              </a:solidFill>
            </a:endParaRPr>
          </a:p>
          <a:p>
            <a:pPr marL="1371600" lvl="7" indent="-631825" algn="r" rtl="1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b="1" dirty="0">
                <a:solidFill>
                  <a:srgbClr val="7030A0"/>
                </a:solidFill>
              </a:rPr>
              <a:t>در آزمایشگاه</a:t>
            </a:r>
            <a:r>
              <a:rPr lang="fa-IR" sz="3600" dirty="0"/>
              <a:t> </a:t>
            </a:r>
            <a:r>
              <a:rPr lang="fa-IR" sz="3600" b="1" dirty="0">
                <a:solidFill>
                  <a:srgbClr val="7030A0"/>
                </a:solidFill>
              </a:rPr>
              <a:t>باید ارزشیابی روش </a:t>
            </a:r>
            <a:r>
              <a:rPr lang="fa-IR" sz="3600" b="1" dirty="0">
                <a:solidFill>
                  <a:srgbClr val="FF0000"/>
                </a:solidFill>
              </a:rPr>
              <a:t>فرآیندی ضابطه‌مند </a:t>
            </a:r>
            <a:r>
              <a:rPr lang="fa-IR" sz="3600" b="1" dirty="0">
                <a:solidFill>
                  <a:srgbClr val="7030A0"/>
                </a:solidFill>
              </a:rPr>
              <a:t>باشد.</a:t>
            </a:r>
          </a:p>
          <a:p>
            <a:pPr marL="1371600" lvl="7" indent="-631825" algn="r" rtl="1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b="1" dirty="0">
                <a:solidFill>
                  <a:srgbClr val="7030A0"/>
                </a:solidFill>
              </a:rPr>
              <a:t>‌راه‌های مشخص برای:</a:t>
            </a:r>
          </a:p>
          <a:p>
            <a:pPr marL="2852738" lvl="7" indent="-506413" algn="r" rtl="1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a-IR" sz="3600" b="1" dirty="0">
                <a:solidFill>
                  <a:srgbClr val="7030A0"/>
                </a:solidFill>
              </a:rPr>
              <a:t>جمع‌آوری اطلاعات</a:t>
            </a:r>
          </a:p>
          <a:p>
            <a:pPr marL="2852738" lvl="7" indent="-506413" algn="r" rtl="1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a-IR" sz="3600" b="1" dirty="0">
                <a:solidFill>
                  <a:srgbClr val="7030A0"/>
                </a:solidFill>
              </a:rPr>
              <a:t>واکاوی اطلاعات</a:t>
            </a:r>
          </a:p>
          <a:p>
            <a:pPr marL="2798763" lvl="7" indent="-452438" algn="r" rtl="1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fa-IR" sz="3600" b="1" dirty="0">
                <a:solidFill>
                  <a:srgbClr val="7030A0"/>
                </a:solidFill>
              </a:rPr>
              <a:t>داوری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14350" y="2938464"/>
            <a:ext cx="4889555" cy="341947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tx1"/>
                </a:solidFill>
              </a:rPr>
              <a:t>نیازمند دانستن </a:t>
            </a:r>
            <a:r>
              <a:rPr lang="fa-IR" sz="4000" dirty="0">
                <a:solidFill>
                  <a:srgbClr val="FF0000"/>
                </a:solidFill>
              </a:rPr>
              <a:t>الزامات کیفیت</a:t>
            </a:r>
            <a:r>
              <a:rPr lang="fa-IR" sz="4000" dirty="0">
                <a:solidFill>
                  <a:schemeClr val="tx1"/>
                </a:solidFill>
              </a:rPr>
              <a:t> است که به طور عینی مشخص کند یک </a:t>
            </a:r>
            <a:r>
              <a:rPr lang="fa-IR" sz="4000" b="1" dirty="0">
                <a:solidFill>
                  <a:srgbClr val="7030A0"/>
                </a:solidFill>
              </a:rPr>
              <a:t>آزمایش چقدر باید خوب باشد</a:t>
            </a:r>
            <a:r>
              <a:rPr lang="fa-IR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78" y="1741715"/>
            <a:ext cx="8454550" cy="50002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3200" b="1" dirty="0">
                <a:solidFill>
                  <a:srgbClr val="002060"/>
                </a:solidFill>
              </a:rPr>
              <a:t>حساب کردن خطای کل سنجش:</a:t>
            </a:r>
          </a:p>
          <a:p>
            <a:pPr marL="109728" indent="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TAE = B + 2CV</a:t>
            </a:r>
          </a:p>
          <a:p>
            <a:pPr marL="566928" indent="-457200"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rgbClr val="002060"/>
                </a:solidFill>
              </a:rPr>
              <a:t>مقایسه با خطای کل مجاز: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TAE &lt; ATE ?</a:t>
            </a:r>
          </a:p>
          <a:p>
            <a:pPr marL="681228" indent="-571500"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rgbClr val="002060"/>
                </a:solidFill>
              </a:rPr>
              <a:t>حساب کردن عیار سیگما:</a:t>
            </a:r>
          </a:p>
          <a:p>
            <a:pPr marL="109728" indent="0" algn="ctr" fontAlgn="auto">
              <a:lnSpc>
                <a:spcPct val="120000"/>
              </a:lnSpc>
              <a:spcBef>
                <a:spcPts val="3000"/>
              </a:spcBef>
              <a:spcAft>
                <a:spcPts val="3600"/>
              </a:spcAft>
              <a:buFont typeface="Wingdings 3" charset="2"/>
              <a:buNone/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SM = (ATE – B) / CV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945520" y="927100"/>
            <a:ext cx="6779406" cy="706438"/>
          </a:xfrm>
        </p:spPr>
        <p:txBody>
          <a:bodyPr/>
          <a:lstStyle/>
          <a:p>
            <a:pPr algn="r" rtl="1"/>
            <a:r>
              <a:rPr lang="fa-IR" sz="4800" smtClean="0"/>
              <a:t>داوری</a:t>
            </a:r>
            <a:endParaRPr lang="en-US" sz="4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78" y="1741715"/>
            <a:ext cx="8454550" cy="50002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3200" b="1" dirty="0">
                <a:solidFill>
                  <a:srgbClr val="002060"/>
                </a:solidFill>
              </a:rPr>
              <a:t>حساب کردن خطای کل سنجش:</a:t>
            </a:r>
          </a:p>
          <a:p>
            <a:pPr marL="109728" indent="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TAE = B + 2CV</a:t>
            </a:r>
          </a:p>
          <a:p>
            <a:pPr marL="566928" indent="-457200"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rgbClr val="002060"/>
                </a:solidFill>
              </a:rPr>
              <a:t>مقایسه با خطای کل مجاز: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TAE &lt; ATE ?</a:t>
            </a:r>
          </a:p>
          <a:p>
            <a:pPr marL="681228" indent="-571500"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rgbClr val="002060"/>
                </a:solidFill>
              </a:rPr>
              <a:t>حساب کردن عیار سیگما:</a:t>
            </a:r>
          </a:p>
          <a:p>
            <a:pPr marL="109728" indent="0" algn="ctr" fontAlgn="auto">
              <a:lnSpc>
                <a:spcPct val="120000"/>
              </a:lnSpc>
              <a:spcBef>
                <a:spcPts val="3000"/>
              </a:spcBef>
              <a:spcAft>
                <a:spcPts val="3600"/>
              </a:spcAft>
              <a:buFont typeface="Wingdings 3" charset="2"/>
              <a:buNone/>
              <a:defRPr/>
            </a:pP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SM = (ATE – B) / CV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6563" name="Title 4"/>
          <p:cNvSpPr>
            <a:spLocks noGrp="1"/>
          </p:cNvSpPr>
          <p:nvPr>
            <p:ph type="title"/>
          </p:nvPr>
        </p:nvSpPr>
        <p:spPr>
          <a:xfrm>
            <a:off x="945520" y="927100"/>
            <a:ext cx="6779406" cy="706438"/>
          </a:xfrm>
        </p:spPr>
        <p:txBody>
          <a:bodyPr/>
          <a:lstStyle/>
          <a:p>
            <a:pPr algn="r" rtl="1"/>
            <a:r>
              <a:rPr lang="fa-IR" sz="4800" smtClean="0"/>
              <a:t>داوری</a:t>
            </a:r>
            <a:endParaRPr lang="en-US" sz="48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5386" y="2670176"/>
          <a:ext cx="4186965" cy="379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439"/>
                <a:gridCol w="837439"/>
                <a:gridCol w="837439"/>
                <a:gridCol w="691361"/>
                <a:gridCol w="9835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</a:t>
                      </a:r>
                      <a:endParaRPr lang="en-US" sz="2000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TAE </a:t>
                      </a:r>
                      <a:r>
                        <a:rPr lang="en-US" sz="1800" dirty="0" smtClean="0"/>
                        <a:t>(%)</a:t>
                      </a:r>
                      <a:endParaRPr lang="en-US" sz="1800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CV</a:t>
                      </a:r>
                      <a:endParaRPr lang="en-US" sz="2000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Bias </a:t>
                      </a:r>
                      <a:r>
                        <a:rPr lang="en-US" sz="1600" dirty="0" smtClean="0"/>
                        <a:t>(%)</a:t>
                      </a:r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آنالیت</a:t>
                      </a:r>
                      <a:endParaRPr lang="en-US" sz="2000" dirty="0"/>
                    </a:p>
                  </a:txBody>
                  <a:tcPr marL="68592" marR="68592" anchor="ctr"/>
                </a:tc>
              </a:tr>
              <a:tr h="1578026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Hb</a:t>
                      </a:r>
                      <a:endParaRPr lang="en-US" sz="2400" b="1" dirty="0"/>
                    </a:p>
                  </a:txBody>
                  <a:tcPr marL="68592" marR="68592" anchor="ctr"/>
                </a:tc>
              </a:tr>
              <a:tr h="1578026"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Cortisol</a:t>
                      </a:r>
                      <a:endParaRPr lang="en-US" sz="2400" b="1" dirty="0"/>
                    </a:p>
                  </a:txBody>
                  <a:tcPr marL="68592" marR="68592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0623" y="2133601"/>
            <a:ext cx="22590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CLIA</a:t>
            </a:r>
            <a:r>
              <a:rPr lang="en-US" sz="2400" dirty="0">
                <a:latin typeface="+mn-lt"/>
                <a:cs typeface="+mn-cs"/>
              </a:rPr>
              <a:t>: ATE Hb = 7%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8072" y="3833813"/>
            <a:ext cx="46561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8072" y="5475289"/>
            <a:ext cx="465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6.7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00687" y="3833813"/>
            <a:ext cx="4656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4016" y="5483226"/>
            <a:ext cx="46561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3791" y="5468938"/>
            <a:ext cx="465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11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6402" y="3833813"/>
            <a:ext cx="46561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4260797" y="3359151"/>
            <a:ext cx="751415" cy="1044575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پذیرفته</a:t>
            </a:r>
            <a:endParaRPr lang="en-US" dirty="0"/>
          </a:p>
        </p:txBody>
      </p:sp>
      <p:sp>
        <p:nvSpPr>
          <p:cNvPr id="13" name="8-Point Star 12"/>
          <p:cNvSpPr/>
          <p:nvPr/>
        </p:nvSpPr>
        <p:spPr>
          <a:xfrm rot="21276961">
            <a:off x="4369162" y="5051426"/>
            <a:ext cx="751414" cy="1044575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پذیرفته</a:t>
            </a:r>
            <a:endParaRPr lang="en-US" dirty="0"/>
          </a:p>
        </p:txBody>
      </p:sp>
      <p:sp>
        <p:nvSpPr>
          <p:cNvPr id="14" name="Wave 13"/>
          <p:cNvSpPr/>
          <p:nvPr/>
        </p:nvSpPr>
        <p:spPr>
          <a:xfrm>
            <a:off x="2579342" y="4152901"/>
            <a:ext cx="1926766" cy="10763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/>
              <a:t>با کیفیت؛ خوب</a:t>
            </a:r>
            <a:endParaRPr lang="en-US" sz="2800" dirty="0"/>
          </a:p>
        </p:txBody>
      </p:sp>
      <p:sp>
        <p:nvSpPr>
          <p:cNvPr id="15" name="Wave 14"/>
          <p:cNvSpPr/>
          <p:nvPr/>
        </p:nvSpPr>
        <p:spPr>
          <a:xfrm>
            <a:off x="2644838" y="5770563"/>
            <a:ext cx="1922002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/>
              <a:t>با کیفیت؛ خوب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78241" y="2133601"/>
            <a:ext cx="19148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ATE </a:t>
            </a:r>
            <a:r>
              <a:rPr lang="en-US" sz="2400" dirty="0" err="1">
                <a:latin typeface="+mn-lt"/>
                <a:cs typeface="+mn-cs"/>
              </a:rPr>
              <a:t>Cort</a:t>
            </a:r>
            <a:r>
              <a:rPr lang="en-US" sz="2400" dirty="0">
                <a:latin typeface="+mn-lt"/>
                <a:cs typeface="+mn-cs"/>
              </a:rPr>
              <a:t>. = 25%</a:t>
            </a:r>
          </a:p>
        </p:txBody>
      </p:sp>
      <p:sp>
        <p:nvSpPr>
          <p:cNvPr id="22" name="Wave 21"/>
          <p:cNvSpPr/>
          <p:nvPr/>
        </p:nvSpPr>
        <p:spPr>
          <a:xfrm>
            <a:off x="1145580" y="3194051"/>
            <a:ext cx="4809770" cy="1408113"/>
          </a:xfrm>
          <a:prstGeom prst="wav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</a:rPr>
              <a:t>چرا حساب کردن عیار سیگما؟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 rot="21444520">
            <a:off x="5966068" y="1695450"/>
            <a:ext cx="2074429" cy="2741613"/>
          </a:xfrm>
          <a:prstGeom prst="irregularSeal1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tx1"/>
                </a:solidFill>
              </a:rPr>
              <a:t>پرسش؟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2623403" y="3282951"/>
            <a:ext cx="737124" cy="1154113"/>
          </a:xfrm>
          <a:prstGeom prst="donut">
            <a:avLst>
              <a:gd name="adj" fmla="val 12602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3" grpId="0" animBg="1"/>
      <p:bldP spid="22" grpId="0" animBg="1"/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5411140" y="2251075"/>
          <a:ext cx="1097947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06"/>
              </a:tblGrid>
              <a:tr h="419554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رتبه‌ی کیفیت</a:t>
                      </a:r>
                      <a:endParaRPr lang="en-US" dirty="0"/>
                    </a:p>
                  </a:txBody>
                  <a:tcPr marL="68592" marR="68592" anchor="ctr"/>
                </a:tc>
              </a:tr>
              <a:tr h="1890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  <a:tr h="214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67596" name="Title 4"/>
          <p:cNvSpPr>
            <a:spLocks noGrp="1"/>
          </p:cNvSpPr>
          <p:nvPr>
            <p:ph type="title"/>
          </p:nvPr>
        </p:nvSpPr>
        <p:spPr>
          <a:xfrm>
            <a:off x="937185" y="803275"/>
            <a:ext cx="6779405" cy="706438"/>
          </a:xfrm>
        </p:spPr>
        <p:txBody>
          <a:bodyPr/>
          <a:lstStyle/>
          <a:p>
            <a:pPr algn="r" rtl="1"/>
            <a:r>
              <a:rPr lang="fa-IR" sz="4800" smtClean="0"/>
              <a:t>چرا عیار سیگما؟</a:t>
            </a:r>
            <a:endParaRPr lang="en-US" sz="48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78155" y="2257425"/>
          <a:ext cx="1820782" cy="442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439"/>
                <a:gridCol w="9835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</a:t>
                      </a:r>
                      <a:endParaRPr lang="en-US" sz="2000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آنالیت</a:t>
                      </a:r>
                      <a:endParaRPr lang="en-US" sz="2000" dirty="0"/>
                    </a:p>
                  </a:txBody>
                  <a:tcPr marL="68592" marR="68592" anchor="ctr"/>
                </a:tc>
              </a:tr>
              <a:tr h="191106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Hb</a:t>
                      </a:r>
                      <a:endParaRPr lang="en-US" sz="2400" b="1" dirty="0"/>
                    </a:p>
                  </a:txBody>
                  <a:tcPr marL="68592" marR="68592" anchor="b"/>
                </a:tc>
              </a:tr>
              <a:tr h="2117774"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Cortisol</a:t>
                      </a:r>
                      <a:endParaRPr lang="en-US" sz="2400" b="1" dirty="0"/>
                    </a:p>
                  </a:txBody>
                  <a:tcPr marL="68592" marR="68592" anchor="b"/>
                </a:tc>
              </a:tr>
            </a:tbl>
          </a:graphicData>
        </a:graphic>
      </p:graphicFrame>
      <p:sp>
        <p:nvSpPr>
          <p:cNvPr id="67611" name="TextBox 5"/>
          <p:cNvSpPr txBox="1">
            <a:spLocks noChangeArrowheads="1"/>
          </p:cNvSpPr>
          <p:nvPr/>
        </p:nvSpPr>
        <p:spPr bwMode="auto">
          <a:xfrm>
            <a:off x="6762734" y="3335338"/>
            <a:ext cx="46561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67612" name="TextBox 6"/>
          <p:cNvSpPr txBox="1">
            <a:spLocks noChangeArrowheads="1"/>
          </p:cNvSpPr>
          <p:nvPr/>
        </p:nvSpPr>
        <p:spPr bwMode="auto">
          <a:xfrm>
            <a:off x="6809176" y="5338763"/>
            <a:ext cx="465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6.7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70681" y="3351213"/>
            <a:ext cx="847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/>
              <a:t>سرمرزی</a:t>
            </a:r>
            <a:endParaRPr lang="en-US" sz="2400" b="1"/>
          </a:p>
        </p:txBody>
      </p:sp>
      <p:sp>
        <p:nvSpPr>
          <p:cNvPr id="12" name="8-Point Star 11"/>
          <p:cNvSpPr/>
          <p:nvPr/>
        </p:nvSpPr>
        <p:spPr>
          <a:xfrm>
            <a:off x="7716590" y="2789238"/>
            <a:ext cx="751415" cy="104616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خوب</a:t>
            </a:r>
            <a:endParaRPr lang="en-US" dirty="0"/>
          </a:p>
        </p:txBody>
      </p:sp>
      <p:sp>
        <p:nvSpPr>
          <p:cNvPr id="13" name="8-Point Star 12"/>
          <p:cNvSpPr/>
          <p:nvPr/>
        </p:nvSpPr>
        <p:spPr>
          <a:xfrm>
            <a:off x="7784468" y="4776788"/>
            <a:ext cx="751414" cy="104616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خوب</a:t>
            </a:r>
            <a:endParaRPr lang="en-US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36177" y="5114925"/>
            <a:ext cx="84787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/>
              <a:t>کلاس جهانی</a:t>
            </a:r>
            <a:endParaRPr lang="en-US" sz="2400" b="1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337" y="2308226"/>
          <a:ext cx="1950582" cy="4379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825"/>
                <a:gridCol w="975825"/>
              </a:tblGrid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</a:t>
                      </a:r>
                      <a:endParaRPr lang="en-US" dirty="0"/>
                    </a:p>
                  </a:txBody>
                  <a:tcPr marL="68592" marR="6859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رتبه</a:t>
                      </a:r>
                      <a:endParaRPr lang="en-US" dirty="0"/>
                    </a:p>
                  </a:txBody>
                  <a:tcPr marL="68592" marR="68592" anchor="ctr">
                    <a:solidFill>
                      <a:srgbClr val="002060"/>
                    </a:solidFill>
                  </a:tcPr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ضعیف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سرمرزی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خوب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عالی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11353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≥</a:t>
                      </a:r>
                      <a:r>
                        <a:rPr lang="fa-IR" b="1" dirty="0" smtClean="0"/>
                        <a:t> </a:t>
                      </a:r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کلاس جهانی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</a:tbl>
          </a:graphicData>
        </a:graphic>
      </p:graphicFrame>
      <p:sp>
        <p:nvSpPr>
          <p:cNvPr id="25" name="8-Point Star 24"/>
          <p:cNvSpPr/>
          <p:nvPr/>
        </p:nvSpPr>
        <p:spPr>
          <a:xfrm>
            <a:off x="6499560" y="4060826"/>
            <a:ext cx="2434060" cy="2697163"/>
          </a:xfrm>
          <a:prstGeom prst="star8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bg1"/>
                </a:solidFill>
              </a:rPr>
              <a:t>خوبتر تر تر 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ontent Placeholder 15"/>
          <p:cNvGraphicFramePr>
            <a:graphicFrameLocks/>
          </p:cNvGraphicFramePr>
          <p:nvPr/>
        </p:nvGraphicFramePr>
        <p:xfrm>
          <a:off x="2280443" y="2238375"/>
          <a:ext cx="3072346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976"/>
              </a:tblGrid>
              <a:tr h="41955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SQC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برای تضمین</a:t>
                      </a:r>
                      <a:r>
                        <a:rPr lang="fa-IR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95% جواب درست</a:t>
                      </a:r>
                      <a:endParaRPr lang="en-US" dirty="0"/>
                    </a:p>
                  </a:txBody>
                  <a:tcPr marL="68592" marR="68592" anchor="ctr"/>
                </a:tc>
              </a:tr>
              <a:tr h="1890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  <a:tr h="214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4608" y="2719388"/>
            <a:ext cx="229116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N = 6;</a:t>
            </a:r>
          </a:p>
          <a:p>
            <a:pPr>
              <a:lnSpc>
                <a:spcPct val="150000"/>
              </a:lnSpc>
            </a:pPr>
            <a:r>
              <a:rPr lang="en-US" b="1"/>
              <a:t>1:3s/2of3:2s/R4s/3:1s/6x</a:t>
            </a:r>
            <a:endParaRPr lang="fa-IR" b="1"/>
          </a:p>
          <a:p>
            <a:pPr>
              <a:lnSpc>
                <a:spcPct val="150000"/>
              </a:lnSpc>
            </a:pPr>
            <a:r>
              <a:rPr lang="en-US" b="1"/>
              <a:t>Ped = 73%; Pfr = 7%</a:t>
            </a:r>
            <a:endParaRPr lang="fa-IR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36472" y="4630739"/>
            <a:ext cx="242929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N = 1; 1:3s</a:t>
            </a:r>
          </a:p>
          <a:p>
            <a:pPr>
              <a:lnSpc>
                <a:spcPct val="150000"/>
              </a:lnSpc>
            </a:pPr>
            <a:r>
              <a:rPr lang="en-US" b="1"/>
              <a:t>Ped = 100%; Pfr = 0%</a:t>
            </a:r>
            <a:endParaRPr lang="fa-IR" b="1"/>
          </a:p>
          <a:p>
            <a:pPr algn="ctr" rtl="1">
              <a:lnSpc>
                <a:spcPct val="150000"/>
              </a:lnSpc>
            </a:pPr>
            <a:r>
              <a:rPr lang="en-US" b="1"/>
              <a:t>SQC</a:t>
            </a:r>
            <a:r>
              <a:rPr lang="fa-IR" b="1"/>
              <a:t> به تنهایی کافی است.</a:t>
            </a:r>
            <a:endParaRPr lang="en-US" b="1"/>
          </a:p>
          <a:p>
            <a:pPr algn="ctr"/>
            <a:endParaRPr lang="en-US" sz="16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05540" y="5946776"/>
            <a:ext cx="242929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b="1">
                <a:solidFill>
                  <a:srgbClr val="FF0000"/>
                </a:solidFill>
              </a:rPr>
              <a:t>می‌توان با </a:t>
            </a:r>
            <a:r>
              <a:rPr lang="en-US" b="1">
                <a:solidFill>
                  <a:srgbClr val="FF0000"/>
                </a:solidFill>
              </a:rPr>
              <a:t>Ped = 90%</a:t>
            </a:r>
            <a:r>
              <a:rPr lang="fa-IR" b="1">
                <a:solidFill>
                  <a:srgbClr val="FF0000"/>
                </a:solidFill>
              </a:rPr>
              <a:t> تولید بیش از 99% جواب درست را تضمین کرد!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86487" y="3984625"/>
            <a:ext cx="249598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1" i="1">
                <a:solidFill>
                  <a:srgbClr val="FF0000"/>
                </a:solidFill>
              </a:rPr>
              <a:t>SQC</a:t>
            </a:r>
            <a:r>
              <a:rPr lang="fa-IR" sz="2000" b="1" i="1">
                <a:solidFill>
                  <a:srgbClr val="FF0000"/>
                </a:solidFill>
              </a:rPr>
              <a:t> به تنهایی کافی نیست!</a:t>
            </a:r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 animBg="1"/>
      <p:bldP spid="28" grpId="0"/>
      <p:bldP spid="29" grpId="0"/>
      <p:bldP spid="30" grpId="0" animBg="1"/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6" y="685800"/>
            <a:ext cx="8231029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981200"/>
            <a:ext cx="8231029" cy="4592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838" y="2298700"/>
            <a:ext cx="2667463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57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96"/>
          <a:stretch/>
        </p:blipFill>
        <p:spPr bwMode="auto">
          <a:xfrm>
            <a:off x="1219412" y="3430350"/>
            <a:ext cx="2438823" cy="1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2413817" y="2438401"/>
            <a:ext cx="1190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4807" y="2298700"/>
            <a:ext cx="2667463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5596" y="3386374"/>
            <a:ext cx="704726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7711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5342" y="4293791"/>
            <a:ext cx="3992563" cy="238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3029" y="2582863"/>
            <a:ext cx="1065794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87711" y="2640013"/>
            <a:ext cx="914559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0800000" flipV="1">
            <a:off x="2041086" y="3133726"/>
            <a:ext cx="378685" cy="252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88903" y="3149601"/>
            <a:ext cx="720453" cy="252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5s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056567" y="4191000"/>
            <a:ext cx="35129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71040" y="4213225"/>
            <a:ext cx="13575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605"/>
          <a:stretch/>
        </p:blipFill>
        <p:spPr bwMode="auto">
          <a:xfrm>
            <a:off x="836966" y="3448614"/>
            <a:ext cx="2438823" cy="13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1"/>
          <a:stretch/>
        </p:blipFill>
        <p:spPr bwMode="auto">
          <a:xfrm>
            <a:off x="7057146" y="3404546"/>
            <a:ext cx="704726" cy="13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43" grpId="0" animBg="1"/>
      <p:bldP spid="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6" y="685800"/>
            <a:ext cx="8231029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981200"/>
            <a:ext cx="8231029" cy="4592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838" y="2298700"/>
            <a:ext cx="2667463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57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06"/>
          <a:stretch/>
        </p:blipFill>
        <p:spPr bwMode="auto">
          <a:xfrm>
            <a:off x="1219412" y="3430350"/>
            <a:ext cx="2438823" cy="13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2404290" y="2438401"/>
            <a:ext cx="1190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4807" y="2298700"/>
            <a:ext cx="2667463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5596" y="3386374"/>
            <a:ext cx="704726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7711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5342" y="4293791"/>
            <a:ext cx="3992563" cy="238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039895" y="4191000"/>
            <a:ext cx="37987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87712" y="4114800"/>
            <a:ext cx="13575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889851" y="3733800"/>
            <a:ext cx="539446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13910" y="3627438"/>
            <a:ext cx="467997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73029" y="2582863"/>
            <a:ext cx="1065794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87711" y="2640013"/>
            <a:ext cx="914559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13"/>
          <a:stretch/>
        </p:blipFill>
        <p:spPr bwMode="auto">
          <a:xfrm>
            <a:off x="540889" y="3265286"/>
            <a:ext cx="3810662" cy="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5028918" y="3288967"/>
            <a:ext cx="3384588" cy="4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87349" y="3067050"/>
            <a:ext cx="1161061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CV2 =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CV1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70652" y="2954338"/>
            <a:ext cx="1161061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CV2 =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3.5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CV1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6" y="685800"/>
            <a:ext cx="8231029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981200"/>
            <a:ext cx="8231029" cy="4592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838" y="2298700"/>
            <a:ext cx="2667463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57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37634" y="2438401"/>
            <a:ext cx="1190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4807" y="2298700"/>
            <a:ext cx="2667463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5596" y="3386374"/>
            <a:ext cx="704726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7711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5342" y="4293791"/>
            <a:ext cx="3992563" cy="238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3029" y="2743200"/>
            <a:ext cx="1065794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87711" y="2773363"/>
            <a:ext cx="914559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669" name="TextBox 58"/>
          <p:cNvSpPr txBox="1">
            <a:spLocks noChangeArrowheads="1"/>
          </p:cNvSpPr>
          <p:nvPr/>
        </p:nvSpPr>
        <p:spPr bwMode="auto">
          <a:xfrm>
            <a:off x="4014295" y="419100"/>
            <a:ext cx="5022928" cy="1938992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مثال:</a:t>
            </a:r>
          </a:p>
          <a:p>
            <a:pPr algn="r" rtl="1"/>
            <a:r>
              <a:rPr lang="fa-IR" sz="2400"/>
              <a:t>میانگین و نوسان نمره‌های مستمر یک ماه اول سال سه دانش‌آموز:</a:t>
            </a:r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19±1 ; 15±1.5 ; 12±3</a:t>
            </a:r>
            <a:endParaRPr lang="fa-IR" sz="2400" b="1">
              <a:solidFill>
                <a:srgbClr val="FF0000"/>
              </a:solidFill>
            </a:endParaRPr>
          </a:p>
          <a:p>
            <a:pPr algn="r"/>
            <a:r>
              <a:rPr lang="fa-IR" sz="2400"/>
              <a:t> قبولی در آخر سال: </a:t>
            </a:r>
            <a:r>
              <a:rPr lang="fa-IR" sz="2400" b="1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58116" y="2173288"/>
            <a:ext cx="4649007" cy="12001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/>
              <a:t>کدام یک </a:t>
            </a:r>
            <a:r>
              <a:rPr lang="fa-IR" sz="2400" b="1" dirty="0">
                <a:solidFill>
                  <a:srgbClr val="FF0000"/>
                </a:solidFill>
              </a:rPr>
              <a:t>حاشیه‌ی اطمینان </a:t>
            </a:r>
            <a:r>
              <a:rPr lang="fa-IR" sz="2400" dirty="0"/>
              <a:t>بیشتری دارد؟</a:t>
            </a:r>
          </a:p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/>
              <a:t>قبولی کدامیک </a:t>
            </a:r>
            <a:r>
              <a:rPr lang="fa-IR" sz="2400" b="1" dirty="0">
                <a:solidFill>
                  <a:srgbClr val="FF0000"/>
                </a:solidFill>
              </a:rPr>
              <a:t>مطمئن‌تر</a:t>
            </a:r>
            <a:r>
              <a:rPr lang="fa-IR" sz="2400" dirty="0"/>
              <a:t> است؟</a:t>
            </a:r>
          </a:p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/>
              <a:t>مراقبت از کدام یک </a:t>
            </a:r>
            <a:r>
              <a:rPr lang="fa-IR" sz="2400" b="1" dirty="0">
                <a:solidFill>
                  <a:srgbClr val="FF0000"/>
                </a:solidFill>
              </a:rPr>
              <a:t>آسان‌تر</a:t>
            </a:r>
            <a:r>
              <a:rPr lang="fa-IR" sz="2400" dirty="0"/>
              <a:t> است؟</a:t>
            </a:r>
            <a:endParaRPr lang="en-US" sz="2400" dirty="0"/>
          </a:p>
        </p:txBody>
      </p:sp>
      <p:pic>
        <p:nvPicPr>
          <p:cNvPr id="2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06"/>
          <a:stretch/>
        </p:blipFill>
        <p:spPr bwMode="auto">
          <a:xfrm>
            <a:off x="1219412" y="3430350"/>
            <a:ext cx="2438823" cy="13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91011" y="3386139"/>
            <a:ext cx="4763327" cy="8921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مرز هشدار افت نمره برای هر دانش‌آموز:</a:t>
            </a:r>
            <a:endParaRPr lang="en-US" sz="2400"/>
          </a:p>
          <a:p>
            <a:pPr algn="ctr" rtl="1"/>
            <a:r>
              <a:rPr lang="fa-IR" sz="2800" b="1"/>
              <a:t>6؛ 5؛ 4؛ 3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107175" y="4979988"/>
            <a:ext cx="4762137" cy="14465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indent="-342900" algn="r" rtl="1">
              <a:buFont typeface="Wingdings" pitchFamily="2" charset="2"/>
              <a:buChar char="Ø"/>
              <a:defRPr sz="2400"/>
            </a:lvl1pPr>
          </a:lstStyle>
          <a:p>
            <a:pPr marL="0" indent="0"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dirty="0" smtClean="0"/>
              <a:t>احتیاط‌های </a:t>
            </a:r>
            <a:r>
              <a:rPr lang="fa-IR" sz="2800" dirty="0"/>
              <a:t>پیشگیرانه‌ی مناسب هر </a:t>
            </a:r>
            <a:r>
              <a:rPr lang="fa-IR" sz="2800" dirty="0" smtClean="0"/>
              <a:t>دانش‌آموز:</a:t>
            </a:r>
            <a:endParaRPr lang="en-US" sz="28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3200" b="1" dirty="0">
                <a:solidFill>
                  <a:srgbClr val="00B050"/>
                </a:solidFill>
              </a:rPr>
              <a:t>حداقل</a:t>
            </a:r>
            <a:r>
              <a:rPr lang="fa-IR" sz="3200" b="1" dirty="0"/>
              <a:t>؛ </a:t>
            </a:r>
            <a:r>
              <a:rPr lang="fa-IR" sz="3200" b="1" dirty="0">
                <a:solidFill>
                  <a:srgbClr val="0070C0"/>
                </a:solidFill>
              </a:rPr>
              <a:t>متوسط</a:t>
            </a:r>
            <a:r>
              <a:rPr lang="fa-IR" sz="3200" b="1" dirty="0"/>
              <a:t>؛ </a:t>
            </a:r>
            <a:r>
              <a:rPr lang="fa-IR" sz="3200" b="1" dirty="0" smtClean="0">
                <a:solidFill>
                  <a:srgbClr val="FF0000"/>
                </a:solidFill>
              </a:rPr>
              <a:t>شدید</a:t>
            </a:r>
            <a:endParaRPr lang="fa-IR" sz="28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0772" y="4152901"/>
            <a:ext cx="4763327" cy="830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تناوب بررسی؟</a:t>
            </a:r>
          </a:p>
          <a:p>
            <a:pPr algn="r" rtl="1"/>
            <a:r>
              <a:rPr lang="fa-IR" sz="2400"/>
              <a:t>تعداد افت نمره برای اقدام؟</a:t>
            </a:r>
            <a:endParaRPr 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7" grpId="0" animBg="1"/>
      <p:bldP spid="28" grpId="0" animBg="1"/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6" y="685800"/>
            <a:ext cx="8231029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981200"/>
            <a:ext cx="8231029" cy="45926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b="1" dirty="0" smtClean="0">
              <a:solidFill>
                <a:srgbClr val="7030A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7030A0"/>
                </a:solidFill>
              </a:rPr>
              <a:t>TE = B + 2CV</a:t>
            </a:r>
          </a:p>
          <a:p>
            <a:pPr marL="0" indent="0"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>
                <a:solidFill>
                  <a:srgbClr val="7030A0"/>
                </a:solidFill>
              </a:rPr>
              <a:t>SM = (TEa – B) / CV</a:t>
            </a:r>
          </a:p>
          <a:p>
            <a:pPr marL="0" indent="0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3705869" y="3544889"/>
            <a:ext cx="988390" cy="1195387"/>
          </a:xfrm>
          <a:prstGeom prst="donut">
            <a:avLst>
              <a:gd name="adj" fmla="val 7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4275881" y="2886120"/>
            <a:ext cx="230028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11500"/>
              <a:t>}</a:t>
            </a: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33587" y="4800601"/>
            <a:ext cx="137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/>
              <a:t>TE</a:t>
            </a:r>
            <a:endParaRPr lang="en-US" b="1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CB9FC-D6BC-495E-B8CB-68D985739E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  <p:cxnSp>
        <p:nvCxnSpPr>
          <p:cNvPr id="10" name="Straight Connector 9"/>
          <p:cNvCxnSpPr>
            <a:stCxn id="70" idx="2"/>
          </p:cNvCxnSpPr>
          <p:nvPr/>
        </p:nvCxnSpPr>
        <p:spPr>
          <a:xfrm flipH="1">
            <a:off x="4326292" y="342901"/>
            <a:ext cx="23817" cy="65119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8" name="TextBox 10"/>
          <p:cNvSpPr txBox="1">
            <a:spLocks noChangeArrowheads="1"/>
          </p:cNvSpPr>
          <p:nvPr/>
        </p:nvSpPr>
        <p:spPr bwMode="auto">
          <a:xfrm>
            <a:off x="7399829" y="482600"/>
            <a:ext cx="108008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72709" name="TextBox 11"/>
          <p:cNvSpPr txBox="1">
            <a:spLocks noChangeArrowheads="1"/>
          </p:cNvSpPr>
          <p:nvPr/>
        </p:nvSpPr>
        <p:spPr bwMode="auto">
          <a:xfrm>
            <a:off x="691874" y="512763"/>
            <a:ext cx="10800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38619" y="2544763"/>
            <a:ext cx="94075" cy="4233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267580" y="6026053"/>
            <a:ext cx="3059892" cy="790913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39152" y="-17463"/>
            <a:ext cx="162072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838346" y="4619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59669" y="365125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52909" y="6324600"/>
            <a:ext cx="274367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738618" y="6553200"/>
            <a:ext cx="82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19834" y="6553200"/>
            <a:ext cx="1891041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5268175" y="2792327"/>
            <a:ext cx="1122424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5763626" y="4122738"/>
            <a:ext cx="2716288" cy="63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92206" y="4322763"/>
            <a:ext cx="340578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19685" y="4341813"/>
            <a:ext cx="2376900" cy="238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022786" y="4830639"/>
            <a:ext cx="3059892" cy="790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4472765" y="5399088"/>
            <a:ext cx="82286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01583" y="5399088"/>
            <a:ext cx="3158086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78719" y="5183188"/>
            <a:ext cx="393212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964121" y="808059"/>
            <a:ext cx="1122424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4459665" y="2058988"/>
            <a:ext cx="3963088" cy="857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88246" y="2338388"/>
            <a:ext cx="340578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822869" y="2286001"/>
            <a:ext cx="3599885" cy="476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488245" y="530226"/>
            <a:ext cx="4763" cy="51212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ave 6"/>
          <p:cNvSpPr/>
          <p:nvPr/>
        </p:nvSpPr>
        <p:spPr>
          <a:xfrm>
            <a:off x="4926471" y="796926"/>
            <a:ext cx="4120278" cy="10461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حاشیه‌ی امنیت و "درخطربودن" کیفیت</a:t>
            </a:r>
            <a:endParaRPr lang="en-US" sz="2400" b="1" dirty="0"/>
          </a:p>
        </p:txBody>
      </p:sp>
      <p:sp>
        <p:nvSpPr>
          <p:cNvPr id="72732" name="TextBox 7"/>
          <p:cNvSpPr txBox="1">
            <a:spLocks noChangeArrowheads="1"/>
          </p:cNvSpPr>
          <p:nvPr/>
        </p:nvSpPr>
        <p:spPr bwMode="auto">
          <a:xfrm>
            <a:off x="6335225" y="6038850"/>
            <a:ext cx="87645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</a:t>
            </a:r>
          </a:p>
        </p:txBody>
      </p:sp>
      <p:sp>
        <p:nvSpPr>
          <p:cNvPr id="72733" name="TextBox 38"/>
          <p:cNvSpPr txBox="1">
            <a:spLocks noChangeArrowheads="1"/>
          </p:cNvSpPr>
          <p:nvPr/>
        </p:nvSpPr>
        <p:spPr bwMode="auto">
          <a:xfrm>
            <a:off x="5810069" y="6503988"/>
            <a:ext cx="87645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72734" name="TextBox 41"/>
          <p:cNvSpPr txBox="1">
            <a:spLocks noChangeArrowheads="1"/>
          </p:cNvSpPr>
          <p:nvPr/>
        </p:nvSpPr>
        <p:spPr bwMode="auto">
          <a:xfrm>
            <a:off x="7198578" y="6434138"/>
            <a:ext cx="113724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</a:t>
            </a:r>
            <a:r>
              <a:rPr lang="en-US" sz="2000" b="1" baseline="-25000"/>
              <a:t>safe</a:t>
            </a:r>
          </a:p>
        </p:txBody>
      </p:sp>
      <p:sp>
        <p:nvSpPr>
          <p:cNvPr id="44" name="Explosion 1 43"/>
          <p:cNvSpPr/>
          <p:nvPr/>
        </p:nvSpPr>
        <p:spPr>
          <a:xfrm>
            <a:off x="1290862" y="163513"/>
            <a:ext cx="3192620" cy="2000250"/>
          </a:xfrm>
          <a:prstGeom prst="irregularSeal1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chemeClr val="tx1"/>
                </a:solidFill>
              </a:rPr>
              <a:t>پرسش!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8605" y="2627313"/>
            <a:ext cx="4392978" cy="1281112"/>
          </a:xfrm>
          <a:prstGeom prst="roundRect">
            <a:avLst/>
          </a:prstGeom>
          <a:solidFill>
            <a:srgbClr val="D4ECBA"/>
          </a:solidFill>
          <a:ln w="5715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</a:rPr>
              <a:t>حفظ کیفیت کدام یک از این روش‌ها مراقبت (</a:t>
            </a:r>
            <a:r>
              <a:rPr lang="fa-IR" sz="2400" b="1" i="1" u="sng" dirty="0">
                <a:solidFill>
                  <a:schemeClr val="tx1"/>
                </a:solidFill>
              </a:rPr>
              <a:t>یعنی هزینه و زحمت</a:t>
            </a:r>
            <a:r>
              <a:rPr lang="fa-IR" sz="2400" b="1" dirty="0">
                <a:solidFill>
                  <a:schemeClr val="tx1"/>
                </a:solidFill>
              </a:rPr>
              <a:t>) </a:t>
            </a:r>
            <a:r>
              <a:rPr lang="fa-IR" sz="2400" b="1" dirty="0">
                <a:solidFill>
                  <a:srgbClr val="FF0000"/>
                </a:solidFill>
              </a:rPr>
              <a:t>بیشتری</a:t>
            </a:r>
            <a:r>
              <a:rPr lang="fa-IR" sz="2400" b="1" dirty="0">
                <a:solidFill>
                  <a:schemeClr val="tx1"/>
                </a:solidFill>
              </a:rPr>
              <a:t> نیاز دارد؟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9631" y="3775076"/>
            <a:ext cx="4392979" cy="1057275"/>
          </a:xfrm>
          <a:prstGeom prst="roundRect">
            <a:avLst/>
          </a:prstGeom>
          <a:solidFill>
            <a:srgbClr val="D4ECBA"/>
          </a:solidFill>
          <a:ln w="57150">
            <a:solidFill>
              <a:srgbClr val="F36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</a:rPr>
              <a:t>مراقبت از کیفیت کدام روش </a:t>
            </a:r>
            <a:r>
              <a:rPr lang="fa-IR" sz="2400" b="1" dirty="0">
                <a:solidFill>
                  <a:srgbClr val="FF0000"/>
                </a:solidFill>
              </a:rPr>
              <a:t>کم‌دردسرتر</a:t>
            </a:r>
            <a:r>
              <a:rPr lang="fa-IR" sz="2400" b="1" dirty="0">
                <a:solidFill>
                  <a:schemeClr val="tx1"/>
                </a:solidFill>
              </a:rPr>
              <a:t> است؟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321910">
            <a:off x="197678" y="3346451"/>
            <a:ext cx="8128618" cy="14081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1"/>
                </a:solidFill>
              </a:rPr>
              <a:t>1</a:t>
            </a:r>
            <a:r>
              <a:rPr lang="en-US" sz="6000" b="1" dirty="0">
                <a:solidFill>
                  <a:schemeClr val="tx1"/>
                </a:solidFill>
              </a:rPr>
              <a:t>:2s/1:3s/2:2s/R4s/4:1s/8x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9" grpId="0" animBg="1"/>
      <p:bldP spid="48" grpId="0" animBg="1"/>
      <p:bldP spid="5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5588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a-IR" sz="2400" b="1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sz="2400" b="1" dirty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0E1E9-4370-4165-B4E6-A187BF8E11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676400"/>
            <a:ext cx="9145588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fa-IR" sz="6000" dirty="0">
                <a:solidFill>
                  <a:srgbClr val="7030A0"/>
                </a:solidFill>
              </a:rPr>
              <a:t>پایش کیفیت:</a:t>
            </a:r>
            <a:endParaRPr lang="en-US" sz="6000" dirty="0">
              <a:solidFill>
                <a:srgbClr val="7030A0"/>
              </a:solidFill>
            </a:endParaRPr>
          </a:p>
          <a:p>
            <a:pPr marL="285750" indent="-285750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4400" dirty="0">
                <a:solidFill>
                  <a:schemeClr val="tx1"/>
                </a:solidFill>
              </a:rPr>
              <a:t>گذاشتن </a:t>
            </a:r>
            <a:r>
              <a:rPr lang="fa-IR" sz="4400" b="1" i="1" dirty="0">
                <a:solidFill>
                  <a:srgbClr val="FF0000"/>
                </a:solidFill>
              </a:rPr>
              <a:t>سد</a:t>
            </a:r>
            <a:r>
              <a:rPr lang="fa-IR" sz="4400" dirty="0">
                <a:solidFill>
                  <a:schemeClr val="tx1"/>
                </a:solidFill>
              </a:rPr>
              <a:t> سر راه خطرهای خراب شدن کار</a:t>
            </a:r>
          </a:p>
          <a:p>
            <a:pPr marL="285750" indent="-285750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4400" dirty="0">
                <a:solidFill>
                  <a:schemeClr val="tx1"/>
                </a:solidFill>
              </a:rPr>
              <a:t>گذاشتن </a:t>
            </a:r>
            <a:r>
              <a:rPr lang="fa-IR" sz="4400" b="1" i="1" dirty="0">
                <a:solidFill>
                  <a:srgbClr val="FF0000"/>
                </a:solidFill>
              </a:rPr>
              <a:t>زنگ</a:t>
            </a:r>
            <a:r>
              <a:rPr lang="fa-IR" sz="4400" dirty="0">
                <a:solidFill>
                  <a:schemeClr val="tx1"/>
                </a:solidFill>
              </a:rPr>
              <a:t> هشدار</a:t>
            </a:r>
          </a:p>
          <a:p>
            <a:pPr algn="ctr" rt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fa-IR" sz="6600" b="1" i="1" dirty="0">
                <a:solidFill>
                  <a:srgbClr val="7030A0"/>
                </a:solidFill>
              </a:rPr>
              <a:t>پایش کیفیت آماری </a:t>
            </a:r>
            <a:r>
              <a:rPr lang="en-US" sz="6600" b="1" i="1" dirty="0">
                <a:solidFill>
                  <a:srgbClr val="FF0000"/>
                </a:solidFill>
              </a:rPr>
              <a:t>SQC</a:t>
            </a:r>
          </a:p>
        </p:txBody>
      </p:sp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179816" y="139700"/>
            <a:ext cx="878595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7200" b="1">
                <a:solidFill>
                  <a:srgbClr val="00B050"/>
                </a:solidFill>
              </a:rPr>
              <a:t>طراحی برنامه‌ی پایش کیفیت</a:t>
            </a:r>
            <a:endParaRPr lang="en-US" sz="72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67AA4-993B-4125-AF0C-D5C1AC5455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26292" y="533401"/>
            <a:ext cx="23817" cy="63214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6" name="TextBox 10"/>
          <p:cNvSpPr txBox="1">
            <a:spLocks noChangeArrowheads="1"/>
          </p:cNvSpPr>
          <p:nvPr/>
        </p:nvSpPr>
        <p:spPr bwMode="auto">
          <a:xfrm>
            <a:off x="6027991" y="533400"/>
            <a:ext cx="108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74757" name="TextBox 11"/>
          <p:cNvSpPr txBox="1">
            <a:spLocks noChangeArrowheads="1"/>
          </p:cNvSpPr>
          <p:nvPr/>
        </p:nvSpPr>
        <p:spPr bwMode="auto">
          <a:xfrm>
            <a:off x="1905331" y="523875"/>
            <a:ext cx="108008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25550" y="1068389"/>
            <a:ext cx="40488" cy="57054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349835" y="5395981"/>
            <a:ext cx="3059892" cy="1459519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27244" y="596901"/>
            <a:ext cx="1621913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2904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92684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4777663" y="3457497"/>
            <a:ext cx="3059892" cy="14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6242340" y="3163888"/>
            <a:ext cx="0" cy="19208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66037" y="6248400"/>
            <a:ext cx="154331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6" name="TextBox 72"/>
          <p:cNvSpPr txBox="1">
            <a:spLocks noChangeArrowheads="1"/>
          </p:cNvSpPr>
          <p:nvPr/>
        </p:nvSpPr>
        <p:spPr bwMode="auto">
          <a:xfrm>
            <a:off x="6225669" y="5764213"/>
            <a:ext cx="115034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4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78005" y="3554413"/>
            <a:ext cx="13253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SM = 3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263776" y="3973513"/>
            <a:ext cx="1150343" cy="1111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880327" y="4795838"/>
            <a:ext cx="362013" cy="47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5072265" y="1304902"/>
            <a:ext cx="3059892" cy="14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6544811" y="984250"/>
            <a:ext cx="0" cy="19192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82918" y="1925638"/>
            <a:ext cx="796667" cy="174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61274" y="2405063"/>
            <a:ext cx="75022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36387" y="1412875"/>
            <a:ext cx="151712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265" y="1589"/>
            <a:ext cx="6782978" cy="522287"/>
          </a:xfrm>
          <a:prstGeom prst="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خراب</a:t>
            </a:r>
            <a:r>
              <a:rPr lang="fa-IR" sz="3600" dirty="0">
                <a:solidFill>
                  <a:schemeClr val="tx1"/>
                </a:solidFill>
              </a:rPr>
              <a:t> </a:t>
            </a:r>
            <a:r>
              <a:rPr lang="fa-IR" sz="3200" dirty="0">
                <a:solidFill>
                  <a:schemeClr val="tx1"/>
                </a:solidFill>
              </a:rPr>
              <a:t>شدن کارکرد: </a:t>
            </a:r>
            <a:r>
              <a:rPr lang="fa-IR" sz="3200" b="1" dirty="0">
                <a:solidFill>
                  <a:srgbClr val="FF0000"/>
                </a:solidFill>
              </a:rPr>
              <a:t>افزایش نامیزانی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E8882-2774-4295-BE5B-DF2343D007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mtClean="0"/>
              <a:t>مراجع تعیین خطای مجاز:</a:t>
            </a:r>
            <a:endParaRPr 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49" y="1974851"/>
            <a:ext cx="8426326" cy="4752975"/>
          </a:xfr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fontAlgn="auto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CLIA</a:t>
            </a:r>
            <a:endParaRPr lang="fa-IR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2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http://www.westgard.com/clia.htm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European Recommendations for Biologic Goals for Imprecision and Inaccuracy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hlinkClick r:id="rId3"/>
              </a:rPr>
              <a:t>http://www.westgard.com/biodatabase1.htm</a:t>
            </a:r>
            <a:endParaRPr lang="fa-IR" sz="2400" b="1" dirty="0" smtClean="0">
              <a:solidFill>
                <a:schemeClr val="tx1"/>
              </a:solidFill>
              <a:hlinkClick r:id="rId3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RCPA Quality requirements</a:t>
            </a:r>
            <a:endParaRPr lang="fa-IR" sz="2400" b="1" dirty="0" smtClean="0">
              <a:solidFill>
                <a:schemeClr val="tx1"/>
              </a:solidFill>
            </a:endParaRPr>
          </a:p>
          <a:p>
            <a:pPr algn="justLow" fontAlgn="auto">
              <a:spcBef>
                <a:spcPts val="18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hlinkClick r:id="rId4"/>
              </a:rPr>
              <a:t>http://www.westgard.com/rcpa-australasian-quality-requirements.htm</a:t>
            </a:r>
            <a:endParaRPr lang="fa-IR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Rililbak</a:t>
            </a:r>
            <a:r>
              <a:rPr lang="en-US" sz="2400" b="1" dirty="0" smtClean="0">
                <a:solidFill>
                  <a:schemeClr val="tx1"/>
                </a:solidFill>
              </a:rPr>
              <a:t> – German Guidelines for Quality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???</a:t>
            </a:r>
            <a:endParaRPr lang="fa-I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60EC6-9405-4565-AB93-4817B3CC12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26292" y="533401"/>
            <a:ext cx="23817" cy="63214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0" name="TextBox 10"/>
          <p:cNvSpPr txBox="1">
            <a:spLocks noChangeArrowheads="1"/>
          </p:cNvSpPr>
          <p:nvPr/>
        </p:nvSpPr>
        <p:spPr bwMode="auto">
          <a:xfrm>
            <a:off x="6255440" y="638175"/>
            <a:ext cx="10800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75781" name="TextBox 11"/>
          <p:cNvSpPr txBox="1">
            <a:spLocks noChangeArrowheads="1"/>
          </p:cNvSpPr>
          <p:nvPr/>
        </p:nvSpPr>
        <p:spPr bwMode="auto">
          <a:xfrm>
            <a:off x="1895804" y="606425"/>
            <a:ext cx="108008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25550" y="1068389"/>
            <a:ext cx="40488" cy="57054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725222" y="5092109"/>
            <a:ext cx="2368291" cy="1773792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39152" y="708026"/>
            <a:ext cx="162072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2904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92684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124743" y="1886626"/>
            <a:ext cx="5639779" cy="897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810663" y="3594695"/>
            <a:ext cx="4246710" cy="99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825550" y="5943600"/>
            <a:ext cx="158380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0" name="TextBox 15"/>
          <p:cNvSpPr txBox="1">
            <a:spLocks noChangeArrowheads="1"/>
          </p:cNvSpPr>
          <p:nvPr/>
        </p:nvSpPr>
        <p:spPr bwMode="auto">
          <a:xfrm>
            <a:off x="6150647" y="5519738"/>
            <a:ext cx="119202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5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16765" y="6477000"/>
            <a:ext cx="21947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35076" y="3894138"/>
            <a:ext cx="158499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60173" y="3470275"/>
            <a:ext cx="138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2.5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26292" y="4343400"/>
            <a:ext cx="2609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7702" y="1863725"/>
            <a:ext cx="158380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33916" y="1352550"/>
            <a:ext cx="151592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</a:t>
            </a:r>
            <a:r>
              <a:rPr lang="en-US" sz="2000" b="1">
                <a:solidFill>
                  <a:srgbClr val="FF0000"/>
                </a:solidFill>
              </a:rPr>
              <a:t>2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50109" y="2514600"/>
            <a:ext cx="309139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72940" y="1588"/>
            <a:ext cx="7087831" cy="6588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خراب</a:t>
            </a:r>
            <a:r>
              <a:rPr lang="fa-IR" sz="3600" dirty="0">
                <a:solidFill>
                  <a:schemeClr val="tx1"/>
                </a:solidFill>
              </a:rPr>
              <a:t> </a:t>
            </a:r>
            <a:r>
              <a:rPr lang="fa-IR" sz="3200" dirty="0">
                <a:solidFill>
                  <a:schemeClr val="tx1"/>
                </a:solidFill>
              </a:rPr>
              <a:t>شدن کارکرد: </a:t>
            </a:r>
            <a:r>
              <a:rPr lang="fa-IR" sz="3200" b="1" dirty="0">
                <a:solidFill>
                  <a:srgbClr val="7030A0"/>
                </a:solidFill>
              </a:rPr>
              <a:t>افزایش نوسان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5799" name="TextBox 33"/>
          <p:cNvSpPr txBox="1">
            <a:spLocks noChangeArrowheads="1"/>
          </p:cNvSpPr>
          <p:nvPr/>
        </p:nvSpPr>
        <p:spPr bwMode="auto">
          <a:xfrm>
            <a:off x="4577557" y="6076951"/>
            <a:ext cx="119202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54932" y="2090738"/>
            <a:ext cx="119202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01374" y="3908426"/>
            <a:ext cx="119202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29" y="2330450"/>
            <a:ext cx="8101229" cy="414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b="1" dirty="0" smtClean="0"/>
              <a:t>مثال:</a:t>
            </a:r>
            <a:r>
              <a:rPr lang="fa-IR" dirty="0" smtClean="0"/>
              <a:t> سنجش </a:t>
            </a:r>
            <a:r>
              <a:rPr lang="en-US" dirty="0" smtClean="0"/>
              <a:t>TSH</a:t>
            </a:r>
            <a:endParaRPr lang="fa-IR" dirty="0" smtClean="0"/>
          </a:p>
          <a:p>
            <a:pPr marL="1146175" indent="-341313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TE</a:t>
            </a:r>
            <a:r>
              <a:rPr lang="en-US" baseline="-25000" dirty="0" smtClean="0"/>
              <a:t>a</a:t>
            </a:r>
            <a:r>
              <a:rPr lang="en-US" dirty="0" smtClean="0"/>
              <a:t> = 20%</a:t>
            </a: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AE6D7-1BD4-47B4-B8FC-FBA4EF315D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553" y="3416042"/>
          <a:ext cx="754171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5169"/>
                <a:gridCol w="2103485"/>
                <a:gridCol w="1333059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marL="91456" marR="91456"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marL="91456" marR="91456"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9322" y="5603876"/>
            <a:ext cx="4231026" cy="360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1409945" y="3284538"/>
            <a:ext cx="273653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24" y="2316163"/>
            <a:ext cx="8101228" cy="414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b="1" dirty="0" smtClean="0"/>
              <a:t>مثال:</a:t>
            </a:r>
            <a:r>
              <a:rPr lang="fa-IR" dirty="0" smtClean="0"/>
              <a:t> سنجش </a:t>
            </a:r>
            <a:r>
              <a:rPr lang="en-US" dirty="0" smtClean="0"/>
              <a:t>TSH</a:t>
            </a:r>
            <a:endParaRPr lang="fa-IR" dirty="0" smtClean="0"/>
          </a:p>
          <a:p>
            <a:pPr marL="1146175" indent="-341313" algn="r" rt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TE</a:t>
            </a:r>
            <a:r>
              <a:rPr lang="en-US" baseline="-25000" dirty="0" smtClean="0"/>
              <a:t>a</a:t>
            </a:r>
            <a:r>
              <a:rPr lang="en-US" dirty="0" smtClean="0"/>
              <a:t> = 20%</a:t>
            </a:r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525E4-34CB-4BB0-AA17-687EDBF017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553" y="3416042"/>
          <a:ext cx="754171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5169"/>
                <a:gridCol w="2103485"/>
                <a:gridCol w="1333059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marL="91456" marR="91456"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marL="91456" marR="91456"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9322" y="5603876"/>
            <a:ext cx="4231026" cy="360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77831" name="TextBox 4"/>
          <p:cNvSpPr txBox="1">
            <a:spLocks noChangeArrowheads="1"/>
          </p:cNvSpPr>
          <p:nvPr/>
        </p:nvSpPr>
        <p:spPr bwMode="auto">
          <a:xfrm>
            <a:off x="1409945" y="3284538"/>
            <a:ext cx="273653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319" y="387350"/>
            <a:ext cx="5040791" cy="6380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>
            <a:stCxn id="7" idx="0"/>
            <a:endCxn id="7" idx="2"/>
          </p:cNvCxnSpPr>
          <p:nvPr/>
        </p:nvCxnSpPr>
        <p:spPr>
          <a:xfrm>
            <a:off x="2790119" y="387350"/>
            <a:ext cx="0" cy="6380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4357254" y="6443663"/>
            <a:ext cx="10800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20% +</a:t>
            </a:r>
            <a:endParaRPr lang="en-US" sz="2000" b="1"/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359631" y="6443663"/>
            <a:ext cx="108008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20% -</a:t>
            </a:r>
            <a:endParaRPr lang="en-US" sz="2000" b="1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97414" y="1020764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77498" y="102076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17329" y="102076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26856" y="1371600"/>
            <a:ext cx="214111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51030" y="2005014"/>
            <a:ext cx="0" cy="7635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89675" y="201136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619531" y="205581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619531" y="2347914"/>
            <a:ext cx="3670144" cy="3968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689197" y="3290889"/>
            <a:ext cx="0" cy="7635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13133" y="335756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20009" y="335756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220009" y="3651250"/>
            <a:ext cx="921704" cy="793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484374" y="4699001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611199" y="4699000"/>
            <a:ext cx="0" cy="75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289671" y="4713289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289672" y="5075239"/>
            <a:ext cx="4321528" cy="206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125934" y="5891214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698425" y="5880101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37573" y="5880100"/>
            <a:ext cx="0" cy="75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237574" y="6265864"/>
            <a:ext cx="921704" cy="79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Multiply 67"/>
          <p:cNvSpPr/>
          <p:nvPr/>
        </p:nvSpPr>
        <p:spPr>
          <a:xfrm>
            <a:off x="2507892" y="4572001"/>
            <a:ext cx="935994" cy="1089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80354" y="549276"/>
            <a:ext cx="1620722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جاده‌ی</a:t>
            </a: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TSH</a:t>
            </a:r>
          </a:p>
        </p:txBody>
      </p:sp>
      <p:sp>
        <p:nvSpPr>
          <p:cNvPr id="77858" name="TextBox 35"/>
          <p:cNvSpPr txBox="1">
            <a:spLocks noChangeArrowheads="1"/>
          </p:cNvSpPr>
          <p:nvPr/>
        </p:nvSpPr>
        <p:spPr bwMode="auto">
          <a:xfrm>
            <a:off x="3169995" y="5916613"/>
            <a:ext cx="115987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8.5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59" name="TextBox 36"/>
          <p:cNvSpPr txBox="1">
            <a:spLocks noChangeArrowheads="1"/>
          </p:cNvSpPr>
          <p:nvPr/>
        </p:nvSpPr>
        <p:spPr bwMode="auto">
          <a:xfrm>
            <a:off x="3701105" y="4579938"/>
            <a:ext cx="13301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1.75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60" name="TextBox 37"/>
          <p:cNvSpPr txBox="1">
            <a:spLocks noChangeArrowheads="1"/>
          </p:cNvSpPr>
          <p:nvPr/>
        </p:nvSpPr>
        <p:spPr bwMode="auto">
          <a:xfrm>
            <a:off x="4076218" y="3433763"/>
            <a:ext cx="13301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6.5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61" name="TextBox 38"/>
          <p:cNvSpPr txBox="1">
            <a:spLocks noChangeArrowheads="1"/>
          </p:cNvSpPr>
          <p:nvPr/>
        </p:nvSpPr>
        <p:spPr bwMode="auto">
          <a:xfrm>
            <a:off x="3680862" y="2352675"/>
            <a:ext cx="13301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2.1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62" name="TextBox 43"/>
          <p:cNvSpPr txBox="1">
            <a:spLocks noChangeArrowheads="1"/>
          </p:cNvSpPr>
          <p:nvPr/>
        </p:nvSpPr>
        <p:spPr bwMode="auto">
          <a:xfrm>
            <a:off x="1025307" y="1095375"/>
            <a:ext cx="13301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3.8 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2716" y="4291014"/>
            <a:ext cx="4051210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7030A0"/>
                </a:solidFill>
              </a:rPr>
              <a:t>اصلا کیفیت ندارد که بخواهیم پایش کنیم!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F32AE-33AD-4D9B-AC50-5361A8A5FA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553" y="3416042"/>
          <a:ext cx="754171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5169"/>
                <a:gridCol w="2103485"/>
                <a:gridCol w="1333059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marL="91456" marR="914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marL="91456" marR="91456"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rgbClr val="7030A0"/>
                          </a:solidFill>
                        </a:rPr>
                        <a:t>نیمه آسان</a:t>
                      </a:r>
                      <a:endParaRPr lang="en-US" sz="2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marL="91456" marR="91456"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سخت</a:t>
                      </a:r>
                      <a:endParaRPr kumimoji="0" 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آسان</a:t>
                      </a:r>
                      <a:endParaRPr kumimoji="0" lang="en-US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خیلی</a:t>
                      </a:r>
                      <a:r>
                        <a:rPr kumimoji="0" lang="fa-IR" sz="2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خیلی آسان!</a:t>
                      </a:r>
                      <a:endParaRPr kumimoji="0" lang="en-US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marL="91456" marR="91456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447" y="5589588"/>
            <a:ext cx="4231025" cy="360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78854" name="TextBox 4"/>
          <p:cNvSpPr txBox="1">
            <a:spLocks noChangeArrowheads="1"/>
          </p:cNvSpPr>
          <p:nvPr/>
        </p:nvSpPr>
        <p:spPr bwMode="auto">
          <a:xfrm>
            <a:off x="1409945" y="3284538"/>
            <a:ext cx="273653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78855" name="Content Placeholder 6"/>
          <p:cNvSpPr>
            <a:spLocks noGrp="1"/>
          </p:cNvSpPr>
          <p:nvPr>
            <p:ph idx="1"/>
          </p:nvPr>
        </p:nvSpPr>
        <p:spPr>
          <a:xfrm>
            <a:off x="866926" y="2603500"/>
            <a:ext cx="6619834" cy="3416300"/>
          </a:xfrm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 با گذاشتن </a:t>
            </a:r>
            <a:r>
              <a:rPr lang="fa-IR" sz="5400" b="1" i="1" dirty="0" smtClean="0">
                <a:solidFill>
                  <a:srgbClr val="4FFFB8"/>
                </a:solidFill>
              </a:rPr>
              <a:t>زنگ</a:t>
            </a:r>
            <a:endParaRPr lang="en-US" b="1" i="1" dirty="0">
              <a:solidFill>
                <a:srgbClr val="4FFF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2209800"/>
            <a:ext cx="8231029" cy="43243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3000"/>
              </a:spcAft>
              <a:buFont typeface="Wingdings 3" charset="2"/>
              <a:buNone/>
              <a:defRPr/>
            </a:pPr>
            <a:r>
              <a:rPr lang="fa-IR" sz="4400" dirty="0" smtClean="0"/>
              <a:t>اجزای </a:t>
            </a:r>
            <a:r>
              <a:rPr lang="fa-IR" sz="4400" dirty="0" smtClean="0">
                <a:solidFill>
                  <a:srgbClr val="FF0000"/>
                </a:solidFill>
              </a:rPr>
              <a:t>زنگ آماری</a:t>
            </a:r>
            <a:r>
              <a:rPr lang="fa-IR" sz="4400" dirty="0" smtClean="0"/>
              <a:t>:</a:t>
            </a:r>
            <a:endParaRPr lang="en-US" sz="4400" dirty="0" smtClean="0"/>
          </a:p>
          <a:p>
            <a:pPr marL="1309688" indent="-338138" algn="r" rtl="1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ماده کنترل</a:t>
            </a:r>
          </a:p>
          <a:p>
            <a:pPr marL="1309688" indent="-282575" algn="r" rtl="1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مرزهای </a:t>
            </a:r>
            <a:r>
              <a:rPr lang="fa-IR" sz="3600" b="1" dirty="0">
                <a:solidFill>
                  <a:srgbClr val="002060"/>
                </a:solidFill>
              </a:rPr>
              <a:t>پذیرش/رد</a:t>
            </a:r>
          </a:p>
          <a:p>
            <a:pPr marL="1309688" indent="-28257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معیارهای تفسیر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81CA3A-C528-460C-8709-110F81A9C0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 با گذاشتن </a:t>
            </a:r>
            <a:r>
              <a:rPr lang="fa-IR" sz="5400" b="1" i="1" dirty="0" smtClean="0">
                <a:solidFill>
                  <a:srgbClr val="4FFFB8"/>
                </a:solidFill>
              </a:rPr>
              <a:t>زنگ</a:t>
            </a:r>
            <a:endParaRPr lang="en-US" b="1" i="1" dirty="0">
              <a:solidFill>
                <a:srgbClr val="4FFF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18" y="2209800"/>
            <a:ext cx="8231029" cy="43243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3200" dirty="0" smtClean="0"/>
          </a:p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 smtClean="0"/>
              <a:t>ویژگی‌های </a:t>
            </a:r>
            <a:r>
              <a:rPr lang="fa-IR" sz="3200" dirty="0"/>
              <a:t>یک زنگ هشدار </a:t>
            </a:r>
            <a:r>
              <a:rPr lang="fa-IR" sz="3200" b="1" dirty="0">
                <a:solidFill>
                  <a:srgbClr val="FF0000"/>
                </a:solidFill>
              </a:rPr>
              <a:t>ایدآل</a:t>
            </a:r>
            <a:r>
              <a:rPr lang="fa-IR" sz="3200" dirty="0" smtClean="0"/>
              <a:t>:</a:t>
            </a:r>
            <a:endParaRPr lang="en-US" sz="32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32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dirty="0" smtClean="0"/>
              <a:t>1) هرگاه </a:t>
            </a:r>
            <a:r>
              <a:rPr lang="fa-IR" dirty="0"/>
              <a:t>اشکالی رخ داد زنگ </a:t>
            </a:r>
            <a:r>
              <a:rPr lang="fa-IR" dirty="0" smtClean="0"/>
              <a:t>بزند؛ احتمال </a:t>
            </a:r>
            <a:r>
              <a:rPr lang="fa-IR" dirty="0"/>
              <a:t>خطایابی آن 100% باشد</a:t>
            </a:r>
            <a:endParaRPr lang="en-US" dirty="0"/>
          </a:p>
          <a:p>
            <a:pPr marL="109728" indent="0" algn="ctr" rtl="1" fontAlgn="auto">
              <a:spcBef>
                <a:spcPts val="12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dirty="0"/>
              <a:t>	</a:t>
            </a:r>
            <a:r>
              <a:rPr lang="fa-IR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ed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100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dirty="0" smtClean="0"/>
              <a:t>2) وقتی </a:t>
            </a:r>
            <a:r>
              <a:rPr lang="fa-IR" dirty="0"/>
              <a:t>اشکالی در کار </a:t>
            </a:r>
            <a:r>
              <a:rPr lang="fa-IR" dirty="0" smtClean="0"/>
              <a:t>نیست هرگز زنگ نزند؛ احتمال </a:t>
            </a:r>
            <a:r>
              <a:rPr lang="fa-IR" dirty="0"/>
              <a:t>هشدار کاذب آن 0% </a:t>
            </a:r>
            <a:r>
              <a:rPr lang="fa-IR" dirty="0" smtClean="0"/>
              <a:t>باشد</a:t>
            </a:r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b="1" dirty="0" smtClean="0">
                <a:solidFill>
                  <a:srgbClr val="FF0000"/>
                </a:solidFill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fr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  <a:r>
              <a:rPr lang="en-US" b="1" dirty="0">
                <a:solidFill>
                  <a:srgbClr val="FF0000"/>
                </a:solidFill>
              </a:rPr>
              <a:t>%</a:t>
            </a: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161E0-1479-4584-AA7A-BBC5999FB0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  <p:sp>
        <p:nvSpPr>
          <p:cNvPr id="11" name="Double Wave 10"/>
          <p:cNvSpPr/>
          <p:nvPr/>
        </p:nvSpPr>
        <p:spPr>
          <a:xfrm rot="19935343">
            <a:off x="1349213" y="2901950"/>
            <a:ext cx="6447163" cy="1905000"/>
          </a:xfrm>
          <a:prstGeom prst="doubleWav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500" i="1" dirty="0">
                <a:solidFill>
                  <a:schemeClr val="bg1"/>
                </a:solidFill>
              </a:rPr>
              <a:t>نداریم!</a:t>
            </a:r>
            <a:endParaRPr lang="en-US" sz="1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926" y="2603500"/>
            <a:ext cx="6619834" cy="3416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fa-IR" sz="900" dirty="0" smtClean="0"/>
          </a:p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200" dirty="0" smtClean="0"/>
              <a:t>ویژگی‌های </a:t>
            </a:r>
            <a:r>
              <a:rPr lang="fa-IR" sz="3200" dirty="0"/>
              <a:t>یک زنگ هشدار </a:t>
            </a:r>
            <a:r>
              <a:rPr lang="fa-IR" sz="3200" b="1" dirty="0" smtClean="0">
                <a:solidFill>
                  <a:srgbClr val="FF0000"/>
                </a:solidFill>
              </a:rPr>
              <a:t>عملی</a:t>
            </a:r>
            <a:r>
              <a:rPr lang="fa-IR" sz="3200" dirty="0" smtClean="0"/>
              <a:t>:</a:t>
            </a:r>
            <a:endParaRPr lang="en-US" sz="32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3200" dirty="0"/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dirty="0" smtClean="0"/>
              <a:t>			</a:t>
            </a:r>
            <a:r>
              <a:rPr lang="en-US" sz="4000" b="1" dirty="0" smtClean="0">
                <a:solidFill>
                  <a:schemeClr val="tx1"/>
                </a:solidFill>
              </a:rPr>
              <a:t>Ped ≥</a:t>
            </a:r>
            <a:r>
              <a:rPr lang="en-US" sz="4000" b="1" dirty="0" smtClean="0">
                <a:solidFill>
                  <a:srgbClr val="FF0000"/>
                </a:solidFill>
              </a:rPr>
              <a:t> 90%</a:t>
            </a: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40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Pfr ≤</a:t>
            </a:r>
            <a:r>
              <a:rPr lang="en-US" sz="4000" b="1" dirty="0" smtClean="0">
                <a:solidFill>
                  <a:srgbClr val="FF0000"/>
                </a:solidFill>
              </a:rPr>
              <a:t> 5%                        </a:t>
            </a:r>
            <a:endParaRPr lang="en-US" sz="40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9D527-A1EB-4467-B409-C781D17A61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D2B66-62FA-47A4-89D4-7023F3F992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63" y="233363"/>
            <a:ext cx="8560889" cy="64436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6600" dirty="0">
                <a:solidFill>
                  <a:srgbClr val="FF0000"/>
                </a:solidFill>
              </a:rPr>
              <a:t>نمودار کارآیی توان‌ </a:t>
            </a:r>
            <a:endParaRPr lang="en-US" sz="6600" dirty="0">
              <a:solidFill>
                <a:srgbClr val="FF0000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400" dirty="0"/>
              <a:t>Power </a:t>
            </a:r>
            <a:r>
              <a:rPr lang="en-US" sz="4400" dirty="0" smtClean="0"/>
              <a:t>Function </a:t>
            </a:r>
            <a:r>
              <a:rPr lang="en-US" sz="4400" dirty="0"/>
              <a:t>Graph</a:t>
            </a:r>
          </a:p>
          <a:p>
            <a:pPr algn="ctr" rt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33400"/>
            <a:ext cx="9145588" cy="6324600"/>
          </a:xfrm>
        </p:spPr>
      </p:pic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846D1-897B-4101-A318-B433708E8A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6132783" y="403225"/>
            <a:ext cx="533493" cy="604838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C1E137-EB59-44F9-958C-01D18FCF02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  <p:pic>
        <p:nvPicPr>
          <p:cNvPr id="8499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145588" cy="6248400"/>
          </a:xfrm>
        </p:spPr>
      </p:pic>
      <p:sp>
        <p:nvSpPr>
          <p:cNvPr id="6" name="Donut 5"/>
          <p:cNvSpPr/>
          <p:nvPr/>
        </p:nvSpPr>
        <p:spPr>
          <a:xfrm>
            <a:off x="6020845" y="577850"/>
            <a:ext cx="533493" cy="604838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545110" y="5638800"/>
            <a:ext cx="762132" cy="679450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926176" y="2590800"/>
            <a:ext cx="762132" cy="679450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16" y="679451"/>
            <a:ext cx="8231029" cy="16938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/>
              <a:t>گام‌های ارزشیابی </a:t>
            </a:r>
            <a:r>
              <a:rPr lang="fa-IR" dirty="0" smtClean="0"/>
              <a:t>روش: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12" y="2538413"/>
            <a:ext cx="8231029" cy="4187825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خطی </a:t>
            </a:r>
            <a:r>
              <a:rPr lang="fa-IR" sz="2400" b="1" dirty="0">
                <a:solidFill>
                  <a:srgbClr val="C00000"/>
                </a:solidFill>
              </a:rPr>
              <a:t>بودن؛ گستره‌ی قابل گزارش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نوسان</a:t>
            </a:r>
            <a:r>
              <a:rPr lang="fa-IR" sz="2400" b="1" dirty="0">
                <a:solidFill>
                  <a:srgbClr val="C00000"/>
                </a:solidFill>
              </a:rPr>
              <a:t>؛ </a:t>
            </a:r>
            <a:r>
              <a:rPr lang="fa-IR" sz="2400" b="1" dirty="0" smtClean="0">
                <a:solidFill>
                  <a:srgbClr val="C00000"/>
                </a:solidFill>
              </a:rPr>
              <a:t>تکرارپذیری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نامیزانی</a:t>
            </a:r>
            <a:endParaRPr lang="fa-IR" sz="2400" b="1" dirty="0">
              <a:solidFill>
                <a:srgbClr val="C00000"/>
              </a:solidFill>
            </a:endParaRP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مداخله‌گرها و بازیافت</a:t>
            </a:r>
            <a:endParaRPr lang="fa-IR" sz="2400" dirty="0" smtClean="0"/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مرز تشخیص</a:t>
            </a:r>
            <a:endParaRPr lang="en-US" sz="2400" dirty="0"/>
          </a:p>
          <a:p>
            <a:pPr marL="109728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166" y="2602531"/>
            <a:ext cx="227897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CLIA</a:t>
            </a:r>
            <a:endParaRPr lang="en-US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872884" y="2778125"/>
            <a:ext cx="622805" cy="185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5318255" y="4854576"/>
            <a:ext cx="623996" cy="11525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1708" y="3306764"/>
            <a:ext cx="2278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/>
              <a:t>ضروری</a:t>
            </a:r>
            <a:endParaRPr lang="en-US" sz="4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5171" y="5083175"/>
            <a:ext cx="22792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/>
              <a:t>در صورت نیاز</a:t>
            </a:r>
            <a:endParaRPr lang="en-US" sz="1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6"/>
            <a:ext cx="9155115" cy="1019175"/>
          </a:xfrm>
          <a:gradFill flip="none">
            <a:gsLst>
              <a:gs pos="0">
                <a:schemeClr val="accent1">
                  <a:tint val="1000"/>
                  <a:satMod val="255000"/>
                </a:schemeClr>
              </a:gs>
              <a:gs pos="55000">
                <a:schemeClr val="accent1">
                  <a:tint val="12000"/>
                  <a:satMod val="255000"/>
                </a:schemeClr>
              </a:gs>
              <a:gs pos="100000">
                <a:schemeClr val="accent1">
                  <a:tint val="45000"/>
                  <a:satMod val="2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CLSI C24-A3.</a:t>
            </a:r>
            <a:r>
              <a:rPr lang="en-US" sz="2800" dirty="0"/>
              <a:t> </a:t>
            </a:r>
            <a:r>
              <a:rPr lang="en-US" sz="2800" dirty="0" smtClean="0"/>
              <a:t>Statistical Quality Control for Quantitative Measurement Procedures. 2006</a:t>
            </a:r>
            <a:endParaRPr lang="en-US" dirty="0"/>
          </a:p>
        </p:txBody>
      </p:sp>
      <p:pic>
        <p:nvPicPr>
          <p:cNvPr id="860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  <a:ln>
            <a:solidFill>
              <a:srgbClr val="7030A0"/>
            </a:solidFill>
          </a:ln>
        </p:spPr>
      </p:pic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37FB2-C3EE-4C85-8E76-0CCD52B077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  <p:sp>
        <p:nvSpPr>
          <p:cNvPr id="86021" name="TextBox 11"/>
          <p:cNvSpPr txBox="1">
            <a:spLocks noChangeArrowheads="1"/>
          </p:cNvSpPr>
          <p:nvPr/>
        </p:nvSpPr>
        <p:spPr bwMode="auto">
          <a:xfrm>
            <a:off x="4269132" y="1184276"/>
            <a:ext cx="12110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SM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6022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6023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6024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6025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96346" y="1866900"/>
            <a:ext cx="479905" cy="527050"/>
          </a:xfrm>
          <a:prstGeom prst="donut">
            <a:avLst>
              <a:gd name="adj" fmla="val 45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7973810" y="2089150"/>
            <a:ext cx="485859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6860" y="2411414"/>
            <a:ext cx="1318250" cy="511175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57791" y="3946526"/>
            <a:ext cx="1319442" cy="51276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flipH="1">
            <a:off x="6891344" y="2667000"/>
            <a:ext cx="363203" cy="158273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7935703" y="2922589"/>
            <a:ext cx="404883" cy="158273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73690" y="2633663"/>
            <a:ext cx="485859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573690" y="5846763"/>
            <a:ext cx="485859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39929" y="4964114"/>
            <a:ext cx="1827927" cy="846137"/>
          </a:xfrm>
          <a:custGeom>
            <a:avLst/>
            <a:gdLst>
              <a:gd name="connsiteX0" fmla="*/ 0 w 1815124"/>
              <a:gd name="connsiteY0" fmla="*/ 0 h 533400"/>
              <a:gd name="connsiteX1" fmla="*/ 1815124 w 1815124"/>
              <a:gd name="connsiteY1" fmla="*/ 0 h 533400"/>
              <a:gd name="connsiteX2" fmla="*/ 1815124 w 1815124"/>
              <a:gd name="connsiteY2" fmla="*/ 533400 h 533400"/>
              <a:gd name="connsiteX3" fmla="*/ 0 w 1815124"/>
              <a:gd name="connsiteY3" fmla="*/ 533400 h 533400"/>
              <a:gd name="connsiteX4" fmla="*/ 0 w 1815124"/>
              <a:gd name="connsiteY4" fmla="*/ 0 h 533400"/>
              <a:gd name="connsiteX0" fmla="*/ 0 w 1815124"/>
              <a:gd name="connsiteY0" fmla="*/ 0 h 721290"/>
              <a:gd name="connsiteX1" fmla="*/ 1815124 w 1815124"/>
              <a:gd name="connsiteY1" fmla="*/ 187890 h 721290"/>
              <a:gd name="connsiteX2" fmla="*/ 1815124 w 1815124"/>
              <a:gd name="connsiteY2" fmla="*/ 721290 h 721290"/>
              <a:gd name="connsiteX3" fmla="*/ 0 w 1815124"/>
              <a:gd name="connsiteY3" fmla="*/ 721290 h 721290"/>
              <a:gd name="connsiteX4" fmla="*/ 0 w 1815124"/>
              <a:gd name="connsiteY4" fmla="*/ 0 h 721290"/>
              <a:gd name="connsiteX0" fmla="*/ 0 w 1827650"/>
              <a:gd name="connsiteY0" fmla="*/ 0 h 846550"/>
              <a:gd name="connsiteX1" fmla="*/ 1815124 w 1827650"/>
              <a:gd name="connsiteY1" fmla="*/ 187890 h 846550"/>
              <a:gd name="connsiteX2" fmla="*/ 1827650 w 1827650"/>
              <a:gd name="connsiteY2" fmla="*/ 846550 h 846550"/>
              <a:gd name="connsiteX3" fmla="*/ 0 w 1827650"/>
              <a:gd name="connsiteY3" fmla="*/ 721290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815124 w 1827650"/>
              <a:gd name="connsiteY1" fmla="*/ 187890 h 846550"/>
              <a:gd name="connsiteX2" fmla="*/ 1827650 w 1827650"/>
              <a:gd name="connsiteY2" fmla="*/ 846550 h 846550"/>
              <a:gd name="connsiteX3" fmla="*/ 0 w 1827650"/>
              <a:gd name="connsiteY3" fmla="*/ 608556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790072 w 1827650"/>
              <a:gd name="connsiteY1" fmla="*/ 288098 h 846550"/>
              <a:gd name="connsiteX2" fmla="*/ 1827650 w 1827650"/>
              <a:gd name="connsiteY2" fmla="*/ 846550 h 846550"/>
              <a:gd name="connsiteX3" fmla="*/ 0 w 1827650"/>
              <a:gd name="connsiteY3" fmla="*/ 608556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790072 w 1827650"/>
              <a:gd name="connsiteY1" fmla="*/ 288098 h 846550"/>
              <a:gd name="connsiteX2" fmla="*/ 1827650 w 1827650"/>
              <a:gd name="connsiteY2" fmla="*/ 846550 h 846550"/>
              <a:gd name="connsiteX3" fmla="*/ 12527 w 1827650"/>
              <a:gd name="connsiteY3" fmla="*/ 533400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815124 w 1827650"/>
              <a:gd name="connsiteY1" fmla="*/ 350729 h 846550"/>
              <a:gd name="connsiteX2" fmla="*/ 1827650 w 1827650"/>
              <a:gd name="connsiteY2" fmla="*/ 846550 h 846550"/>
              <a:gd name="connsiteX3" fmla="*/ 12527 w 1827650"/>
              <a:gd name="connsiteY3" fmla="*/ 533400 h 846550"/>
              <a:gd name="connsiteX4" fmla="*/ 0 w 1827650"/>
              <a:gd name="connsiteY4" fmla="*/ 0 h 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50" h="846550">
                <a:moveTo>
                  <a:pt x="0" y="0"/>
                </a:moveTo>
                <a:lnTo>
                  <a:pt x="1815124" y="350729"/>
                </a:lnTo>
                <a:lnTo>
                  <a:pt x="1827650" y="846550"/>
                </a:lnTo>
                <a:lnTo>
                  <a:pt x="12527" y="5334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10457" y="595314"/>
            <a:ext cx="1808873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10457" y="684214"/>
            <a:ext cx="1808873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11" grpId="0" animBg="1"/>
      <p:bldP spid="21" grpId="0" animBg="1"/>
      <p:bldP spid="31" grpId="0" animBg="1"/>
      <p:bldP spid="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5115" cy="6985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r>
              <a:rPr lang="en-US" smtClean="0"/>
              <a:t>CLSI C24-A3.</a:t>
            </a:r>
          </a:p>
        </p:txBody>
      </p:sp>
      <p:pic>
        <p:nvPicPr>
          <p:cNvPr id="870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</p:spPr>
      </p:pic>
      <p:sp>
        <p:nvSpPr>
          <p:cNvPr id="870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6EA637-E7E2-4A11-A4A8-95808F24D1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9191" y="1931988"/>
            <a:ext cx="0" cy="639762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6" name="TextBox 11"/>
          <p:cNvSpPr txBox="1">
            <a:spLocks noChangeArrowheads="1"/>
          </p:cNvSpPr>
          <p:nvPr/>
        </p:nvSpPr>
        <p:spPr bwMode="auto">
          <a:xfrm>
            <a:off x="613279" y="1446213"/>
            <a:ext cx="12110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1.65</a:t>
            </a:r>
          </a:p>
        </p:txBody>
      </p:sp>
      <p:sp>
        <p:nvSpPr>
          <p:cNvPr id="87047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7048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7049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7050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706765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Hb A1C: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ATE = 7% ; B = 0% ; CV= 1.1%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65" y="0"/>
            <a:ext cx="2312595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6.4</a:t>
            </a:r>
          </a:p>
        </p:txBody>
      </p:sp>
      <p:sp>
        <p:nvSpPr>
          <p:cNvPr id="3" name="Oval 2"/>
          <p:cNvSpPr/>
          <p:nvPr/>
        </p:nvSpPr>
        <p:spPr>
          <a:xfrm>
            <a:off x="5680268" y="1731963"/>
            <a:ext cx="1864843" cy="4495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0962" y="793751"/>
            <a:ext cx="6706765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                                  B = 2% ; CV= 1.4%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6765" y="793751"/>
            <a:ext cx="2312595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3.6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58235" y="1908175"/>
            <a:ext cx="0" cy="40386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8195304" y="1903413"/>
            <a:ext cx="685919" cy="6588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8" grpId="0" animBg="1"/>
      <p:bldP spid="20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5115" cy="6985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r>
              <a:rPr lang="en-US" smtClean="0"/>
              <a:t>CLSI C24-A3.</a:t>
            </a:r>
          </a:p>
        </p:txBody>
      </p:sp>
      <p:pic>
        <p:nvPicPr>
          <p:cNvPr id="8806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</p:spPr>
      </p:pic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3BF2D-9088-4F8B-8224-C08F1757A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9191" y="1931988"/>
            <a:ext cx="0" cy="639762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0" name="TextBox 11"/>
          <p:cNvSpPr txBox="1">
            <a:spLocks noChangeArrowheads="1"/>
          </p:cNvSpPr>
          <p:nvPr/>
        </p:nvSpPr>
        <p:spPr bwMode="auto">
          <a:xfrm>
            <a:off x="613279" y="1446213"/>
            <a:ext cx="12110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1.65</a:t>
            </a:r>
          </a:p>
        </p:txBody>
      </p:sp>
      <p:sp>
        <p:nvSpPr>
          <p:cNvPr id="88071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8072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8073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8074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706765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Hb A1C: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ATE = 7% ; B = 0% ; CV= 1.1%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65" y="0"/>
            <a:ext cx="2312595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6.4</a:t>
            </a:r>
          </a:p>
        </p:txBody>
      </p:sp>
      <p:sp>
        <p:nvSpPr>
          <p:cNvPr id="3" name="Oval 2"/>
          <p:cNvSpPr/>
          <p:nvPr/>
        </p:nvSpPr>
        <p:spPr>
          <a:xfrm>
            <a:off x="5680268" y="1731963"/>
            <a:ext cx="1864843" cy="4495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0962" y="793751"/>
            <a:ext cx="6706765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                                  B = 2% ; CV= 1.4%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6765" y="793751"/>
            <a:ext cx="2312595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3.6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58235" y="1908175"/>
            <a:ext cx="0" cy="40386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8195304" y="1903413"/>
            <a:ext cx="685919" cy="6588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urved Right Arrow 9"/>
          <p:cNvSpPr/>
          <p:nvPr/>
        </p:nvSpPr>
        <p:spPr>
          <a:xfrm rot="488450">
            <a:off x="5575474" y="228600"/>
            <a:ext cx="990772" cy="5727700"/>
          </a:xfrm>
          <a:prstGeom prst="curvedRightArrow">
            <a:avLst>
              <a:gd name="adj1" fmla="val 25000"/>
              <a:gd name="adj2" fmla="val 54556"/>
              <a:gd name="adj3" fmla="val 35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196448">
            <a:off x="8509684" y="1203325"/>
            <a:ext cx="564454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5115" cy="6985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r>
              <a:rPr lang="en-US" smtClean="0"/>
              <a:t>CLSI C24-A3.</a:t>
            </a:r>
          </a:p>
        </p:txBody>
      </p:sp>
      <p:pic>
        <p:nvPicPr>
          <p:cNvPr id="8909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</p:spPr>
      </p:pic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384741-05A1-4A35-8D7A-69CF8B4C93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89093" name="TextBox 11"/>
          <p:cNvSpPr txBox="1">
            <a:spLocks noChangeArrowheads="1"/>
          </p:cNvSpPr>
          <p:nvPr/>
        </p:nvSpPr>
        <p:spPr bwMode="auto">
          <a:xfrm>
            <a:off x="613279" y="1446213"/>
            <a:ext cx="12110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1.65</a:t>
            </a:r>
          </a:p>
        </p:txBody>
      </p:sp>
      <p:sp>
        <p:nvSpPr>
          <p:cNvPr id="89094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9095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9096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9097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706765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TSH: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ATE = 20% ; B = 10% ; CV= 8%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65" y="0"/>
            <a:ext cx="2312595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1.3  </a:t>
            </a:r>
          </a:p>
        </p:txBody>
      </p:sp>
      <p:sp>
        <p:nvSpPr>
          <p:cNvPr id="18" name="Multiply 17"/>
          <p:cNvSpPr/>
          <p:nvPr/>
        </p:nvSpPr>
        <p:spPr>
          <a:xfrm>
            <a:off x="5546895" y="-168275"/>
            <a:ext cx="2008934" cy="1660525"/>
          </a:xfrm>
          <a:prstGeom prst="mathMultiply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1230" y="1866900"/>
            <a:ext cx="5273003" cy="430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5115" cy="6985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r>
              <a:rPr lang="en-US" smtClean="0"/>
              <a:t>CLSI C24-A3.</a:t>
            </a:r>
          </a:p>
        </p:txBody>
      </p:sp>
      <p:pic>
        <p:nvPicPr>
          <p:cNvPr id="901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</p:spPr>
      </p:pic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7313D-BB72-4658-BA6A-185B184D2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904" y="1931988"/>
            <a:ext cx="0" cy="40386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11"/>
          <p:cNvSpPr txBox="1">
            <a:spLocks noChangeArrowheads="1"/>
          </p:cNvSpPr>
          <p:nvPr/>
        </p:nvSpPr>
        <p:spPr bwMode="auto">
          <a:xfrm>
            <a:off x="613279" y="1446213"/>
            <a:ext cx="12110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1.65</a:t>
            </a:r>
          </a:p>
        </p:txBody>
      </p:sp>
      <p:sp>
        <p:nvSpPr>
          <p:cNvPr id="90119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0120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0121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0122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6706765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TSH: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ATE = 20% ; B = 5% ; CV= 7%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65" y="0"/>
            <a:ext cx="2312595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2.2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741363"/>
            <a:ext cx="6706765" cy="674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                             B = 5% ; CV= 5.5%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6765" y="741363"/>
            <a:ext cx="2312595" cy="704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C00000"/>
                </a:solidFill>
                <a:latin typeface="+mj-lt"/>
              </a:rPr>
              <a:t>SM = 2.7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463" y="1931988"/>
            <a:ext cx="0" cy="40386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5588" cy="6597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6251" y="1588"/>
            <a:ext cx="762132" cy="3667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C0C56-5430-4A42-A268-94C5E179ED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91140" name="Rectangle 16"/>
          <p:cNvSpPr>
            <a:spLocks noChangeArrowheads="1"/>
          </p:cNvSpPr>
          <p:nvPr/>
        </p:nvSpPr>
        <p:spPr bwMode="auto">
          <a:xfrm>
            <a:off x="146473" y="631825"/>
            <a:ext cx="885264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/>
              <a:t>تهیه‌ی </a:t>
            </a:r>
            <a:r>
              <a:rPr lang="fa-IR" sz="2800" b="1">
                <a:solidFill>
                  <a:srgbClr val="FF0000"/>
                </a:solidFill>
              </a:rPr>
              <a:t>برنامه‌ی</a:t>
            </a:r>
            <a:r>
              <a:rPr lang="fa-IR" sz="2800">
                <a:solidFill>
                  <a:srgbClr val="FF0000"/>
                </a:solidFill>
              </a:rPr>
              <a:t> </a:t>
            </a:r>
            <a:r>
              <a:rPr lang="fa-IR" sz="2800"/>
              <a:t>پایش کیفیت با توجه به توان خطایابی معیار انتخاب شده</a:t>
            </a:r>
            <a:endParaRPr lang="en-US" sz="2800"/>
          </a:p>
        </p:txBody>
      </p:sp>
      <p:sp>
        <p:nvSpPr>
          <p:cNvPr id="18" name="Rectangle 17"/>
          <p:cNvSpPr/>
          <p:nvPr/>
        </p:nvSpPr>
        <p:spPr>
          <a:xfrm>
            <a:off x="5715993" y="1593850"/>
            <a:ext cx="3327184" cy="3359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4000" b="1" dirty="0">
                <a:solidFill>
                  <a:srgbClr val="00B050"/>
                </a:solidFill>
              </a:rPr>
              <a:t>پایش کیفیت:</a:t>
            </a:r>
          </a:p>
          <a:p>
            <a:pPr algn="ctr" rtl="1" fontAlgn="auto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a-IR" sz="3200" b="1" dirty="0">
                <a:solidFill>
                  <a:srgbClr val="FF0000"/>
                </a:solidFill>
              </a:rPr>
              <a:t>پیشگیری</a:t>
            </a:r>
            <a:r>
              <a:rPr lang="fa-IR" sz="3200" b="1" dirty="0">
                <a:solidFill>
                  <a:srgbClr val="0070C0"/>
                </a:solidFill>
              </a:rPr>
              <a:t> از خرابی</a:t>
            </a:r>
          </a:p>
          <a:p>
            <a:pPr algn="ctr" rtl="1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3200" b="1" dirty="0">
                <a:solidFill>
                  <a:srgbClr val="0070C0"/>
                </a:solidFill>
              </a:rPr>
              <a:t>زنگ هشدار </a:t>
            </a:r>
            <a:r>
              <a:rPr lang="fa-IR" sz="3200" b="1" dirty="0">
                <a:solidFill>
                  <a:srgbClr val="FF0000"/>
                </a:solidFill>
              </a:rPr>
              <a:t>آماری</a:t>
            </a:r>
            <a:r>
              <a:rPr lang="fa-IR" sz="3200" b="1" dirty="0">
                <a:solidFill>
                  <a:srgbClr val="0070C0"/>
                </a:solidFill>
              </a:rPr>
              <a:t> </a:t>
            </a:r>
            <a:r>
              <a:rPr lang="fa-IR" sz="3200" dirty="0">
                <a:solidFill>
                  <a:srgbClr val="0070C0"/>
                </a:solidFill>
              </a:rPr>
              <a:t>برای خطر باقیمانده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02" y="1416050"/>
            <a:ext cx="4053591" cy="4338638"/>
          </a:xfrm>
          <a:prstGeom prst="rect">
            <a:avLst/>
          </a:prstGeom>
          <a:solidFill>
            <a:srgbClr val="D4E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4000" b="1" dirty="0">
                <a:solidFill>
                  <a:srgbClr val="FF0000"/>
                </a:solidFill>
              </a:rPr>
              <a:t>برنامه‌ی </a:t>
            </a:r>
            <a:r>
              <a:rPr lang="fa-IR" sz="4000" dirty="0">
                <a:solidFill>
                  <a:schemeClr val="tx1"/>
                </a:solidFill>
              </a:rPr>
              <a:t>پایش کیفیت:</a:t>
            </a:r>
          </a:p>
          <a:p>
            <a:pPr algn="ctr" rt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a-IR" sz="4400" b="1" dirty="0">
                <a:solidFill>
                  <a:srgbClr val="0070C0"/>
                </a:solidFill>
              </a:rPr>
              <a:t>ایجاد توازن بین بخش آماری و غیرآماری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5115" cy="6985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r>
              <a:rPr lang="en-US" smtClean="0"/>
              <a:t>CLSI C24-A3.</a:t>
            </a:r>
          </a:p>
        </p:txBody>
      </p:sp>
      <p:pic>
        <p:nvPicPr>
          <p:cNvPr id="921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5588" cy="5430838"/>
          </a:xfrm>
        </p:spPr>
      </p:pic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9FB992-1353-48E9-8BF6-46D7236BE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55406" y="1931988"/>
            <a:ext cx="0" cy="403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6" name="TextBox 11"/>
          <p:cNvSpPr txBox="1">
            <a:spLocks noChangeArrowheads="1"/>
          </p:cNvSpPr>
          <p:nvPr/>
        </p:nvSpPr>
        <p:spPr bwMode="auto">
          <a:xfrm>
            <a:off x="613279" y="1446213"/>
            <a:ext cx="12110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1.65</a:t>
            </a:r>
          </a:p>
        </p:txBody>
      </p:sp>
      <p:sp>
        <p:nvSpPr>
          <p:cNvPr id="92167" name="TextBox 12"/>
          <p:cNvSpPr txBox="1">
            <a:spLocks noChangeArrowheads="1"/>
          </p:cNvSpPr>
          <p:nvPr/>
        </p:nvSpPr>
        <p:spPr bwMode="auto">
          <a:xfrm>
            <a:off x="2484075" y="1416051"/>
            <a:ext cx="3941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2168" name="TextBox 13"/>
          <p:cNvSpPr txBox="1">
            <a:spLocks noChangeArrowheads="1"/>
          </p:cNvSpPr>
          <p:nvPr/>
        </p:nvSpPr>
        <p:spPr bwMode="auto">
          <a:xfrm>
            <a:off x="3804708" y="1404938"/>
            <a:ext cx="3822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2169" name="TextBox 14"/>
          <p:cNvSpPr txBox="1">
            <a:spLocks noChangeArrowheads="1"/>
          </p:cNvSpPr>
          <p:nvPr/>
        </p:nvSpPr>
        <p:spPr bwMode="auto">
          <a:xfrm>
            <a:off x="5095570" y="1470026"/>
            <a:ext cx="3822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2170" name="TextBox 15"/>
          <p:cNvSpPr txBox="1">
            <a:spLocks noChangeArrowheads="1"/>
          </p:cNvSpPr>
          <p:nvPr/>
        </p:nvSpPr>
        <p:spPr bwMode="auto">
          <a:xfrm>
            <a:off x="6157791" y="1501776"/>
            <a:ext cx="36082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6706765" cy="5254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TSH: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ATE = 20% ; B = 5% ; CV= 6%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65" y="1"/>
            <a:ext cx="2312595" cy="5254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rgbClr val="C00000"/>
                </a:solidFill>
                <a:latin typeface="+mj-lt"/>
              </a:rPr>
              <a:t>SM = 2.5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54" y="539750"/>
            <a:ext cx="6706765" cy="42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                             B = 5% ; CV= 5.5%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0338" y="541338"/>
            <a:ext cx="2312595" cy="42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B0F0"/>
                </a:solidFill>
                <a:latin typeface="+mj-lt"/>
              </a:rPr>
              <a:t>SM = 2.7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463" y="1931988"/>
            <a:ext cx="0" cy="40386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7145" y="987425"/>
            <a:ext cx="6706765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                             B = 2% ; CV= 4%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765" y="987425"/>
            <a:ext cx="2312595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5C2A"/>
                </a:solidFill>
                <a:latin typeface="+mj-lt"/>
              </a:rPr>
              <a:t>SM = 4.5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49007" y="1908175"/>
            <a:ext cx="0" cy="4038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4559" y="2362200"/>
            <a:ext cx="3780891" cy="0"/>
          </a:xfrm>
          <a:prstGeom prst="straightConnector1">
            <a:avLst/>
          </a:prstGeom>
          <a:ln w="5715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63353" y="3173413"/>
            <a:ext cx="1829118" cy="0"/>
          </a:xfrm>
          <a:prstGeom prst="straightConnector1">
            <a:avLst/>
          </a:prstGeom>
          <a:ln w="5715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0040" y="4038600"/>
            <a:ext cx="1242037" cy="0"/>
          </a:xfrm>
          <a:prstGeom prst="straightConnector1">
            <a:avLst/>
          </a:prstGeom>
          <a:ln w="5715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0040" y="4519613"/>
            <a:ext cx="1242037" cy="0"/>
          </a:xfrm>
          <a:prstGeom prst="straightConnector1">
            <a:avLst/>
          </a:prstGeom>
          <a:ln w="5715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190C44-01FA-49E3-828A-4FD82DE8D9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145588" cy="68135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FF0000"/>
                </a:solidFill>
              </a:rPr>
              <a:t>روند تهیه‌ی برنامه‌ی پایش کیفیت: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235785" y="1112839"/>
            <a:ext cx="3434359" cy="1495425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≥ 90%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5893" y="1104900"/>
            <a:ext cx="1891041" cy="1511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HI-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82321" y="3028950"/>
            <a:ext cx="1892232" cy="1511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Mod-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652581" y="4949825"/>
            <a:ext cx="1892231" cy="160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Low-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2" name="Smiley Face 1"/>
          <p:cNvSpPr/>
          <p:nvPr/>
        </p:nvSpPr>
        <p:spPr>
          <a:xfrm>
            <a:off x="5851747" y="952501"/>
            <a:ext cx="1244420" cy="1209675"/>
          </a:xfrm>
          <a:prstGeom prst="smileyFace">
            <a:avLst/>
          </a:prstGeom>
          <a:solidFill>
            <a:srgbClr val="4F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5905335" y="3149600"/>
            <a:ext cx="1244419" cy="1208088"/>
          </a:xfrm>
          <a:custGeom>
            <a:avLst/>
            <a:gdLst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58712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82" h="1208758" stroke="0" extrusionOk="0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  <a:path w="1244482" h="1208758" fill="darkenLess" extrusionOk="0">
                <a:moveTo>
                  <a:pt x="358077" y="423625"/>
                </a:moveTo>
                <a:cubicBezTo>
                  <a:pt x="358077" y="388855"/>
                  <a:pt x="387097" y="360669"/>
                  <a:pt x="422894" y="360669"/>
                </a:cubicBezTo>
                <a:cubicBezTo>
                  <a:pt x="458691" y="360669"/>
                  <a:pt x="487711" y="388855"/>
                  <a:pt x="487711" y="423625"/>
                </a:cubicBezTo>
                <a:cubicBezTo>
                  <a:pt x="487711" y="458395"/>
                  <a:pt x="458691" y="486581"/>
                  <a:pt x="422894" y="486581"/>
                </a:cubicBezTo>
                <a:cubicBezTo>
                  <a:pt x="387097" y="486581"/>
                  <a:pt x="358077" y="458395"/>
                  <a:pt x="358077" y="423625"/>
                </a:cubicBezTo>
                <a:moveTo>
                  <a:pt x="756772" y="423625"/>
                </a:moveTo>
                <a:cubicBezTo>
                  <a:pt x="756772" y="388855"/>
                  <a:pt x="785792" y="360669"/>
                  <a:pt x="821589" y="360669"/>
                </a:cubicBezTo>
                <a:cubicBezTo>
                  <a:pt x="857386" y="360669"/>
                  <a:pt x="886406" y="388855"/>
                  <a:pt x="886406" y="423625"/>
                </a:cubicBezTo>
                <a:cubicBezTo>
                  <a:pt x="886406" y="458395"/>
                  <a:pt x="857386" y="486581"/>
                  <a:pt x="821589" y="486581"/>
                </a:cubicBezTo>
                <a:cubicBezTo>
                  <a:pt x="785792" y="486581"/>
                  <a:pt x="756772" y="458395"/>
                  <a:pt x="756772" y="423625"/>
                </a:cubicBezTo>
              </a:path>
              <a:path w="1244482" h="1208758" fill="none" extrusionOk="0">
                <a:moveTo>
                  <a:pt x="341426" y="924400"/>
                </a:moveTo>
                <a:cubicBezTo>
                  <a:pt x="306621" y="931380"/>
                  <a:pt x="305421" y="908804"/>
                  <a:pt x="936135" y="913112"/>
                </a:cubicBezTo>
              </a:path>
              <a:path w="1244482" h="1208758" fill="none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5950587" y="5581650"/>
            <a:ext cx="1244419" cy="1208088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Decision 37"/>
          <p:cNvSpPr/>
          <p:nvPr/>
        </p:nvSpPr>
        <p:spPr>
          <a:xfrm>
            <a:off x="253647" y="3059114"/>
            <a:ext cx="3434359" cy="1495425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50 - 90%</a:t>
            </a:r>
          </a:p>
        </p:txBody>
      </p:sp>
      <p:sp>
        <p:nvSpPr>
          <p:cNvPr id="39" name="Flowchart: Decision 38"/>
          <p:cNvSpPr/>
          <p:nvPr/>
        </p:nvSpPr>
        <p:spPr>
          <a:xfrm>
            <a:off x="258411" y="5006975"/>
            <a:ext cx="3435549" cy="149383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&lt; 50%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27" y="217488"/>
            <a:ext cx="3674907" cy="6356350"/>
          </a:xfrm>
          <a:prstGeom prst="rect">
            <a:avLst/>
          </a:prstGeom>
          <a:noFill/>
          <a:ln w="76200">
            <a:solidFill>
              <a:srgbClr val="F36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98" name="TextBox 12"/>
          <p:cNvSpPr txBox="1">
            <a:spLocks noChangeArrowheads="1"/>
          </p:cNvSpPr>
          <p:nvPr/>
        </p:nvSpPr>
        <p:spPr bwMode="auto">
          <a:xfrm>
            <a:off x="381067" y="368300"/>
            <a:ext cx="328907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7030A0"/>
                </a:solidFill>
              </a:rPr>
              <a:t>Ped 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76128" y="1517650"/>
            <a:ext cx="754987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3755884" y="3463925"/>
            <a:ext cx="754987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796372" y="5411788"/>
            <a:ext cx="754987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906" y="476250"/>
            <a:ext cx="8231029" cy="6492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/>
              <a:t>راهکار پایش کیفیت سنجش </a:t>
            </a:r>
            <a:r>
              <a:rPr lang="en-US" dirty="0" smtClean="0"/>
              <a:t>(AQCS)</a:t>
            </a:r>
            <a:endParaRPr lang="en-US" dirty="0"/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81322E-2834-4B2D-A27D-316F63C02F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539" y="1217614"/>
            <a:ext cx="1891041" cy="935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Hi-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2666" y="1187451"/>
            <a:ext cx="1892231" cy="936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Mod-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50%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1317060" y="2152651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5631" y="2513014"/>
            <a:ext cx="1583806" cy="720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پایش کیفیت آماری حداقل کنید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25158" y="3603626"/>
            <a:ext cx="1583806" cy="85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حداقل کنید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17060" y="3268663"/>
            <a:ext cx="0" cy="36036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98903" y="2124076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96283" y="2484439"/>
            <a:ext cx="1584997" cy="719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آماری </a:t>
            </a:r>
            <a:r>
              <a:rPr lang="fa-IR" b="1" dirty="0">
                <a:solidFill>
                  <a:srgbClr val="FF0000"/>
                </a:solidFill>
              </a:rPr>
              <a:t>حداکثر</a:t>
            </a:r>
            <a:r>
              <a:rPr lang="fa-IR" b="1" dirty="0"/>
              <a:t> کنید 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393871" y="3021013"/>
            <a:ext cx="1584997" cy="855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</a:t>
            </a:r>
            <a:r>
              <a:rPr lang="fa-IR" b="1" dirty="0">
                <a:solidFill>
                  <a:srgbClr val="FF0000"/>
                </a:solidFill>
              </a:rPr>
              <a:t>حداکثر</a:t>
            </a:r>
            <a:r>
              <a:rPr lang="fa-IR" b="1" dirty="0"/>
              <a:t> کنید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495091" y="4648201"/>
            <a:ext cx="1584997" cy="85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کارکرد روش را </a:t>
            </a:r>
            <a:r>
              <a:rPr lang="fa-IR" b="1" dirty="0">
                <a:solidFill>
                  <a:srgbClr val="FF0000"/>
                </a:solidFill>
              </a:rPr>
              <a:t>بهبود</a:t>
            </a:r>
            <a:r>
              <a:rPr lang="fa-IR" b="1" dirty="0"/>
              <a:t> دهید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77468" y="3863975"/>
            <a:ext cx="9527" cy="763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833886" y="3546476"/>
            <a:ext cx="2630547" cy="85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پ ک را با توجه به پایداری روش مطلوب کنید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43382" y="4149726"/>
            <a:ext cx="2643647" cy="715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پ ک با داده‌های بیماران را بیفزایید 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5665978" y="4735513"/>
            <a:ext cx="2510273" cy="855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کاربر </a:t>
            </a:r>
            <a:r>
              <a:rPr lang="fa-IR" b="1" dirty="0">
                <a:solidFill>
                  <a:srgbClr val="FF0000"/>
                </a:solidFill>
              </a:rPr>
              <a:t>مناسب</a:t>
            </a:r>
            <a:r>
              <a:rPr lang="fa-IR" b="1" dirty="0"/>
              <a:t> بگمارید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442400" y="2414589"/>
            <a:ext cx="1584997" cy="719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آماری حداکثر کنید 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284020" y="1125539"/>
            <a:ext cx="1892231" cy="935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Low-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&lt;50%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9769" y="2060576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22186" y="2516188"/>
            <a:ext cx="1583806" cy="855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حداکثر کنید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6513850" y="2681289"/>
            <a:ext cx="1584997" cy="854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کارکرد روش را بهبود دهید</a:t>
            </a:r>
            <a:endParaRPr lang="en-US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152427" y="6309321"/>
            <a:ext cx="8840735" cy="476939"/>
          </a:xfrm>
          <a:prstGeom prst="roundRect">
            <a:avLst/>
          </a:prstGeom>
          <a:solidFill>
            <a:srgbClr val="D4ECBA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2060"/>
                </a:solidFill>
              </a:rPr>
              <a:t>مستند کردن سامانه‌ی پایش کیفیت کل: نوشتن </a:t>
            </a:r>
            <a:r>
              <a:rPr lang="fa-IR" sz="3200" b="1" dirty="0">
                <a:solidFill>
                  <a:srgbClr val="FF0000"/>
                </a:solidFill>
              </a:rPr>
              <a:t>برنامه‌ی پ 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>
            <a:stCxn id="15" idx="2"/>
          </p:cNvCxnSpPr>
          <p:nvPr/>
        </p:nvCxnSpPr>
        <p:spPr>
          <a:xfrm>
            <a:off x="1317060" y="4459289"/>
            <a:ext cx="0" cy="18494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5" idx="2"/>
          </p:cNvCxnSpPr>
          <p:nvPr/>
        </p:nvCxnSpPr>
        <p:spPr>
          <a:xfrm>
            <a:off x="4286995" y="5503864"/>
            <a:ext cx="11908" cy="7762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87831" y="5591176"/>
            <a:ext cx="8336" cy="6889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miley Face 31"/>
          <p:cNvSpPr/>
          <p:nvPr/>
        </p:nvSpPr>
        <p:spPr>
          <a:xfrm>
            <a:off x="3592740" y="4265614"/>
            <a:ext cx="1244419" cy="1208087"/>
          </a:xfrm>
          <a:custGeom>
            <a:avLst/>
            <a:gdLst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58712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82" h="1208758" stroke="0" extrusionOk="0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  <a:path w="1244482" h="1208758" fill="darkenLess" extrusionOk="0">
                <a:moveTo>
                  <a:pt x="358077" y="423625"/>
                </a:moveTo>
                <a:cubicBezTo>
                  <a:pt x="358077" y="388855"/>
                  <a:pt x="387097" y="360669"/>
                  <a:pt x="422894" y="360669"/>
                </a:cubicBezTo>
                <a:cubicBezTo>
                  <a:pt x="458691" y="360669"/>
                  <a:pt x="487711" y="388855"/>
                  <a:pt x="487711" y="423625"/>
                </a:cubicBezTo>
                <a:cubicBezTo>
                  <a:pt x="487711" y="458395"/>
                  <a:pt x="458691" y="486581"/>
                  <a:pt x="422894" y="486581"/>
                </a:cubicBezTo>
                <a:cubicBezTo>
                  <a:pt x="387097" y="486581"/>
                  <a:pt x="358077" y="458395"/>
                  <a:pt x="358077" y="423625"/>
                </a:cubicBezTo>
                <a:moveTo>
                  <a:pt x="756772" y="423625"/>
                </a:moveTo>
                <a:cubicBezTo>
                  <a:pt x="756772" y="388855"/>
                  <a:pt x="785792" y="360669"/>
                  <a:pt x="821589" y="360669"/>
                </a:cubicBezTo>
                <a:cubicBezTo>
                  <a:pt x="857386" y="360669"/>
                  <a:pt x="886406" y="388855"/>
                  <a:pt x="886406" y="423625"/>
                </a:cubicBezTo>
                <a:cubicBezTo>
                  <a:pt x="886406" y="458395"/>
                  <a:pt x="857386" y="486581"/>
                  <a:pt x="821589" y="486581"/>
                </a:cubicBezTo>
                <a:cubicBezTo>
                  <a:pt x="785792" y="486581"/>
                  <a:pt x="756772" y="458395"/>
                  <a:pt x="756772" y="423625"/>
                </a:cubicBezTo>
              </a:path>
              <a:path w="1244482" h="1208758" fill="none" extrusionOk="0">
                <a:moveTo>
                  <a:pt x="341426" y="924400"/>
                </a:moveTo>
                <a:cubicBezTo>
                  <a:pt x="306621" y="931380"/>
                  <a:pt x="305421" y="908804"/>
                  <a:pt x="936135" y="913112"/>
                </a:cubicBezTo>
              </a:path>
              <a:path w="1244482" h="1208758" fill="none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6537666" y="4241800"/>
            <a:ext cx="1244420" cy="1208088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684729" y="4294189"/>
            <a:ext cx="1244419" cy="1209675"/>
          </a:xfrm>
          <a:prstGeom prst="smileyFace">
            <a:avLst/>
          </a:prstGeom>
          <a:solidFill>
            <a:srgbClr val="4F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ouble Wave 37"/>
          <p:cNvSpPr/>
          <p:nvPr/>
        </p:nvSpPr>
        <p:spPr>
          <a:xfrm>
            <a:off x="152427" y="2330450"/>
            <a:ext cx="8840735" cy="4267200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002060"/>
                </a:solidFill>
              </a:rPr>
              <a:t>هیچ قانون </a:t>
            </a:r>
            <a:r>
              <a:rPr lang="en-US" sz="4000" dirty="0">
                <a:solidFill>
                  <a:srgbClr val="002060"/>
                </a:solidFill>
              </a:rPr>
              <a:t>QC</a:t>
            </a:r>
            <a:r>
              <a:rPr lang="fa-IR" sz="4000" dirty="0">
                <a:solidFill>
                  <a:srgbClr val="002060"/>
                </a:solidFill>
              </a:rPr>
              <a:t> </a:t>
            </a:r>
            <a:r>
              <a:rPr lang="fa-IR" sz="4000" b="1" dirty="0">
                <a:solidFill>
                  <a:srgbClr val="FF0000"/>
                </a:solidFill>
              </a:rPr>
              <a:t>یکتا</a:t>
            </a:r>
            <a:r>
              <a:rPr lang="fa-IR" sz="4000" dirty="0">
                <a:solidFill>
                  <a:srgbClr val="002060"/>
                </a:solidFill>
              </a:rPr>
              <a:t>یی که به کار همه‌ی روش‌ها بیاید وجود ندارد؛ </a:t>
            </a:r>
            <a:r>
              <a:rPr lang="fa-IR" sz="4000" b="1" i="1" dirty="0">
                <a:solidFill>
                  <a:srgbClr val="FF0000"/>
                </a:solidFill>
              </a:rPr>
              <a:t>حتا قانون وستگارد!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892" y="3320976"/>
            <a:ext cx="75818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Doing Right QC Right!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5" grpId="0" animBg="1"/>
      <p:bldP spid="31" grpId="0" animBg="1"/>
      <p:bldP spid="32" grpId="0" animBg="1"/>
      <p:bldP spid="33" grpId="0" animBg="1"/>
      <p:bldP spid="35" grpId="0" animBg="1"/>
      <p:bldP spid="42" grpId="0" animBg="1"/>
      <p:bldP spid="43" grpId="0" animBg="1"/>
      <p:bldP spid="30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450"/>
            <a:ext cx="9145588" cy="647700"/>
          </a:xfr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 smtClean="0"/>
              <a:t>راهکار سرانگشتی وستگارد برای انتخاب </a:t>
            </a:r>
            <a:r>
              <a:rPr lang="en-US" sz="2800" dirty="0" smtClean="0"/>
              <a:t>AQCS</a:t>
            </a:r>
            <a:r>
              <a:rPr lang="fa-IR" sz="2800" dirty="0" smtClean="0"/>
              <a:t> </a:t>
            </a:r>
            <a:r>
              <a:rPr lang="fa-IR" sz="2800" dirty="0"/>
              <a:t>بسته به کیفیت اجرا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2150"/>
            <a:ext cx="9145588" cy="6165850"/>
          </a:xfrm>
          <a:gradFill flip="none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4000" b="1" dirty="0" smtClean="0">
                <a:solidFill>
                  <a:srgbClr val="0070C0"/>
                </a:solidFill>
              </a:rPr>
              <a:t>6 سیگما:</a:t>
            </a:r>
          </a:p>
          <a:p>
            <a:pPr marL="1027113" indent="-22542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N = 2</a:t>
            </a:r>
          </a:p>
          <a:p>
            <a:pPr marL="1084263" indent="-28257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2400" b="1" dirty="0" smtClean="0"/>
              <a:t>معیار: </a:t>
            </a:r>
            <a:r>
              <a:rPr lang="en-US" sz="2400" b="1" dirty="0" smtClean="0"/>
              <a:t>3.5s</a:t>
            </a:r>
            <a:r>
              <a:rPr lang="fa-IR" sz="2400" b="1" dirty="0" smtClean="0"/>
              <a:t> یا </a:t>
            </a:r>
            <a:r>
              <a:rPr lang="en-US" sz="2400" b="1" dirty="0" smtClean="0"/>
              <a:t>3.s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4000" b="1" dirty="0" smtClean="0">
                <a:solidFill>
                  <a:srgbClr val="0070C0"/>
                </a:solidFill>
              </a:rPr>
              <a:t>5 </a:t>
            </a:r>
            <a:r>
              <a:rPr lang="fa-IR" sz="4000" b="1" dirty="0">
                <a:solidFill>
                  <a:srgbClr val="0070C0"/>
                </a:solidFill>
              </a:rPr>
              <a:t>سیگما:</a:t>
            </a:r>
          </a:p>
          <a:p>
            <a:pPr marL="1027113" indent="-22542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N = 2</a:t>
            </a:r>
          </a:p>
          <a:p>
            <a:pPr marL="1084263" indent="-28257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2400" b="1" dirty="0" smtClean="0"/>
              <a:t>معیار : </a:t>
            </a:r>
            <a:r>
              <a:rPr lang="en-US" sz="2400" b="1" dirty="0" smtClean="0"/>
              <a:t>3s</a:t>
            </a:r>
            <a:r>
              <a:rPr lang="fa-IR" sz="2400" b="1" dirty="0" smtClean="0"/>
              <a:t> برای بالای 5 سیگما و </a:t>
            </a:r>
            <a:r>
              <a:rPr lang="en-US" sz="2400" b="1" dirty="0" smtClean="0"/>
              <a:t>2.5s</a:t>
            </a:r>
            <a:r>
              <a:rPr lang="fa-IR" sz="2400" b="1" dirty="0" smtClean="0"/>
              <a:t> برای زیر 5 سیگما</a:t>
            </a:r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4000" b="1" dirty="0">
                <a:solidFill>
                  <a:srgbClr val="0070C0"/>
                </a:solidFill>
              </a:rPr>
              <a:t>4</a:t>
            </a:r>
            <a:r>
              <a:rPr lang="fa-IR" sz="2400" b="1" dirty="0" smtClean="0">
                <a:solidFill>
                  <a:srgbClr val="F363D4"/>
                </a:solidFill>
              </a:rPr>
              <a:t> </a:t>
            </a:r>
            <a:r>
              <a:rPr lang="fa-IR" sz="4000" b="1" dirty="0">
                <a:solidFill>
                  <a:srgbClr val="0070C0"/>
                </a:solidFill>
              </a:rPr>
              <a:t>سیگما:</a:t>
            </a:r>
          </a:p>
          <a:p>
            <a:pPr marL="1027113" indent="-22542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N = </a:t>
            </a:r>
            <a:r>
              <a:rPr lang="en-US" sz="2400" b="1" dirty="0" smtClean="0"/>
              <a:t>4</a:t>
            </a:r>
            <a:endParaRPr lang="en-US" sz="2400" b="1" dirty="0"/>
          </a:p>
          <a:p>
            <a:pPr marL="1084263" indent="-282575" algn="r" rt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2400" b="1" dirty="0"/>
              <a:t>معیار </a:t>
            </a:r>
            <a:r>
              <a:rPr lang="fa-IR" sz="2400" b="1" dirty="0" smtClean="0"/>
              <a:t>: </a:t>
            </a:r>
            <a:r>
              <a:rPr lang="en-US" sz="2400" b="1" dirty="0" smtClean="0"/>
              <a:t>2.5s</a:t>
            </a:r>
            <a:r>
              <a:rPr lang="fa-IR" sz="2400" b="1" dirty="0" smtClean="0"/>
              <a:t> یا «</a:t>
            </a:r>
            <a:r>
              <a:rPr lang="fa-IR" sz="2400" b="1" dirty="0" smtClean="0">
                <a:solidFill>
                  <a:srgbClr val="FF0000"/>
                </a:solidFill>
              </a:rPr>
              <a:t>چندقانونی</a:t>
            </a:r>
            <a:r>
              <a:rPr lang="fa-IR" sz="2400" b="1" dirty="0" smtClean="0"/>
              <a:t>»؛ چندقانونی بهتر است و </a:t>
            </a:r>
            <a:r>
              <a:rPr lang="fa-IR" sz="2400" b="1" dirty="0"/>
              <a:t>می‌توان از مزیت افزودن قانون "پس‌نگر" نیز بهره‌مند شد</a:t>
            </a:r>
            <a:r>
              <a:rPr lang="fa-IR" sz="2400" b="1" dirty="0" smtClean="0"/>
              <a:t>.</a:t>
            </a:r>
            <a:endParaRPr lang="en-US" sz="2400" b="1" dirty="0"/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3E01A-28CF-41CD-B062-47F25B9F50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16" y="679451"/>
            <a:ext cx="8231029" cy="16938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/>
              <a:t>گام‌های ارزشیابی </a:t>
            </a:r>
            <a:r>
              <a:rPr lang="fa-IR" dirty="0" smtClean="0"/>
              <a:t>روش: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12" y="2538413"/>
            <a:ext cx="8231029" cy="4187825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خطی بودن </a:t>
            </a:r>
            <a:r>
              <a:rPr lang="fa-IR" sz="2400" b="1" dirty="0">
                <a:solidFill>
                  <a:srgbClr val="C00000"/>
                </a:solidFill>
              </a:rPr>
              <a:t>روش؛ گستره‌ی قابل گزارش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>
                <a:solidFill>
                  <a:srgbClr val="C00000"/>
                </a:solidFill>
              </a:rPr>
              <a:t>نوسان؛ </a:t>
            </a:r>
            <a:r>
              <a:rPr lang="fa-IR" sz="2400" b="1" dirty="0" smtClean="0">
                <a:solidFill>
                  <a:srgbClr val="C00000"/>
                </a:solidFill>
              </a:rPr>
              <a:t>تکرارپذیری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نامیزانی</a:t>
            </a:r>
            <a:endParaRPr lang="fa-IR" sz="2400" b="1" dirty="0">
              <a:solidFill>
                <a:srgbClr val="C00000"/>
              </a:solidFill>
            </a:endParaRP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>
                <a:solidFill>
                  <a:srgbClr val="C00000"/>
                </a:solidFill>
              </a:rPr>
              <a:t>مداخله‌گرها و بازیافت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a-IR" sz="2400" b="1" dirty="0" smtClean="0">
                <a:solidFill>
                  <a:srgbClr val="C00000"/>
                </a:solidFill>
              </a:rPr>
              <a:t>مرز تشخیص</a:t>
            </a:r>
            <a:endParaRPr lang="fa-IR" sz="2400" dirty="0" smtClean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852640" y="2373313"/>
            <a:ext cx="54182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ar-SA" sz="4800" b="1">
                <a:solidFill>
                  <a:srgbClr val="00B050"/>
                </a:solidFill>
              </a:rPr>
              <a:t>√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743079" y="2659063"/>
            <a:ext cx="5467109" cy="1312862"/>
          </a:xfrm>
          <a:prstGeom prst="flowChartPunchedTape">
            <a:avLst/>
          </a:prstGeom>
          <a:solidFill>
            <a:schemeClr val="bg1"/>
          </a:solidFill>
          <a:ln w="76200"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ویژگی‌های مربوط به اعتمادپذیری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90623" y="3598864"/>
            <a:ext cx="5467109" cy="1836737"/>
          </a:xfrm>
          <a:prstGeom prst="flowChartPunchedTap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آیا دست‌کم 95% از داده‌های ما درون محدوده‌ی مجاز است؟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968" y="4997450"/>
            <a:ext cx="5319446" cy="18161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3200" b="1" i="1" dirty="0">
                <a:solidFill>
                  <a:srgbClr val="FF0000"/>
                </a:solidFill>
              </a:rPr>
              <a:t>پیش‌نویس </a:t>
            </a:r>
            <a:r>
              <a:rPr lang="en-US" sz="3200" b="1" i="1" dirty="0">
                <a:solidFill>
                  <a:srgbClr val="FF0000"/>
                </a:solidFill>
              </a:rPr>
              <a:t>FDA</a:t>
            </a:r>
            <a:r>
              <a:rPr lang="fa-IR" sz="3200" b="1" i="1" dirty="0">
                <a:solidFill>
                  <a:srgbClr val="FF0000"/>
                </a:solidFill>
              </a:rPr>
              <a:t> برای کیفیت گلوکومترها:</a:t>
            </a:r>
          </a:p>
          <a:p>
            <a:pPr marL="1546225" indent="-284163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solidFill>
                  <a:srgbClr val="7030A0"/>
                </a:solidFill>
              </a:rPr>
              <a:t>99% درون </a:t>
            </a:r>
            <a:r>
              <a:rPr lang="en-US" sz="3200" dirty="0" err="1">
                <a:solidFill>
                  <a:srgbClr val="7030A0"/>
                </a:solidFill>
              </a:rPr>
              <a:t>TEa</a:t>
            </a:r>
            <a:endParaRPr lang="fa-IR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450"/>
            <a:ext cx="9145588" cy="647700"/>
          </a:xfr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/>
              <a:t>راهکار سرانگشتی وستگارد برای انتخاب </a:t>
            </a:r>
            <a:r>
              <a:rPr lang="en-US" sz="2800" dirty="0"/>
              <a:t>AQCS</a:t>
            </a:r>
            <a:r>
              <a:rPr lang="fa-IR" sz="2800" dirty="0"/>
              <a:t> بسته به کیفیت اجرا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2068"/>
            <a:ext cx="9145588" cy="61659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 fontAlgn="auto">
              <a:spcAft>
                <a:spcPts val="300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 </a:t>
            </a:r>
            <a:r>
              <a:rPr lang="fa-IR" sz="4000" b="1" dirty="0" smtClean="0">
                <a:solidFill>
                  <a:srgbClr val="0070C0"/>
                </a:solidFill>
              </a:rPr>
              <a:t>زیر 4 </a:t>
            </a:r>
            <a:r>
              <a:rPr lang="fa-IR" sz="4000" b="1" dirty="0">
                <a:solidFill>
                  <a:srgbClr val="0070C0"/>
                </a:solidFill>
              </a:rPr>
              <a:t>سیگما:</a:t>
            </a:r>
            <a:endParaRPr lang="fa-IR" sz="2000" b="1" dirty="0">
              <a:solidFill>
                <a:srgbClr val="0070C0"/>
              </a:solidFill>
            </a:endParaRPr>
          </a:p>
          <a:p>
            <a:pPr marL="1027113" indent="-225425" algn="r" rtl="1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حداکثر </a:t>
            </a:r>
            <a:r>
              <a:rPr lang="en-US" sz="2000" b="1" dirty="0" smtClean="0">
                <a:solidFill>
                  <a:schemeClr val="tx1"/>
                </a:solidFill>
              </a:rPr>
              <a:t>QC</a:t>
            </a:r>
            <a:r>
              <a:rPr lang="fa-IR" sz="2000" b="1" dirty="0" smtClean="0">
                <a:solidFill>
                  <a:schemeClr val="tx1"/>
                </a:solidFill>
              </a:rPr>
              <a:t> ممکن: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801688" indent="0" algn="ctr" fontAlgn="auto">
              <a:spcAft>
                <a:spcPts val="600"/>
              </a:spcAft>
              <a:buFont typeface="Wingdings 3" charset="2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N=6;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1:3s/2ofs:2s/R4s/3:1s/6X;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Pfr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=6-7%</a:t>
            </a:r>
          </a:p>
          <a:p>
            <a:pPr marL="1027113" indent="-225425" algn="r" rtl="1" fontAlgn="auto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حداکثر نگهداری پیشگیرانه</a:t>
            </a:r>
          </a:p>
          <a:p>
            <a:pPr marL="1027113" indent="-225425" algn="r" rtl="1" fontAlgn="auto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a-IR" sz="2000" b="1" dirty="0">
                <a:solidFill>
                  <a:schemeClr val="tx1"/>
                </a:solidFill>
              </a:rPr>
              <a:t>بررسی‌های اختصاصی دستگاه و کارکرد</a:t>
            </a:r>
            <a:endParaRPr lang="en-US" sz="2000" b="1" dirty="0">
              <a:solidFill>
                <a:schemeClr val="tx1"/>
              </a:solidFill>
            </a:endParaRPr>
          </a:p>
          <a:p>
            <a:pPr marL="1027113" indent="-225425" algn="r" rtl="1" fontAlgn="auto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باتجربه‌ترین کارمند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62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9C3E6-3E9A-4DD9-946E-1D0BB7E67D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5411140" y="2251075"/>
          <a:ext cx="1097947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06"/>
              </a:tblGrid>
              <a:tr h="419554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رتبه‌ی کیفیت</a:t>
                      </a:r>
                      <a:endParaRPr lang="en-US" dirty="0"/>
                    </a:p>
                  </a:txBody>
                  <a:tcPr marL="68592" marR="68592" anchor="ctr"/>
                </a:tc>
              </a:tr>
              <a:tr h="1890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  <a:tr h="214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97292" name="Title 4"/>
          <p:cNvSpPr>
            <a:spLocks noGrp="1"/>
          </p:cNvSpPr>
          <p:nvPr>
            <p:ph type="title"/>
          </p:nvPr>
        </p:nvSpPr>
        <p:spPr>
          <a:xfrm>
            <a:off x="937185" y="803275"/>
            <a:ext cx="6779405" cy="706438"/>
          </a:xfrm>
        </p:spPr>
        <p:txBody>
          <a:bodyPr/>
          <a:lstStyle/>
          <a:p>
            <a:pPr algn="r" rtl="1"/>
            <a:r>
              <a:rPr lang="fa-IR" sz="4800" smtClean="0"/>
              <a:t>چرا عیار سیگما؟</a:t>
            </a:r>
            <a:endParaRPr lang="en-US" sz="48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78155" y="2257425"/>
          <a:ext cx="1820782" cy="442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439"/>
                <a:gridCol w="9835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</a:t>
                      </a:r>
                      <a:endParaRPr lang="en-US" sz="2000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آنالیت</a:t>
                      </a:r>
                      <a:endParaRPr lang="en-US" sz="2000" dirty="0"/>
                    </a:p>
                  </a:txBody>
                  <a:tcPr marL="68592" marR="68592" anchor="ctr"/>
                </a:tc>
              </a:tr>
              <a:tr h="191106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Hb</a:t>
                      </a:r>
                      <a:endParaRPr lang="en-US" sz="2400" b="1" dirty="0"/>
                    </a:p>
                  </a:txBody>
                  <a:tcPr marL="68592" marR="68592" anchor="b"/>
                </a:tc>
              </a:tr>
              <a:tr h="2117774"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Cortisol</a:t>
                      </a:r>
                      <a:endParaRPr lang="en-US" sz="2400" b="1" dirty="0"/>
                    </a:p>
                  </a:txBody>
                  <a:tcPr marL="68592" marR="68592" anchor="b"/>
                </a:tc>
              </a:tr>
            </a:tbl>
          </a:graphicData>
        </a:graphic>
      </p:graphicFrame>
      <p:sp>
        <p:nvSpPr>
          <p:cNvPr id="97307" name="TextBox 5"/>
          <p:cNvSpPr txBox="1">
            <a:spLocks noChangeArrowheads="1"/>
          </p:cNvSpPr>
          <p:nvPr/>
        </p:nvSpPr>
        <p:spPr bwMode="auto">
          <a:xfrm>
            <a:off x="6762734" y="3335338"/>
            <a:ext cx="46561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97308" name="TextBox 6"/>
          <p:cNvSpPr txBox="1">
            <a:spLocks noChangeArrowheads="1"/>
          </p:cNvSpPr>
          <p:nvPr/>
        </p:nvSpPr>
        <p:spPr bwMode="auto">
          <a:xfrm>
            <a:off x="6809176" y="5338763"/>
            <a:ext cx="465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6.7</a:t>
            </a:r>
          </a:p>
        </p:txBody>
      </p:sp>
      <p:sp>
        <p:nvSpPr>
          <p:cNvPr id="97309" name="TextBox 9"/>
          <p:cNvSpPr txBox="1">
            <a:spLocks noChangeArrowheads="1"/>
          </p:cNvSpPr>
          <p:nvPr/>
        </p:nvSpPr>
        <p:spPr bwMode="auto">
          <a:xfrm>
            <a:off x="5470681" y="3351213"/>
            <a:ext cx="847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/>
              <a:t>سرمرزی</a:t>
            </a:r>
            <a:endParaRPr lang="en-US" sz="2400" b="1"/>
          </a:p>
        </p:txBody>
      </p:sp>
      <p:sp>
        <p:nvSpPr>
          <p:cNvPr id="12" name="8-Point Star 11"/>
          <p:cNvSpPr/>
          <p:nvPr/>
        </p:nvSpPr>
        <p:spPr>
          <a:xfrm>
            <a:off x="7716590" y="2789238"/>
            <a:ext cx="751415" cy="104616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خوب</a:t>
            </a:r>
            <a:endParaRPr lang="en-US" dirty="0"/>
          </a:p>
        </p:txBody>
      </p:sp>
      <p:sp>
        <p:nvSpPr>
          <p:cNvPr id="13" name="8-Point Star 12"/>
          <p:cNvSpPr/>
          <p:nvPr/>
        </p:nvSpPr>
        <p:spPr>
          <a:xfrm>
            <a:off x="7784468" y="4776788"/>
            <a:ext cx="751414" cy="104616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خوب</a:t>
            </a:r>
            <a:endParaRPr lang="en-US" dirty="0"/>
          </a:p>
        </p:txBody>
      </p:sp>
      <p:sp>
        <p:nvSpPr>
          <p:cNvPr id="97312" name="TextBox 20"/>
          <p:cNvSpPr txBox="1">
            <a:spLocks noChangeArrowheads="1"/>
          </p:cNvSpPr>
          <p:nvPr/>
        </p:nvSpPr>
        <p:spPr bwMode="auto">
          <a:xfrm>
            <a:off x="5536177" y="5114925"/>
            <a:ext cx="84787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/>
              <a:t>کلاس جهانی</a:t>
            </a:r>
            <a:endParaRPr lang="en-US" sz="2400" b="1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337" y="2308226"/>
          <a:ext cx="1950582" cy="4379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825"/>
                <a:gridCol w="975825"/>
              </a:tblGrid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</a:t>
                      </a:r>
                      <a:endParaRPr lang="en-US" dirty="0"/>
                    </a:p>
                  </a:txBody>
                  <a:tcPr marL="68592" marR="68592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رتبه</a:t>
                      </a:r>
                      <a:endParaRPr lang="en-US" dirty="0"/>
                    </a:p>
                  </a:txBody>
                  <a:tcPr marL="68592" marR="68592" anchor="ctr">
                    <a:solidFill>
                      <a:srgbClr val="002060"/>
                    </a:solidFill>
                  </a:tcPr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ضعیف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سرمرزی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خوب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6487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عالی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  <a:tr h="11353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≥</a:t>
                      </a:r>
                      <a:r>
                        <a:rPr lang="fa-IR" b="1" dirty="0" smtClean="0"/>
                        <a:t> </a:t>
                      </a:r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marL="68592" marR="685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/>
                        <a:t>کلاس جهانی</a:t>
                      </a:r>
                      <a:endParaRPr lang="en-US" b="1" dirty="0"/>
                    </a:p>
                  </a:txBody>
                  <a:tcPr marL="68592" marR="68592" anchor="ctr"/>
                </a:tc>
              </a:tr>
            </a:tbl>
          </a:graphicData>
        </a:graphic>
      </p:graphicFrame>
      <p:sp>
        <p:nvSpPr>
          <p:cNvPr id="25" name="8-Point Star 24"/>
          <p:cNvSpPr/>
          <p:nvPr/>
        </p:nvSpPr>
        <p:spPr>
          <a:xfrm>
            <a:off x="6499560" y="4060826"/>
            <a:ext cx="2434060" cy="2697163"/>
          </a:xfrm>
          <a:prstGeom prst="star8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bg1"/>
                </a:solidFill>
              </a:rPr>
              <a:t>خوبتر تر تر 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ontent Placeholder 15"/>
          <p:cNvGraphicFramePr>
            <a:graphicFrameLocks/>
          </p:cNvGraphicFramePr>
          <p:nvPr/>
        </p:nvGraphicFramePr>
        <p:xfrm>
          <a:off x="2280443" y="2238375"/>
          <a:ext cx="3072346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976"/>
              </a:tblGrid>
              <a:tr h="41955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SQC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برای تضمین</a:t>
                      </a:r>
                      <a:r>
                        <a:rPr lang="fa-IR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95% جواب درست</a:t>
                      </a:r>
                      <a:endParaRPr lang="en-US" dirty="0"/>
                    </a:p>
                  </a:txBody>
                  <a:tcPr marL="68592" marR="68592" anchor="ctr"/>
                </a:tc>
              </a:tr>
              <a:tr h="1890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  <a:tr h="214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97347" name="TextBox 27"/>
          <p:cNvSpPr txBox="1">
            <a:spLocks noChangeArrowheads="1"/>
          </p:cNvSpPr>
          <p:nvPr/>
        </p:nvSpPr>
        <p:spPr bwMode="auto">
          <a:xfrm>
            <a:off x="2674608" y="2719388"/>
            <a:ext cx="229116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N = 6;</a:t>
            </a:r>
          </a:p>
          <a:p>
            <a:pPr>
              <a:lnSpc>
                <a:spcPct val="150000"/>
              </a:lnSpc>
            </a:pPr>
            <a:r>
              <a:rPr lang="en-US" b="1"/>
              <a:t>1:3s/2of3:2s/R4s/3:1s/6x</a:t>
            </a:r>
            <a:endParaRPr lang="fa-IR" b="1"/>
          </a:p>
          <a:p>
            <a:pPr>
              <a:lnSpc>
                <a:spcPct val="150000"/>
              </a:lnSpc>
            </a:pPr>
            <a:r>
              <a:rPr lang="en-US" b="1"/>
              <a:t>Ped = 73%; Pfr = 7%</a:t>
            </a:r>
            <a:endParaRPr lang="fa-IR" b="1"/>
          </a:p>
        </p:txBody>
      </p:sp>
      <p:sp>
        <p:nvSpPr>
          <p:cNvPr id="97348" name="TextBox 28"/>
          <p:cNvSpPr txBox="1">
            <a:spLocks noChangeArrowheads="1"/>
          </p:cNvSpPr>
          <p:nvPr/>
        </p:nvSpPr>
        <p:spPr bwMode="auto">
          <a:xfrm>
            <a:off x="2536472" y="4630739"/>
            <a:ext cx="242929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N = 1; 1:3s</a:t>
            </a:r>
          </a:p>
          <a:p>
            <a:pPr>
              <a:lnSpc>
                <a:spcPct val="150000"/>
              </a:lnSpc>
            </a:pPr>
            <a:r>
              <a:rPr lang="en-US" b="1"/>
              <a:t>Ped = 100%; Pfr = 0%</a:t>
            </a:r>
            <a:endParaRPr lang="fa-IR" b="1"/>
          </a:p>
          <a:p>
            <a:pPr algn="ctr" rtl="1">
              <a:lnSpc>
                <a:spcPct val="150000"/>
              </a:lnSpc>
            </a:pPr>
            <a:r>
              <a:rPr lang="en-US" b="1"/>
              <a:t>SQC</a:t>
            </a:r>
            <a:r>
              <a:rPr lang="fa-IR" b="1"/>
              <a:t> به تنهایی کافی است.</a:t>
            </a:r>
            <a:endParaRPr lang="en-US" b="1"/>
          </a:p>
          <a:p>
            <a:pPr algn="ctr"/>
            <a:endParaRPr lang="en-US" sz="1600"/>
          </a:p>
        </p:txBody>
      </p:sp>
      <p:sp>
        <p:nvSpPr>
          <p:cNvPr id="97349" name="TextBox 29"/>
          <p:cNvSpPr txBox="1">
            <a:spLocks noChangeArrowheads="1"/>
          </p:cNvSpPr>
          <p:nvPr/>
        </p:nvSpPr>
        <p:spPr bwMode="auto">
          <a:xfrm>
            <a:off x="2605540" y="5946776"/>
            <a:ext cx="2429297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b="1">
                <a:solidFill>
                  <a:srgbClr val="FF0000"/>
                </a:solidFill>
              </a:rPr>
              <a:t>می‌توان با </a:t>
            </a:r>
            <a:r>
              <a:rPr lang="en-US" b="1">
                <a:solidFill>
                  <a:srgbClr val="FF0000"/>
                </a:solidFill>
              </a:rPr>
              <a:t>Ped = 90%</a:t>
            </a:r>
            <a:r>
              <a:rPr lang="fa-IR" b="1">
                <a:solidFill>
                  <a:srgbClr val="FF0000"/>
                </a:solidFill>
              </a:rPr>
              <a:t> تولید بیش از 99% جواب درست را تضمین کرد!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7350" name="TextBox 30"/>
          <p:cNvSpPr txBox="1">
            <a:spLocks noChangeArrowheads="1"/>
          </p:cNvSpPr>
          <p:nvPr/>
        </p:nvSpPr>
        <p:spPr bwMode="auto">
          <a:xfrm>
            <a:off x="2586487" y="3984625"/>
            <a:ext cx="249598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1" i="1">
                <a:solidFill>
                  <a:srgbClr val="FF0000"/>
                </a:solidFill>
              </a:rPr>
              <a:t>SQC</a:t>
            </a:r>
            <a:r>
              <a:rPr lang="fa-IR" sz="2000" b="1" i="1">
                <a:solidFill>
                  <a:srgbClr val="FF0000"/>
                </a:solidFill>
              </a:rPr>
              <a:t> به تنهایی کافی نیست!</a:t>
            </a:r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5588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3600" dirty="0" smtClean="0"/>
              <a:t>توصیه‌ی </a:t>
            </a:r>
            <a:r>
              <a:rPr lang="en-US" sz="3600" dirty="0" smtClean="0">
                <a:solidFill>
                  <a:srgbClr val="FF0000"/>
                </a:solidFill>
              </a:rPr>
              <a:t>Bio-Rad</a:t>
            </a:r>
            <a:r>
              <a:rPr lang="fa-IR" sz="3600" dirty="0" smtClean="0"/>
              <a:t> به مشتریانش برای پایش کیفیت </a:t>
            </a:r>
            <a:r>
              <a:rPr lang="en-US" sz="2400" dirty="0" smtClean="0"/>
              <a:t> </a:t>
            </a:r>
            <a:r>
              <a:rPr lang="en-US" sz="3600" b="1" i="1" dirty="0" smtClean="0">
                <a:solidFill>
                  <a:srgbClr val="7030A0"/>
                </a:solidFill>
              </a:rPr>
              <a:t>RIQC</a:t>
            </a:r>
            <a:endParaRPr lang="fa-IR" sz="3600" b="1" i="1" dirty="0" smtClean="0">
              <a:solidFill>
                <a:srgbClr val="7030A0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a-IR" sz="2400" b="1" i="1" dirty="0" smtClean="0">
                <a:solidFill>
                  <a:srgbClr val="7030A0"/>
                </a:solidFill>
              </a:rPr>
              <a:t>کنفرانس </a:t>
            </a:r>
            <a:r>
              <a:rPr lang="en-US" sz="2400" b="1" i="1" dirty="0" smtClean="0">
                <a:solidFill>
                  <a:srgbClr val="7030A0"/>
                </a:solidFill>
              </a:rPr>
              <a:t>AACC/ASCLS</a:t>
            </a:r>
            <a:r>
              <a:rPr lang="fa-IR" sz="2400" b="1" i="1" dirty="0" smtClean="0">
                <a:solidFill>
                  <a:srgbClr val="7030A0"/>
                </a:solidFill>
              </a:rPr>
              <a:t> – آگوست 2013 (شهریور 92)</a:t>
            </a:r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>
                <a:solidFill>
                  <a:srgbClr val="FF0000"/>
                </a:solidFill>
              </a:rPr>
              <a:t>بیش از 6 سیگما: </a:t>
            </a:r>
            <a:r>
              <a:rPr lang="fa-IR" sz="3600" dirty="0"/>
              <a:t>1 کنترل در </a:t>
            </a:r>
            <a:r>
              <a:rPr lang="fa-IR" sz="3600" dirty="0" smtClean="0"/>
              <a:t>روز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4 تا 6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3600" dirty="0" smtClean="0"/>
              <a:t>2 </a:t>
            </a:r>
            <a:r>
              <a:rPr lang="fa-IR" sz="3600" dirty="0"/>
              <a:t>کنترل در </a:t>
            </a:r>
            <a:r>
              <a:rPr lang="fa-IR" sz="3600" dirty="0" smtClean="0"/>
              <a:t>روز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3 تا 4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3600" dirty="0" smtClean="0"/>
              <a:t>4 </a:t>
            </a:r>
            <a:r>
              <a:rPr lang="fa-IR" sz="3600" dirty="0"/>
              <a:t>کنترل در </a:t>
            </a:r>
            <a:r>
              <a:rPr lang="fa-IR" sz="3600" dirty="0" smtClean="0"/>
              <a:t>روز</a:t>
            </a:r>
          </a:p>
          <a:p>
            <a:pPr algn="r" rt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کمتر از 3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4400" b="1" u="sng" dirty="0" smtClean="0">
                <a:solidFill>
                  <a:srgbClr val="7030A0"/>
                </a:solidFill>
              </a:rPr>
              <a:t>9</a:t>
            </a:r>
            <a:r>
              <a:rPr lang="fa-IR" sz="3600" dirty="0" smtClean="0"/>
              <a:t> </a:t>
            </a:r>
            <a:r>
              <a:rPr lang="fa-IR" sz="3600" dirty="0"/>
              <a:t>کنترل در </a:t>
            </a:r>
            <a:r>
              <a:rPr lang="fa-IR" sz="3600" dirty="0" smtClean="0"/>
              <a:t>روز؛ </a:t>
            </a:r>
            <a:r>
              <a:rPr lang="fa-IR" sz="3600" dirty="0"/>
              <a:t>نمونه‌های بیماران </a:t>
            </a:r>
            <a:r>
              <a:rPr lang="fa-IR" sz="4400" b="1" u="sng" dirty="0">
                <a:solidFill>
                  <a:srgbClr val="7030A0"/>
                </a:solidFill>
              </a:rPr>
              <a:t>دوبار</a:t>
            </a:r>
            <a:r>
              <a:rPr lang="fa-IR" sz="3600" dirty="0"/>
              <a:t> آزمایش شود و میانگین گرفته شود.</a:t>
            </a:r>
            <a:endParaRPr lang="en-US" sz="36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algn="r" rtl="1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1400" dirty="0"/>
          </a:p>
          <a:p>
            <a:pPr marL="109728" indent="0" algn="r" rtl="1" fontAlgn="auto">
              <a:spcAft>
                <a:spcPts val="0"/>
              </a:spcAft>
              <a:buFont typeface="Wingdings 3" charset="2"/>
              <a:buNone/>
              <a:defRPr/>
            </a:pPr>
            <a:endParaRPr lang="fa-IR" sz="200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4684" y="1733550"/>
            <a:ext cx="8231029" cy="762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93" y="3733801"/>
            <a:ext cx="2743676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6511468" y="777876"/>
            <a:ext cx="1295625" cy="936625"/>
          </a:xfrm>
        </p:spPr>
        <p:txBody>
          <a:bodyPr/>
          <a:lstStyle/>
          <a:p>
            <a:pPr algn="r"/>
            <a:r>
              <a:rPr lang="fa-IR" sz="6000" smtClean="0"/>
              <a:t>منابع:</a:t>
            </a:r>
            <a:endParaRPr lang="en-US" sz="6000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338196" y="2319338"/>
            <a:ext cx="8387029" cy="4368800"/>
          </a:xfr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468" y="777876"/>
            <a:ext cx="1295625" cy="936625"/>
          </a:xfrm>
        </p:spPr>
        <p:txBody>
          <a:bodyPr/>
          <a:lstStyle/>
          <a:p>
            <a:pPr algn="r"/>
            <a:r>
              <a:rPr lang="fa-IR" sz="6000" smtClean="0"/>
              <a:t>منابع:</a:t>
            </a:r>
            <a:endParaRPr lang="en-US" sz="6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96" y="2319338"/>
            <a:ext cx="8387029" cy="4368800"/>
          </a:xfr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</p:spPr>
        <p:txBody>
          <a:bodyPr anchor="b"/>
          <a:lstStyle/>
          <a:p>
            <a:pPr marL="0" indent="0">
              <a:buFont typeface="Wingdings 3" pitchFamily="18" charset="2"/>
              <a:buNone/>
            </a:pPr>
            <a:r>
              <a:rPr lang="en-US" sz="3200" b="1" smtClean="0"/>
              <a:t>Basic Method Validation; 3</a:t>
            </a:r>
            <a:r>
              <a:rPr lang="en-US" sz="3200" b="1" baseline="30000" smtClean="0"/>
              <a:t>rd</a:t>
            </a:r>
            <a:r>
              <a:rPr lang="en-US" sz="3200" b="1" smtClean="0"/>
              <a:t> edition; 2008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6153028" y="777876"/>
            <a:ext cx="16540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fa-IR" sz="6000">
                <a:solidFill>
                  <a:schemeClr val="bg2"/>
                </a:solidFill>
                <a:cs typeface="Times New Roman" pitchFamily="18" charset="0"/>
              </a:rPr>
              <a:t>منبع:</a:t>
            </a:r>
            <a:endParaRPr lang="en-US" sz="6000">
              <a:solidFill>
                <a:schemeClr val="bg2"/>
              </a:solidFill>
            </a:endParaRPr>
          </a:p>
        </p:txBody>
      </p:sp>
      <p:pic>
        <p:nvPicPr>
          <p:cNvPr id="5" name="Picture 4" descr="http://westgard.com/images/phocagallery/WestgardWorkshops/thumbs/phoca_thumb_l_2011-ww-jowpo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1554" y="247650"/>
            <a:ext cx="3790418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775" y="3954463"/>
            <a:ext cx="3347428" cy="120015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7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شاد باشید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000896" y="4183064"/>
            <a:ext cx="394403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4000" b="1">
                <a:solidFill>
                  <a:srgbClr val="FF0000"/>
                </a:solidFill>
              </a:rPr>
              <a:t>ثابت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000896" y="5003801"/>
            <a:ext cx="388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4000" b="1">
                <a:solidFill>
                  <a:srgbClr val="FF0000"/>
                </a:solidFill>
              </a:rPr>
              <a:t>نسبی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556" name="Content Placeholder 6"/>
          <p:cNvSpPr>
            <a:spLocks noGrp="1"/>
          </p:cNvSpPr>
          <p:nvPr>
            <p:ph idx="1"/>
          </p:nvPr>
        </p:nvSpPr>
        <p:spPr>
          <a:xfrm>
            <a:off x="1486158" y="2249489"/>
            <a:ext cx="6173272" cy="708025"/>
          </a:xfrm>
        </p:spPr>
        <p:txBody>
          <a:bodyPr>
            <a:sp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fa-IR" sz="4000" b="1" smtClean="0">
                <a:solidFill>
                  <a:schemeClr val="tx1"/>
                </a:solidFill>
              </a:rPr>
              <a:t>اتفاقی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23557" name="Content Placeholder 6"/>
          <p:cNvSpPr txBox="1">
            <a:spLocks/>
          </p:cNvSpPr>
          <p:nvPr/>
        </p:nvSpPr>
        <p:spPr bwMode="auto">
          <a:xfrm>
            <a:off x="1592142" y="3344864"/>
            <a:ext cx="61732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r" rtl="1">
              <a:spcBef>
                <a:spcPts val="300"/>
              </a:spcBef>
              <a:buClr>
                <a:srgbClr val="E45F3C"/>
              </a:buClr>
              <a:buFont typeface="Wingdings" pitchFamily="2" charset="2"/>
              <a:buChar char="v"/>
            </a:pPr>
            <a:r>
              <a:rPr lang="fa-IR" sz="4000" b="1"/>
              <a:t>سامانمند (منظم)</a:t>
            </a:r>
            <a:endParaRPr lang="en-US" sz="4000" b="1"/>
          </a:p>
        </p:txBody>
      </p:sp>
      <p:sp>
        <p:nvSpPr>
          <p:cNvPr id="235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smtClean="0"/>
              <a:t>انواع خطا:</a:t>
            </a:r>
            <a:endParaRPr lang="en-US" sz="4400" smtClean="0"/>
          </a:p>
        </p:txBody>
      </p:sp>
      <p:sp>
        <p:nvSpPr>
          <p:cNvPr id="2" name="Pentagon 1"/>
          <p:cNvSpPr/>
          <p:nvPr/>
        </p:nvSpPr>
        <p:spPr>
          <a:xfrm>
            <a:off x="1944629" y="2389189"/>
            <a:ext cx="4197682" cy="695325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بررسی تکرارپذیری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02651" y="3471863"/>
            <a:ext cx="4196491" cy="696912"/>
          </a:xfrm>
          <a:prstGeom prst="homePlat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مقایسه با روش مقیاس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  <a:fontScheme name="Ion Boardroom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 Boardroom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hueMod val="124000"/>
              <a:satMod val="148000"/>
              <a:lumMod val="124000"/>
            </a:schemeClr>
          </a:gs>
          <a:gs pos="100000">
            <a:schemeClr val="phClr">
              <a:shade val="76000"/>
              <a:hueMod val="89000"/>
              <a:satMod val="16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91000"/>
              <a:satMod val="164000"/>
              <a:lumMod val="74000"/>
            </a:schemeClr>
            <a:schemeClr val="phClr">
              <a:hueMod val="124000"/>
              <a:satMod val="140000"/>
              <a:lumMod val="14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4667</TotalTime>
  <Words>3681</Words>
  <Application>Microsoft Office PowerPoint</Application>
  <PresentationFormat>Custom</PresentationFormat>
  <Paragraphs>1039</Paragraphs>
  <Slides>84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Ion Boardroom</vt:lpstr>
      <vt:lpstr>  </vt:lpstr>
      <vt:lpstr>ارزشیابی/تاییدکردن تعیین برنامه‌ی پایش کیفیت اختصاصی</vt:lpstr>
      <vt:lpstr>PowerPoint Presentation</vt:lpstr>
      <vt:lpstr>PowerPoint Presentation</vt:lpstr>
      <vt:lpstr>PowerPoint Presentation</vt:lpstr>
      <vt:lpstr>مراجع تعیین خطای مجاز:</vt:lpstr>
      <vt:lpstr>گام‌های ارزشیابی روش:</vt:lpstr>
      <vt:lpstr>گام‌های ارزشیابی روش:</vt:lpstr>
      <vt:lpstr>انواع خطا:</vt:lpstr>
      <vt:lpstr>بررسی تکرارپذیری:</vt:lpstr>
      <vt:lpstr>بررسی خطای تصادفی</vt:lpstr>
      <vt:lpstr>محاسبه ها:</vt:lpstr>
      <vt:lpstr>داوری:</vt:lpstr>
      <vt:lpstr>بررسی نامیزانی</vt:lpstr>
      <vt:lpstr>ویژگی های روش مقیاس:</vt:lpstr>
      <vt:lpstr>PowerPoint Presentation</vt:lpstr>
      <vt:lpstr>PowerPoint Presentation</vt:lpstr>
      <vt:lpstr>PowerPoint Presentation</vt:lpstr>
      <vt:lpstr>عواملی که باید در نظر گرفت:</vt:lpstr>
      <vt:lpstr>محاسبه‌ها:</vt:lpstr>
      <vt:lpstr>محاسبه ها؛ 1) بازه ی سنجش کوچک است:</vt:lpstr>
      <vt:lpstr>محاسبه ها؛ 1) بازه ی سنجش کوچک است:</vt:lpstr>
      <vt:lpstr>محاسبه ها؛ 1) بازه ی سنجش کوچک است:</vt:lpstr>
      <vt:lpstr>محاسبه ها؛ بازه ی سنجش کوچک است:</vt:lpstr>
      <vt:lpstr>محاسبه ها؛ بازه ی سنجش کوچک است:</vt:lpstr>
      <vt:lpstr>محاسبه ها؛ 2) بازه‌ی سنجش وسیع است:</vt:lpstr>
      <vt:lpstr>محاسبه ها؛ 2) بازه ی سنجش وسیع است:</vt:lpstr>
      <vt:lpstr>محاسبه ها؛ 2) بازه ی سنجش وسیع است: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پرسش: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اگر ادامه‌ی بررسی و افزایش نمونه‌ها ممکن نبود؟</vt:lpstr>
      <vt:lpstr>شرایط دیگر: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داوری</vt:lpstr>
      <vt:lpstr>داوری</vt:lpstr>
      <vt:lpstr>چرا عیار سیگما؟</vt:lpstr>
      <vt:lpstr>عیار سیگما Six metrics</vt:lpstr>
      <vt:lpstr>عیار سیگما Six metrics</vt:lpstr>
      <vt:lpstr>عیار سیگما Six metrics</vt:lpstr>
      <vt:lpstr>عیار سیگما Six metrics</vt:lpstr>
      <vt:lpstr>PowerPoint Presentation</vt:lpstr>
      <vt:lpstr>PowerPoint Presentation</vt:lpstr>
      <vt:lpstr>PowerPoint Presentation</vt:lpstr>
      <vt:lpstr>PowerPoint Presentation</vt:lpstr>
      <vt:lpstr>پاییدن خوبیت روش</vt:lpstr>
      <vt:lpstr>پاییدن خوبیت روش</vt:lpstr>
      <vt:lpstr>پاییدن خوبیت روش</vt:lpstr>
      <vt:lpstr>پاییدن خوبیت روش با گذاشتن زنگ</vt:lpstr>
      <vt:lpstr>پاییدن خوبیت روش با گذاشتن زنگ</vt:lpstr>
      <vt:lpstr>پاییدن خوبیت روش</vt:lpstr>
      <vt:lpstr>PowerPoint Presentation</vt:lpstr>
      <vt:lpstr>PowerPoint Presentation</vt:lpstr>
      <vt:lpstr>PowerPoint Presentation</vt:lpstr>
      <vt:lpstr>CLSI C24-A3. Statistical Quality Control for Quantitative Measurement Procedures. 2006</vt:lpstr>
      <vt:lpstr>CLSI C24-A3.</vt:lpstr>
      <vt:lpstr>CLSI C24-A3.</vt:lpstr>
      <vt:lpstr>CLSI C24-A3.</vt:lpstr>
      <vt:lpstr>CLSI C24-A3.</vt:lpstr>
      <vt:lpstr>  </vt:lpstr>
      <vt:lpstr>CLSI C24-A3.</vt:lpstr>
      <vt:lpstr>روند تهیه‌ی برنامه‌ی پایش کیفیت: </vt:lpstr>
      <vt:lpstr>راهکار پایش کیفیت سنجش (AQCS)</vt:lpstr>
      <vt:lpstr>راهکار سرانگشتی وستگارد برای انتخاب AQCS بسته به کیفیت اجرا</vt:lpstr>
      <vt:lpstr>راهکار سرانگشتی وستگارد برای انتخاب AQCS بسته به کیفیت اجرا</vt:lpstr>
      <vt:lpstr>چرا عیار سیگما؟</vt:lpstr>
      <vt:lpstr>PowerPoint Presentation</vt:lpstr>
      <vt:lpstr>منابع:</vt:lpstr>
      <vt:lpstr>منابع: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bathaei</cp:lastModifiedBy>
  <cp:revision>707</cp:revision>
  <dcterms:created xsi:type="dcterms:W3CDTF">2013-10-13T19:31:33Z</dcterms:created>
  <dcterms:modified xsi:type="dcterms:W3CDTF">2018-10-16T08:04:47Z</dcterms:modified>
</cp:coreProperties>
</file>